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DD49"/>
    <a:srgbClr val="FF8427"/>
    <a:srgbClr val="B4E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72" autoAdjust="0"/>
  </p:normalViewPr>
  <p:slideViewPr>
    <p:cSldViewPr>
      <p:cViewPr varScale="1">
        <p:scale>
          <a:sx n="49" d="100"/>
          <a:sy n="4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87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3" y="80214"/>
            <a:ext cx="8064896" cy="128641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Вибірковий  освітній компонент</a:t>
            </a: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/>
            </a:r>
            <a:b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</a:b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«</a:t>
            </a:r>
            <a:r>
              <a:rPr lang="ru-RU" sz="2800" b="1" dirty="0" err="1">
                <a:solidFill>
                  <a:schemeClr val="tx1"/>
                </a:solidFill>
                <a:highlight>
                  <a:srgbClr val="00FF00"/>
                </a:highlight>
              </a:rPr>
              <a:t>Автоматизація</a:t>
            </a:r>
            <a:r>
              <a:rPr lang="ru-RU" sz="2800" b="1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highlight>
                  <a:srgbClr val="00FF00"/>
                </a:highlight>
              </a:rPr>
              <a:t>технологічних</a:t>
            </a:r>
            <a:r>
              <a:rPr lang="ru-RU" sz="2800" b="1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highlight>
                  <a:srgbClr val="00FF00"/>
                </a:highlight>
              </a:rPr>
              <a:t>процесів</a:t>
            </a:r>
            <a:r>
              <a:rPr lang="ru-RU" sz="2800" b="1" dirty="0">
                <a:solidFill>
                  <a:schemeClr val="tx1"/>
                </a:solidFill>
                <a:highlight>
                  <a:srgbClr val="00FF00"/>
                </a:highlight>
              </a:rPr>
              <a:t>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3" y="1366633"/>
            <a:ext cx="7962239" cy="3078271"/>
          </a:xfrm>
          <a:prstGeom prst="roundRect">
            <a:avLst/>
          </a:prstGeom>
          <a:solidFill>
            <a:srgbClr val="B4E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 дисципліна спрямована на вивчення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синтезу систем автоматичного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мікропроцесорних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контролерів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аграріям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електрифікації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сільськогосподарському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Автоматиза́ція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неживої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технологічному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 без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0C628D19-E369-44A4-9657-5B0A25E03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556380"/>
            <a:ext cx="3456385" cy="214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546E322-A75E-405E-BD97-22B1690109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56380"/>
            <a:ext cx="4032448" cy="2074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260648"/>
            <a:ext cx="7236327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buNone/>
            </a:pPr>
            <a:r>
              <a:rPr lang="ru-RU" sz="2800" b="1" dirty="0">
                <a:solidFill>
                  <a:schemeClr val="tx1"/>
                </a:solidFill>
              </a:rPr>
              <a:t>В </a:t>
            </a:r>
            <a:r>
              <a:rPr lang="ru-RU" sz="2800" b="1" dirty="0" err="1">
                <a:solidFill>
                  <a:schemeClr val="tx1"/>
                </a:solidFill>
              </a:rPr>
              <a:t>результаті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вивчення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дисципліни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здобувач</a:t>
            </a:r>
            <a:r>
              <a:rPr lang="ru-RU" sz="2800" b="1" dirty="0">
                <a:solidFill>
                  <a:schemeClr val="tx1"/>
                </a:solidFill>
              </a:rPr>
              <a:t>  </a:t>
            </a:r>
            <a:r>
              <a:rPr lang="ru-RU" sz="2800" b="1" dirty="0" err="1">
                <a:solidFill>
                  <a:schemeClr val="tx1"/>
                </a:solidFill>
              </a:rPr>
              <a:t>освіти</a:t>
            </a:r>
            <a:r>
              <a:rPr lang="ru-RU" sz="2800" b="1" dirty="0">
                <a:solidFill>
                  <a:schemeClr val="tx1"/>
                </a:solidFill>
              </a:rPr>
              <a:t> повинен знати: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884399" cy="4968552"/>
          </a:xfr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і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сільськогосподарського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indent="0" algn="just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автоматичних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пристроїв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технологічних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ліній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розрахунки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проектування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експлуатації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автоматизованих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механізмів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систем;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Здобувач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повинен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вміти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застосовувати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вирішення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практичних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завдань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розробці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створенні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експлуатації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188640"/>
            <a:ext cx="4911133" cy="3456384"/>
          </a:xfrm>
          <a:solidFill>
            <a:srgbClr val="7AD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здобувачів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користуватися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набутими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уміннями</a:t>
            </a:r>
            <a:endParaRPr lang="ru-RU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Здатність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аналізувати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напрямки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Здатність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розрізняти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неперервні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періодичні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Здатність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функціональних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динамічних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синтезу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автоматичних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Здатність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здійснювати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приймання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освоєння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нового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обладнання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монтаж,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налагодження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налаштування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регулювання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дослідну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перевірку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працездатності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випробування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здачу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експлуатацію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споруд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устаткування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 Здатність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застосовувати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інтегрувати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інженерних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технічні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програмування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комп’ютерне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серверні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мережі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для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технологічних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</a:t>
            </a:r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1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628800"/>
            <a:ext cx="3661384" cy="5011395"/>
          </a:xfr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</a:t>
            </a:r>
            <a:r>
              <a:rPr lang="ru-RU" sz="48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Мартиненко</a:t>
            </a:r>
            <a:r>
              <a:rPr lang="ru-RU" sz="4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. </a:t>
            </a:r>
            <a:r>
              <a:rPr lang="ru-RU" sz="4800" i="0" dirty="0" err="1">
                <a:solidFill>
                  <a:schemeClr val="tx1"/>
                </a:solidFill>
                <a:latin typeface="Montserrat" panose="00000500000000000000" pitchFamily="2" charset="-52"/>
              </a:rPr>
              <a:t>Автоматизація</a:t>
            </a:r>
            <a:r>
              <a:rPr lang="ru-RU" sz="4800" i="0" dirty="0">
                <a:solidFill>
                  <a:schemeClr val="tx1"/>
                </a:solidFill>
                <a:latin typeface="Montserrat" panose="00000500000000000000" pitchFamily="2" charset="-52"/>
              </a:rPr>
              <a:t> </a:t>
            </a:r>
            <a:r>
              <a:rPr lang="ru-RU" sz="4800" i="0" dirty="0" err="1">
                <a:solidFill>
                  <a:schemeClr val="tx1"/>
                </a:solidFill>
                <a:latin typeface="Montserrat" panose="00000500000000000000" pitchFamily="2" charset="-52"/>
              </a:rPr>
              <a:t>технологічних</a:t>
            </a:r>
            <a:r>
              <a:rPr lang="ru-RU" sz="4800" i="0" dirty="0">
                <a:solidFill>
                  <a:schemeClr val="tx1"/>
                </a:solidFill>
                <a:latin typeface="Montserrat" panose="00000500000000000000" pitchFamily="2" charset="-52"/>
              </a:rPr>
              <a:t> </a:t>
            </a:r>
            <a:r>
              <a:rPr lang="ru-RU" sz="4800" i="0" dirty="0" err="1">
                <a:solidFill>
                  <a:schemeClr val="tx1"/>
                </a:solidFill>
                <a:latin typeface="Montserrat" panose="00000500000000000000" pitchFamily="2" charset="-52"/>
              </a:rPr>
              <a:t>процесів</a:t>
            </a:r>
            <a:r>
              <a:rPr lang="ru-RU" sz="4800" i="0" dirty="0">
                <a:solidFill>
                  <a:schemeClr val="tx1"/>
                </a:solidFill>
                <a:latin typeface="Montserrat" panose="00000500000000000000" pitchFamily="2" charset="-52"/>
              </a:rPr>
              <a:t> </a:t>
            </a:r>
            <a:r>
              <a:rPr lang="ru-RU" sz="4800" i="0" dirty="0" err="1">
                <a:solidFill>
                  <a:schemeClr val="tx1"/>
                </a:solidFill>
                <a:latin typeface="Montserrat" panose="00000500000000000000" pitchFamily="2" charset="-52"/>
              </a:rPr>
              <a:t>сільськогосподарського</a:t>
            </a:r>
            <a:r>
              <a:rPr lang="ru-RU" sz="4800" i="0" dirty="0">
                <a:solidFill>
                  <a:schemeClr val="tx1"/>
                </a:solidFill>
                <a:latin typeface="Montserrat" panose="00000500000000000000" pitchFamily="2" charset="-52"/>
              </a:rPr>
              <a:t> </a:t>
            </a:r>
            <a:r>
              <a:rPr lang="ru-RU" sz="4800" i="0" dirty="0" err="1">
                <a:solidFill>
                  <a:schemeClr val="tx1"/>
                </a:solidFill>
                <a:latin typeface="Montserrat" panose="00000500000000000000" pitchFamily="2" charset="-52"/>
              </a:rPr>
              <a:t>виробництва</a:t>
            </a:r>
            <a:r>
              <a:rPr lang="ru-RU" sz="48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— </a:t>
            </a:r>
            <a:r>
              <a:rPr lang="ru-RU" sz="4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К.: Урожай, 1995.— 224 с.</a:t>
            </a:r>
          </a:p>
          <a:p>
            <a:pPr>
              <a:lnSpc>
                <a:spcPct val="170000"/>
              </a:lnSpc>
            </a:pP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Войтюк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Д.Г., Гаврилюк Г.Р. "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Сільськогосподарські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машини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К., "Урожай", 2010.</a:t>
            </a:r>
          </a:p>
          <a:p>
            <a:pPr>
              <a:lnSpc>
                <a:spcPct val="170000"/>
              </a:lnSpc>
            </a:pP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Проць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Я.І.,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Савків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В.Б.,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Шкодзінський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О.К.,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Ляшук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О.Л.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Автоматизація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виробничих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Тернопіль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Навчальний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посібник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вищих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навчальних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закладів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2011 – 344 с. </a:t>
            </a:r>
          </a:p>
          <a:p>
            <a:pPr>
              <a:lnSpc>
                <a:spcPct val="170000"/>
              </a:lnSpc>
            </a:pP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Барало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О.В., Самойленко П.Г., Гранат С.Є.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Автоматизація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технологічних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автоматичного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керування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Навчальний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посібник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Аграрна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2010 – 245 с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2663" y="407247"/>
            <a:ext cx="2714257" cy="93352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FBDDADBB-3114-4CC7-8904-9BA1C69B7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342" y="3645024"/>
            <a:ext cx="478425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427</Words>
  <Application>Microsoft Office PowerPoint</Application>
  <PresentationFormat>Экран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67</cp:revision>
  <dcterms:created xsi:type="dcterms:W3CDTF">2024-04-15T18:54:48Z</dcterms:created>
  <dcterms:modified xsi:type="dcterms:W3CDTF">2024-11-06T19:46:24Z</dcterms:modified>
</cp:coreProperties>
</file>