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DD49"/>
    <a:srgbClr val="FF8427"/>
    <a:srgbClr val="B4EA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672" autoAdjust="0"/>
  </p:normalViewPr>
  <p:slideViewPr>
    <p:cSldViewPr>
      <p:cViewPr varScale="1">
        <p:scale>
          <a:sx n="49" d="100"/>
          <a:sy n="49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28E71-6012-4E26-98D9-7FCE15C35F04}" type="datetimeFigureOut">
              <a:rPr lang="ru-RU" smtClean="0"/>
              <a:t>06.11.2024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163F3-1467-49BE-80DD-A05D578A4B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965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163F3-1467-49BE-80DD-A05D578A4BA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76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163F3-1467-49BE-80DD-A05D578A4BA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5964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06.11.2024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532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06.11.2024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514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06.11.2024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76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06.11.2024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8493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06.11.2024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877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06.11.2024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765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06.11.2024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3058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06.11.2024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192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06.11.2024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213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06.11.2024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251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06.11.2024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324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06.11.2024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316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06.11.2024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3386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06.11.2024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221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06.11.2024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748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06.11.2024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290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DE1D1-FDC1-493D-8238-B7078EAF44C6}" type="datetimeFigureOut">
              <a:rPr lang="ru-RU" smtClean="0"/>
              <a:t>06.11.2024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428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827583" y="80214"/>
            <a:ext cx="8064896" cy="128641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00"/>
                </a:highlight>
              </a:rPr>
              <a:t>Вибірковий  освітній компонент</a:t>
            </a:r>
            <a:r>
              <a:rPr lang="ru-RU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00"/>
                </a:highlight>
              </a:rPr>
              <a:t/>
            </a:r>
            <a:br>
              <a:rPr lang="ru-RU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00"/>
                </a:highlight>
              </a:rPr>
            </a:br>
            <a:r>
              <a:rPr lang="uk-UA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00"/>
                </a:highlight>
              </a:rPr>
              <a:t>«</a:t>
            </a:r>
            <a:r>
              <a:rPr lang="ru-RU" sz="2800" b="1" dirty="0" err="1">
                <a:solidFill>
                  <a:schemeClr val="tx1"/>
                </a:solidFill>
                <a:highlight>
                  <a:srgbClr val="00FF00"/>
                </a:highlight>
              </a:rPr>
              <a:t>Автоматизація</a:t>
            </a:r>
            <a:r>
              <a:rPr lang="ru-RU" sz="2800" b="1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highlight>
                  <a:srgbClr val="00FF00"/>
                </a:highlight>
              </a:rPr>
              <a:t>технологічних</a:t>
            </a:r>
            <a:r>
              <a:rPr lang="ru-RU" sz="2800" b="1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highlight>
                  <a:srgbClr val="00FF00"/>
                </a:highlight>
              </a:rPr>
              <a:t>процесів</a:t>
            </a:r>
            <a:r>
              <a:rPr lang="ru-RU" sz="2800" b="1" dirty="0">
                <a:solidFill>
                  <a:schemeClr val="tx1"/>
                </a:solidFill>
                <a:highlight>
                  <a:srgbClr val="00FF00"/>
                </a:highlight>
              </a:rPr>
              <a:t>»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27583" y="1366633"/>
            <a:ext cx="7962239" cy="3078271"/>
          </a:xfrm>
          <a:prstGeom prst="roundRect">
            <a:avLst/>
          </a:prstGeom>
          <a:solidFill>
            <a:srgbClr val="B4EA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Дана дисципліна спрямована на вивчення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практичних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навичок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синтезу систем автоматичного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технологічними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процесами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сільськогосподарського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розв’язання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теоретичних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прикладних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задач з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використанням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сучасних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технічних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і,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насамперед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мікропроцесорних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контролерів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майбутнім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аграріям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теоретичних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практичних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навичок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доцільного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розрахунку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задач з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механізації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електрифікації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автоматизації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технологічних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сільськогосподарському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виробництві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Автоматиза́ція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технологічних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енергії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неживої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природи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технологічному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складових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частинах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керування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ними без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безпосередньої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участі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людей,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метою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зменшення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трудових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затрат,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покращення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умов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обсягів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випуску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="" xmlns:a16="http://schemas.microsoft.com/office/drawing/2014/main" id="{0C628D19-E369-44A4-9657-5B0A25E03B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3" y="4556380"/>
            <a:ext cx="3456385" cy="2144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5546E322-A75E-405E-BD97-22B16901093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4556380"/>
            <a:ext cx="4032448" cy="207497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403648" y="260648"/>
            <a:ext cx="7236327" cy="115212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0" algn="just">
              <a:buNone/>
            </a:pPr>
            <a:r>
              <a:rPr lang="ru-RU" sz="2800" b="1" dirty="0">
                <a:solidFill>
                  <a:schemeClr val="tx1"/>
                </a:solidFill>
              </a:rPr>
              <a:t>В </a:t>
            </a:r>
            <a:r>
              <a:rPr lang="ru-RU" sz="2800" b="1" dirty="0" err="1">
                <a:solidFill>
                  <a:schemeClr val="tx1"/>
                </a:solidFill>
              </a:rPr>
              <a:t>результаті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вивчення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дисципліни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здобувач</a:t>
            </a:r>
            <a:r>
              <a:rPr lang="ru-RU" sz="2800" b="1" dirty="0">
                <a:solidFill>
                  <a:schemeClr val="tx1"/>
                </a:solidFill>
              </a:rPr>
              <a:t>  </a:t>
            </a:r>
            <a:r>
              <a:rPr lang="ru-RU" sz="2800" b="1" dirty="0" err="1">
                <a:solidFill>
                  <a:schemeClr val="tx1"/>
                </a:solidFill>
              </a:rPr>
              <a:t>освіти</a:t>
            </a:r>
            <a:r>
              <a:rPr lang="ru-RU" sz="2800" b="1" dirty="0">
                <a:solidFill>
                  <a:schemeClr val="tx1"/>
                </a:solidFill>
              </a:rPr>
              <a:t> повинен знати: 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700808"/>
            <a:ext cx="7884399" cy="4968552"/>
          </a:xfrm>
          <a:solidFill>
            <a:srgbClr val="92D05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indent="0" algn="just">
              <a:lnSpc>
                <a:spcPct val="150000"/>
              </a:lnSpc>
              <a:buNone/>
            </a:pPr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 і </a:t>
            </a:r>
            <a:r>
              <a:rPr lang="ru-RU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перспективи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розвитку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автоматизації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сільськогосподарського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виробництва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indent="0" algn="just">
              <a:buNone/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ru-RU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структури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побудови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автоматичних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пристроїв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технологічних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ліній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</a:p>
          <a:p>
            <a:pPr indent="0" algn="just">
              <a:lnSpc>
                <a:spcPct val="150000"/>
              </a:lnSpc>
              <a:buNone/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ru-RU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розрахунки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необхідні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</a:t>
            </a:r>
            <a:r>
              <a:rPr lang="ru-RU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проектування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виробництва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експлуатації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автоматизованих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механізмів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систем; </a:t>
            </a:r>
          </a:p>
          <a:p>
            <a:pPr indent="0" algn="just">
              <a:lnSpc>
                <a:spcPct val="150000"/>
              </a:lnSpc>
              <a:buNone/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Здобувач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освіти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повинен </a:t>
            </a:r>
            <a:r>
              <a:rPr lang="ru-RU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вміти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застосовувати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теоретичні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знання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</a:t>
            </a:r>
            <a:r>
              <a:rPr lang="ru-RU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вирішення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практичних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завдань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необхідні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 </a:t>
            </a:r>
            <a:r>
              <a:rPr lang="ru-RU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розробці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створенні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експлуатації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систем </a:t>
            </a:r>
            <a:r>
              <a:rPr lang="ru-RU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управління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17905" y="188640"/>
            <a:ext cx="4911133" cy="3456384"/>
          </a:xfrm>
          <a:solidFill>
            <a:srgbClr val="7ADD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Основними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завданнями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здобувачів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освіти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користуватися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набутими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знаннями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уміннями</a:t>
            </a:r>
            <a:endParaRPr lang="ru-RU" sz="11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ru-RU" sz="11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Здатність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аналізувати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загальні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тенденції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проблеми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автоматизації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технологічних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процесів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галузі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розуміти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основні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напрямки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розвитку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систем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автоматизації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Здатність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розрізняти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неперервні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періодичні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технологічні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процеси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основні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схеми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автоматизації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типових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об’єктів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- Здатність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розуміти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дослідження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функціональних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зв'язків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статичних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динамічних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властивостей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технологічних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процесів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синтезу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автоматичних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систем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управління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Здатність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здійснювати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приймання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освоєння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нового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обладнання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відповідно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чинних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нормативів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монтаж,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налагодження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налаштування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регулювання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дослідну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перевірку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працездатності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випробування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здачу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експлуатацію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споруд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засобів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устаткування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систем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автоматизації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-  Здатність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застосовувати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інтегрувати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знання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розуміння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інших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інженерних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дисциплін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технічні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засоби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автоматизації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основи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програмування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комп’ютерне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забезпечення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серверні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системи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мережі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тощо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для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автоматизації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технологічних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процесів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1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виробництв</a:t>
            </a:r>
            <a:r>
              <a:rPr 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uk-UA" sz="12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5536" y="1628800"/>
            <a:ext cx="3661384" cy="5011395"/>
          </a:xfr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ru-RU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1,</a:t>
            </a:r>
            <a:r>
              <a:rPr lang="ru-RU" sz="4800" b="1" i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 panose="00000500000000000000" pitchFamily="2" charset="-52"/>
              </a:rPr>
              <a:t>Мартиненко</a:t>
            </a:r>
            <a:r>
              <a:rPr lang="ru-RU" sz="4800" b="1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 panose="00000500000000000000" pitchFamily="2" charset="-52"/>
              </a:rPr>
              <a:t>. </a:t>
            </a:r>
            <a:r>
              <a:rPr lang="ru-RU" sz="4800" i="0" dirty="0" err="1">
                <a:solidFill>
                  <a:schemeClr val="tx1"/>
                </a:solidFill>
                <a:latin typeface="Montserrat" panose="00000500000000000000" pitchFamily="2" charset="-52"/>
              </a:rPr>
              <a:t>Автоматизація</a:t>
            </a:r>
            <a:r>
              <a:rPr lang="ru-RU" sz="4800" i="0" dirty="0">
                <a:solidFill>
                  <a:schemeClr val="tx1"/>
                </a:solidFill>
                <a:latin typeface="Montserrat" panose="00000500000000000000" pitchFamily="2" charset="-52"/>
              </a:rPr>
              <a:t> </a:t>
            </a:r>
            <a:r>
              <a:rPr lang="ru-RU" sz="4800" i="0" dirty="0" err="1">
                <a:solidFill>
                  <a:schemeClr val="tx1"/>
                </a:solidFill>
                <a:latin typeface="Montserrat" panose="00000500000000000000" pitchFamily="2" charset="-52"/>
              </a:rPr>
              <a:t>технологічних</a:t>
            </a:r>
            <a:r>
              <a:rPr lang="ru-RU" sz="4800" i="0" dirty="0">
                <a:solidFill>
                  <a:schemeClr val="tx1"/>
                </a:solidFill>
                <a:latin typeface="Montserrat" panose="00000500000000000000" pitchFamily="2" charset="-52"/>
              </a:rPr>
              <a:t> </a:t>
            </a:r>
            <a:r>
              <a:rPr lang="ru-RU" sz="4800" i="0" dirty="0" err="1">
                <a:solidFill>
                  <a:schemeClr val="tx1"/>
                </a:solidFill>
                <a:latin typeface="Montserrat" panose="00000500000000000000" pitchFamily="2" charset="-52"/>
              </a:rPr>
              <a:t>процесів</a:t>
            </a:r>
            <a:r>
              <a:rPr lang="ru-RU" sz="4800" i="0" dirty="0">
                <a:solidFill>
                  <a:schemeClr val="tx1"/>
                </a:solidFill>
                <a:latin typeface="Montserrat" panose="00000500000000000000" pitchFamily="2" charset="-52"/>
              </a:rPr>
              <a:t> </a:t>
            </a:r>
            <a:r>
              <a:rPr lang="ru-RU" sz="4800" i="0" dirty="0" err="1">
                <a:solidFill>
                  <a:schemeClr val="tx1"/>
                </a:solidFill>
                <a:latin typeface="Montserrat" panose="00000500000000000000" pitchFamily="2" charset="-52"/>
              </a:rPr>
              <a:t>сільськогосподарського</a:t>
            </a:r>
            <a:r>
              <a:rPr lang="ru-RU" sz="4800" i="0" dirty="0">
                <a:solidFill>
                  <a:schemeClr val="tx1"/>
                </a:solidFill>
                <a:latin typeface="Montserrat" panose="00000500000000000000" pitchFamily="2" charset="-52"/>
              </a:rPr>
              <a:t> </a:t>
            </a:r>
            <a:r>
              <a:rPr lang="ru-RU" sz="4800" i="0" dirty="0" err="1">
                <a:solidFill>
                  <a:schemeClr val="tx1"/>
                </a:solidFill>
                <a:latin typeface="Montserrat" panose="00000500000000000000" pitchFamily="2" charset="-52"/>
              </a:rPr>
              <a:t>виробництва</a:t>
            </a:r>
            <a:r>
              <a:rPr lang="ru-RU" sz="4800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 panose="00000500000000000000" pitchFamily="2" charset="-52"/>
              </a:rPr>
              <a:t>— </a:t>
            </a:r>
            <a:r>
              <a:rPr lang="ru-RU" sz="4800" b="1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 panose="00000500000000000000" pitchFamily="2" charset="-52"/>
              </a:rPr>
              <a:t>К.: Урожай, 1995.— 224 с.</a:t>
            </a:r>
          </a:p>
          <a:p>
            <a:pPr>
              <a:lnSpc>
                <a:spcPct val="170000"/>
              </a:lnSpc>
            </a:pPr>
            <a:r>
              <a:rPr lang="uk-UA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ru-RU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Войтюк</a:t>
            </a:r>
            <a:r>
              <a:rPr lang="ru-RU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Д.Г., Гаврилюк Г.Р. "</a:t>
            </a:r>
            <a:r>
              <a:rPr lang="ru-RU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Сільськогосподарські</a:t>
            </a:r>
            <a:r>
              <a:rPr lang="ru-RU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машини</a:t>
            </a:r>
            <a:r>
              <a:rPr lang="ru-RU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", К., "Урожай", 2010.</a:t>
            </a:r>
          </a:p>
          <a:p>
            <a:pPr>
              <a:lnSpc>
                <a:spcPct val="170000"/>
              </a:lnSpc>
            </a:pPr>
            <a:r>
              <a:rPr lang="ru-RU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3. </a:t>
            </a:r>
            <a:r>
              <a:rPr lang="ru-RU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Проць</a:t>
            </a:r>
            <a:r>
              <a:rPr lang="ru-RU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Я.І., </a:t>
            </a:r>
            <a:r>
              <a:rPr lang="ru-RU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Савків</a:t>
            </a:r>
            <a:r>
              <a:rPr lang="ru-RU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В.Б., </a:t>
            </a:r>
            <a:r>
              <a:rPr lang="ru-RU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Шкодзінський</a:t>
            </a:r>
            <a:r>
              <a:rPr lang="ru-RU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О.К., </a:t>
            </a:r>
            <a:r>
              <a:rPr lang="ru-RU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Ляшук</a:t>
            </a:r>
            <a:r>
              <a:rPr lang="ru-RU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О.Л. </a:t>
            </a:r>
            <a:r>
              <a:rPr lang="ru-RU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Автоматизація</a:t>
            </a:r>
            <a:r>
              <a:rPr lang="ru-RU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виробничих</a:t>
            </a:r>
            <a:r>
              <a:rPr lang="ru-RU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процесів</a:t>
            </a:r>
            <a:r>
              <a:rPr lang="ru-RU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– </a:t>
            </a:r>
            <a:r>
              <a:rPr lang="ru-RU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Тернопіль</a:t>
            </a:r>
            <a:r>
              <a:rPr lang="ru-RU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.: </a:t>
            </a:r>
            <a:r>
              <a:rPr lang="ru-RU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Навчальний</a:t>
            </a:r>
            <a:r>
              <a:rPr lang="ru-RU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посібник</a:t>
            </a:r>
            <a:r>
              <a:rPr lang="ru-RU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</a:t>
            </a:r>
            <a:r>
              <a:rPr lang="ru-RU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вищих</a:t>
            </a:r>
            <a:r>
              <a:rPr lang="ru-RU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навчальних</a:t>
            </a:r>
            <a:r>
              <a:rPr lang="ru-RU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закладів</a:t>
            </a:r>
            <a:r>
              <a:rPr lang="ru-RU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2011 – 344 с. </a:t>
            </a:r>
          </a:p>
          <a:p>
            <a:pPr>
              <a:lnSpc>
                <a:spcPct val="170000"/>
              </a:lnSpc>
            </a:pPr>
            <a:r>
              <a:rPr lang="ru-RU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ru-RU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Барало</a:t>
            </a:r>
            <a:r>
              <a:rPr lang="ru-RU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О.В., Самойленко П.Г., Гранат С.Є. </a:t>
            </a:r>
            <a:r>
              <a:rPr lang="ru-RU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Автоматизація</a:t>
            </a:r>
            <a:r>
              <a:rPr lang="ru-RU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технологічних</a:t>
            </a:r>
            <a:r>
              <a:rPr lang="ru-RU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процесів</a:t>
            </a:r>
            <a:r>
              <a:rPr lang="ru-RU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системи</a:t>
            </a:r>
            <a:r>
              <a:rPr lang="ru-RU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автоматичного </a:t>
            </a:r>
            <a:r>
              <a:rPr lang="ru-RU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керування</a:t>
            </a:r>
            <a:r>
              <a:rPr lang="ru-RU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– </a:t>
            </a:r>
            <a:r>
              <a:rPr lang="ru-RU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Київ</a:t>
            </a:r>
            <a:r>
              <a:rPr lang="ru-RU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.: </a:t>
            </a:r>
            <a:r>
              <a:rPr lang="ru-RU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Навчальний</a:t>
            </a:r>
            <a:r>
              <a:rPr lang="ru-RU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посібник</a:t>
            </a:r>
            <a:r>
              <a:rPr lang="ru-RU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Аграрна</a:t>
            </a:r>
            <a:r>
              <a:rPr lang="ru-RU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освіта</a:t>
            </a:r>
            <a:r>
              <a:rPr lang="ru-RU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2010 – 245 с</a:t>
            </a:r>
            <a:endParaRPr lang="ru-RU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40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42663" y="407247"/>
            <a:ext cx="2714257" cy="93352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Рекомендована література</a:t>
            </a:r>
            <a:endParaRPr lang="ru-RU" dirty="0"/>
          </a:p>
        </p:txBody>
      </p:sp>
      <p:pic>
        <p:nvPicPr>
          <p:cNvPr id="9" name="Picture 2">
            <a:extLst>
              <a:ext uri="{FF2B5EF4-FFF2-40B4-BE49-F238E27FC236}">
                <a16:creationId xmlns="" xmlns:a16="http://schemas.microsoft.com/office/drawing/2014/main" id="{FBDDADBB-3114-4CC7-8904-9BA1C69B7B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1342" y="3645024"/>
            <a:ext cx="4784258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Красный и оранжевый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528</TotalTime>
  <Words>427</Words>
  <Application>Microsoft Office PowerPoint</Application>
  <PresentationFormat>Экран (4:3)</PresentationFormat>
  <Paragraphs>21</Paragraphs>
  <Slides>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Легкий дым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Силабус навчальної дисципліни «Зовнішньоекономічна діяльність»</dc:title>
  <dc:creator>User</dc:creator>
  <cp:lastModifiedBy>Tanya</cp:lastModifiedBy>
  <cp:revision>67</cp:revision>
  <dcterms:created xsi:type="dcterms:W3CDTF">2024-04-15T18:54:48Z</dcterms:created>
  <dcterms:modified xsi:type="dcterms:W3CDTF">2024-11-06T19:46:24Z</dcterms:modified>
</cp:coreProperties>
</file>