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284" r:id="rId4"/>
    <p:sldId id="29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9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Вибіркова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дисципліна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«</a:t>
            </a:r>
            <a:r>
              <a:rPr lang="ru-RU" dirty="0" err="1" smtClean="0"/>
              <a:t>Зоонози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»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140968"/>
            <a:ext cx="3456732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62" y="692696"/>
            <a:ext cx="8564334" cy="191835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dirty="0"/>
              <a:t>Навчальна дисципліна </a:t>
            </a:r>
            <a:r>
              <a:rPr lang="uk-UA" sz="2000" dirty="0" smtClean="0"/>
              <a:t>«Зоонози </a:t>
            </a:r>
            <a:r>
              <a:rPr lang="uk-UA" sz="2000" dirty="0"/>
              <a:t>та концепція «Єдине </a:t>
            </a:r>
            <a:r>
              <a:rPr lang="uk-UA" sz="2000" dirty="0" smtClean="0"/>
              <a:t>здоров’я» </a:t>
            </a:r>
            <a:r>
              <a:rPr lang="uk-UA" sz="2000" dirty="0"/>
              <a:t>дозволяє поглибити теоретичну та практичну підготовку щодо базових зоонозів, транскордонних емерджентних </a:t>
            </a:r>
            <a:r>
              <a:rPr lang="uk-UA" sz="2000" dirty="0" err="1"/>
              <a:t>хвороб</a:t>
            </a:r>
            <a:r>
              <a:rPr lang="uk-UA" sz="2000" dirty="0"/>
              <a:t>, та вивчити основи концепції «Єдине здоров’я». Курс передбачає вивчення епізоотологічних особливостей інфекційних </a:t>
            </a:r>
            <a:r>
              <a:rPr lang="uk-UA" sz="2000" dirty="0" err="1"/>
              <a:t>хвороб</a:t>
            </a:r>
            <a:r>
              <a:rPr lang="uk-UA" sz="2000" dirty="0"/>
              <a:t> різних видів сільськогосподарських та домашніх і екзотичних тварин (за видами) в системі «Єдине Здоров’я», яка застосовується для управляння епізоотичною ситуацією на локальному, національному та глобальному рівнях.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522" y="2708920"/>
            <a:ext cx="8003232" cy="74577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err="1" smtClean="0"/>
              <a:t>Основними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дисципліни</a:t>
            </a:r>
            <a:r>
              <a:rPr lang="ru-RU" sz="24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Зоонози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концепція</a:t>
            </a:r>
            <a:r>
              <a:rPr lang="ru-RU" sz="2800" dirty="0" smtClean="0"/>
              <a:t> «</a:t>
            </a:r>
            <a:r>
              <a:rPr lang="ru-RU" sz="2800" dirty="0" err="1" smtClean="0"/>
              <a:t>Єдине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здоров’я</a:t>
            </a:r>
            <a:r>
              <a:rPr lang="ru-RU" sz="2800" dirty="0" smtClean="0"/>
              <a:t>» є</a:t>
            </a:r>
            <a:endParaRPr lang="uk-UA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8906" y="3454690"/>
            <a:ext cx="8986038" cy="325929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600" dirty="0" smtClean="0"/>
              <a:t>вивчення зоонозів бактеріального походження і вірусного походження, природно-осередкові і векторні зоонози та сучасні загрози зоонозів у промисловому тваринництві, 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виявлення та контроль ризиків поширення зоонозів; 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харчові зоонози та розслідування та аналіз спалахів найбільш поширених харчових зоонозів. 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вивчення підготовленості до кризових ситуацій і управління ними та управління ризиками поширення зоонозів; 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національні програми моніторингу та контролю біологічних небезпечних факторів – збудників зоонозів; 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аналіз епідеміологічної ситуації та моніторингу зоонозів; аналіз моніторингу та підсумкових звітів ЄС, підготовлених Європейським органом з безпечності харчових продуктів (</a:t>
            </a:r>
            <a:r>
              <a:rPr lang="en-US" sz="1600" dirty="0" smtClean="0"/>
              <a:t>European Food Safety </a:t>
            </a:r>
            <a:r>
              <a:rPr lang="en-US" sz="1600" dirty="0" err="1" smtClean="0"/>
              <a:t>Authorit</a:t>
            </a:r>
            <a:r>
              <a:rPr lang="uk-UA" sz="1600" dirty="0" smtClean="0"/>
              <a:t>у – </a:t>
            </a:r>
            <a:r>
              <a:rPr lang="en-US" sz="1600" dirty="0" smtClean="0"/>
              <a:t>EFSA) </a:t>
            </a:r>
            <a:r>
              <a:rPr lang="uk-UA" sz="1600" dirty="0" smtClean="0"/>
              <a:t>та Європейським центром профілактики і контролю захворювань (</a:t>
            </a:r>
            <a:r>
              <a:rPr lang="en-US" sz="1600" dirty="0" smtClean="0"/>
              <a:t>European Centre for Disease Prevention and Control – ECDC).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04712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779096" cy="720080"/>
          </a:xfrm>
        </p:spPr>
        <p:txBody>
          <a:bodyPr>
            <a:noAutofit/>
          </a:bodyPr>
          <a:lstStyle/>
          <a:p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>Н</a:t>
            </a:r>
            <a:r>
              <a:rPr lang="uk-UA" sz="4000" dirty="0" smtClean="0"/>
              <a:t>авчальна логістика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87128"/>
            <a:ext cx="8640960" cy="525658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180340" algn="l"/>
                <a:tab pos="25527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Розділ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Зоонози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435610" algn="l"/>
                <a:tab pos="52578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1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Огляд системи міжнародних стандартів, світової та національної практики діагностики інфекційних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тварин у порівняльному аспекті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435610" algn="l"/>
                <a:tab pos="52578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2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Географічний прояв зоонозів.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435610" algn="l"/>
                <a:tab pos="52578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3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Поширення зоонозів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435610" algn="l"/>
                <a:tab pos="52578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та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ризиками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435610" algn="l"/>
                <a:tab pos="52578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зоонозів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435610" algn="l"/>
                <a:tab pos="52578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4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Зоонозні інфекції в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Україні.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074" y="2492896"/>
            <a:ext cx="4914216" cy="35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15216"/>
            <a:ext cx="8229600" cy="72234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4617B"/>
                </a:solidFill>
              </a:rPr>
              <a:t>Навчальна </a:t>
            </a:r>
            <a:r>
              <a:rPr lang="uk-UA" sz="4000" dirty="0">
                <a:solidFill>
                  <a:srgbClr val="04617B"/>
                </a:solidFill>
              </a:rPr>
              <a:t>логістика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7048"/>
            <a:ext cx="8568952" cy="438912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25527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Розділ 2. Концепція «Єдине Здоров’я»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34544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1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Огляд концепції Єдиного здоров’я. Розуміння ризиків для здоров’я людей і тварин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34544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2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Ветеринарна медицини у забезпеченні концепції «Єдине здоров’я»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34544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3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Емерджентні зоонози та наслідки для людства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34544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4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Безпека продукції тваринництва та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4544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 для тварин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" algn="just">
              <a:spcAft>
                <a:spcPts val="0"/>
              </a:spcAft>
              <a:tabLst>
                <a:tab pos="34544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5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антибіотикорезистентності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4544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концепції «Єдине здоров’я»</a:t>
            </a:r>
            <a:endParaRPr lang="uk-UA" sz="2400" b="1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429000"/>
            <a:ext cx="3707904" cy="334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43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1503</TotalTime>
  <Words>301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Constantia</vt:lpstr>
      <vt:lpstr>Times New Roman</vt:lpstr>
      <vt:lpstr>Wingdings 2</vt:lpstr>
      <vt:lpstr>Поток</vt:lpstr>
      <vt:lpstr>Вибіркова навчальна дисципліна «Зоонози та концепція  «Єдине здоров’я»</vt:lpstr>
      <vt:lpstr>Презентация PowerPoint</vt:lpstr>
      <vt:lpstr> Навчальна логістика</vt:lpstr>
      <vt:lpstr>Навчальна логістика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Кіцманський технікум Подільського державного аграрно-технічного університету</dc:title>
  <dc:creator>Свят</dc:creator>
  <cp:lastModifiedBy>Bogdana Babyuk</cp:lastModifiedBy>
  <cp:revision>88</cp:revision>
  <cp:lastPrinted>2013-09-03T09:49:35Z</cp:lastPrinted>
  <dcterms:created xsi:type="dcterms:W3CDTF">2013-09-02T19:05:17Z</dcterms:created>
  <dcterms:modified xsi:type="dcterms:W3CDTF">2024-10-23T20:05:01Z</dcterms:modified>
</cp:coreProperties>
</file>