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1" r:id="rId2"/>
    <p:sldId id="282" r:id="rId3"/>
    <p:sldId id="284" r:id="rId4"/>
    <p:sldId id="287" r:id="rId5"/>
    <p:sldId id="28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83" d="100"/>
          <a:sy n="83" d="100"/>
        </p:scale>
        <p:origin x="14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1194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25" y="764704"/>
            <a:ext cx="8229600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err="1" smtClean="0"/>
              <a:t>Вибіркова</a:t>
            </a:r>
            <a:r>
              <a:rPr lang="ru-RU" sz="3600" dirty="0" smtClean="0"/>
              <a:t> </a:t>
            </a:r>
            <a:r>
              <a:rPr lang="ru-RU" sz="3600" dirty="0" err="1" smtClean="0"/>
              <a:t>навчальна</a:t>
            </a:r>
            <a:r>
              <a:rPr lang="ru-RU" sz="3600" dirty="0" smtClean="0"/>
              <a:t> </a:t>
            </a:r>
            <a:r>
              <a:rPr lang="ru-RU" sz="3600" dirty="0" err="1" smtClean="0"/>
              <a:t>дисципліна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«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діагностики</a:t>
            </a:r>
            <a:r>
              <a:rPr lang="ru-RU" dirty="0"/>
              <a:t> хвороб </a:t>
            </a:r>
            <a:r>
              <a:rPr lang="ru-RU" dirty="0" err="1"/>
              <a:t>тварин</a:t>
            </a:r>
            <a:r>
              <a:rPr lang="ru-RU" dirty="0"/>
              <a:t>»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683" y="3068960"/>
            <a:ext cx="3905985" cy="32254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01" y="3558547"/>
            <a:ext cx="3017782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66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531" y="678478"/>
            <a:ext cx="8928992" cy="208823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uk-UA" sz="2000" dirty="0"/>
              <a:t>Встановлення діагнозу і контроль за якістю та ефективністю лікування є складним багаторівневим процесом. </a:t>
            </a:r>
            <a:r>
              <a:rPr lang="uk-UA" sz="2000" dirty="0" smtClean="0"/>
              <a:t>Від </a:t>
            </a:r>
            <a:r>
              <a:rPr lang="uk-UA" sz="2000" dirty="0"/>
              <a:t>того, наскільки вірогідною і співставною є інформація, отримана на різних етапах діагностики, залежить практична значимість результатів і ефективність лікування пацієнта. </a:t>
            </a:r>
            <a:r>
              <a:rPr lang="uk-UA" sz="2000" dirty="0" smtClean="0"/>
              <a:t>Фахівець має володіти </a:t>
            </a:r>
            <a:r>
              <a:rPr lang="uk-UA" sz="2000" dirty="0"/>
              <a:t>основами знань з сучасних методів діагностики </a:t>
            </a:r>
            <a:r>
              <a:rPr lang="uk-UA" sz="2000" dirty="0" err="1" smtClean="0"/>
              <a:t>хвороб</a:t>
            </a:r>
            <a:r>
              <a:rPr lang="uk-UA" sz="2000" dirty="0" smtClean="0"/>
              <a:t> тварин </a:t>
            </a:r>
            <a:r>
              <a:rPr lang="uk-UA" sz="2000" dirty="0"/>
              <a:t>і </a:t>
            </a:r>
            <a:r>
              <a:rPr lang="uk-UA" sz="2000" dirty="0" smtClean="0"/>
              <a:t>має </a:t>
            </a:r>
            <a:r>
              <a:rPr lang="uk-UA" sz="2000" dirty="0"/>
              <a:t>навики клінічного мислення</a:t>
            </a:r>
            <a:r>
              <a:rPr lang="uk-UA" dirty="0"/>
              <a:t>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3068960"/>
            <a:ext cx="8136904" cy="692549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err="1" smtClean="0"/>
              <a:t>Основним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завданням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навчальної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дисципліни</a:t>
            </a:r>
            <a:r>
              <a:rPr lang="ru-RU" sz="2000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>«</a:t>
            </a:r>
            <a:r>
              <a:rPr lang="ru-RU" sz="2800" dirty="0" err="1" smtClean="0"/>
              <a:t>Сучасні</a:t>
            </a:r>
            <a:r>
              <a:rPr lang="ru-RU" sz="2800" dirty="0" smtClean="0"/>
              <a:t> </a:t>
            </a:r>
            <a:r>
              <a:rPr lang="ru-RU" sz="2800" dirty="0" err="1" smtClean="0"/>
              <a:t>методи</a:t>
            </a:r>
            <a:r>
              <a:rPr lang="ru-RU" sz="2800" dirty="0" smtClean="0"/>
              <a:t> </a:t>
            </a:r>
            <a:r>
              <a:rPr lang="ru-RU" sz="2800" dirty="0" err="1" smtClean="0"/>
              <a:t>діагностики</a:t>
            </a:r>
            <a:r>
              <a:rPr lang="ru-RU" sz="2800" dirty="0" smtClean="0"/>
              <a:t> хвороб </a:t>
            </a:r>
            <a:r>
              <a:rPr lang="ru-RU" sz="2800" dirty="0" err="1" smtClean="0"/>
              <a:t>тварин</a:t>
            </a:r>
            <a:r>
              <a:rPr lang="ru-RU" sz="2800" dirty="0" smtClean="0"/>
              <a:t>» є</a:t>
            </a:r>
            <a:endParaRPr lang="uk-UA" sz="28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79512" y="3861049"/>
            <a:ext cx="8872024" cy="2664296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поглиблення теоретичної підготовки </a:t>
            </a:r>
            <a:r>
              <a:rPr lang="uk-UA" dirty="0" smtClean="0"/>
              <a:t>з візуальної діагностики </a:t>
            </a:r>
            <a:r>
              <a:rPr lang="uk-UA" dirty="0" err="1" smtClean="0"/>
              <a:t>хвороб</a:t>
            </a:r>
            <a:r>
              <a:rPr lang="uk-UA" dirty="0" smtClean="0"/>
              <a:t> тварин; </a:t>
            </a:r>
          </a:p>
          <a:p>
            <a:r>
              <a:rPr lang="uk-UA" dirty="0" smtClean="0"/>
              <a:t>освоєння </a:t>
            </a:r>
            <a:r>
              <a:rPr lang="uk-UA" dirty="0" smtClean="0"/>
              <a:t>методики рентгенологічних і ультразвукових методів діагностики; </a:t>
            </a:r>
          </a:p>
          <a:p>
            <a:r>
              <a:rPr lang="uk-UA" dirty="0" smtClean="0"/>
              <a:t>поглиблення теоретичної підготовки </a:t>
            </a:r>
            <a:r>
              <a:rPr lang="uk-UA" dirty="0" smtClean="0"/>
              <a:t>з </a:t>
            </a:r>
            <a:r>
              <a:rPr lang="uk-UA" dirty="0" err="1" smtClean="0"/>
              <a:t>етіопатогенезу</a:t>
            </a:r>
            <a:r>
              <a:rPr lang="uk-UA" dirty="0" smtClean="0"/>
              <a:t> внутрішніх незаразних </a:t>
            </a:r>
            <a:r>
              <a:rPr lang="uk-UA" dirty="0" err="1" smtClean="0"/>
              <a:t>хвороб</a:t>
            </a:r>
            <a:r>
              <a:rPr lang="uk-UA" dirty="0" smtClean="0"/>
              <a:t> з урахування результатів візуальної діагностики; </a:t>
            </a:r>
          </a:p>
          <a:p>
            <a:r>
              <a:rPr lang="uk-UA" dirty="0" smtClean="0"/>
              <a:t>отримання навиків аналізу</a:t>
            </a:r>
            <a:r>
              <a:rPr lang="uk-UA" dirty="0" smtClean="0"/>
              <a:t>, узагальнення матеріалу з вибраної проблеми; </a:t>
            </a:r>
          </a:p>
          <a:p>
            <a:r>
              <a:rPr lang="uk-UA" dirty="0" smtClean="0"/>
              <a:t>уміння </a:t>
            </a:r>
            <a:r>
              <a:rPr lang="uk-UA" dirty="0" smtClean="0"/>
              <a:t>інтерпретувати лабораторні показники при внутрішній патології тварин; </a:t>
            </a:r>
          </a:p>
          <a:p>
            <a:r>
              <a:rPr lang="uk-UA" dirty="0" smtClean="0"/>
              <a:t>уміння </a:t>
            </a:r>
            <a:r>
              <a:rPr lang="uk-UA" dirty="0" smtClean="0"/>
              <a:t>використовувати отримані показники при постановці та підтвердженні діагнозу, контролю за ефективністю лікування, прогнозування перебігу захворювання та виявлення прихованого перебігу захворювання у клінічно-здорових тварин (диспансеризація).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47123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436" y="476672"/>
            <a:ext cx="8161103" cy="720080"/>
          </a:xfrm>
        </p:spPr>
        <p:txBody>
          <a:bodyPr>
            <a:noAutofit/>
          </a:bodyPr>
          <a:lstStyle/>
          <a:p>
            <a:r>
              <a:rPr lang="uk-UA" sz="4000" dirty="0"/>
              <a:t/>
            </a:r>
            <a:br>
              <a:rPr lang="uk-UA" sz="4000" dirty="0"/>
            </a:br>
            <a:r>
              <a:rPr lang="uk-UA" sz="4000" dirty="0"/>
              <a:t>Н</a:t>
            </a:r>
            <a:r>
              <a:rPr lang="uk-UA" sz="4000" dirty="0" smtClean="0"/>
              <a:t>авчальна логістика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19" y="1175280"/>
            <a:ext cx="8424936" cy="26137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/>
              <a:t>Розділ 1. </a:t>
            </a:r>
            <a:r>
              <a:rPr lang="uk-UA" sz="2400" b="1" dirty="0"/>
              <a:t>Вступ. Значення і завдання дисципліни, значення у формуванні спеціальних знань та навичок у </a:t>
            </a:r>
            <a:r>
              <a:rPr lang="uk-UA" sz="2400" b="1" dirty="0" smtClean="0"/>
              <a:t>фахівців</a:t>
            </a:r>
            <a:endParaRPr lang="uk-UA" b="1" dirty="0" smtClean="0"/>
          </a:p>
          <a:p>
            <a:pPr marL="0" lvl="0" indent="0">
              <a:buClr>
                <a:srgbClr val="0BD0D9"/>
              </a:buClr>
              <a:buNone/>
            </a:pPr>
            <a:r>
              <a:rPr lang="uk-UA" sz="2400" dirty="0">
                <a:solidFill>
                  <a:prstClr val="black"/>
                </a:solidFill>
              </a:rPr>
              <a:t>Розділ 2. </a:t>
            </a:r>
            <a:r>
              <a:rPr lang="uk-UA" sz="2400" b="1" dirty="0">
                <a:solidFill>
                  <a:prstClr val="black"/>
                </a:solidFill>
              </a:rPr>
              <a:t>Основи ветеринарної рентгенології</a:t>
            </a:r>
          </a:p>
          <a:p>
            <a:pPr lvl="0">
              <a:buClr>
                <a:srgbClr val="0BD0D9"/>
              </a:buClr>
            </a:pPr>
            <a:r>
              <a:rPr lang="uk-UA" sz="2400" dirty="0">
                <a:solidFill>
                  <a:prstClr val="black"/>
                </a:solidFill>
              </a:rPr>
              <a:t>Особливості ліцензування діяльності з використанням ДІВ в Україні. Організація роботи діагностичного кабінету з використанням обладнання для </a:t>
            </a:r>
            <a:r>
              <a:rPr lang="uk-UA" sz="2400" dirty="0" err="1">
                <a:solidFill>
                  <a:prstClr val="black"/>
                </a:solidFill>
              </a:rPr>
              <a:t>рентгено</a:t>
            </a:r>
            <a:r>
              <a:rPr lang="uk-UA" sz="2400" dirty="0">
                <a:solidFill>
                  <a:prstClr val="black"/>
                </a:solidFill>
              </a:rPr>
              <a:t> - діагностики. </a:t>
            </a:r>
          </a:p>
          <a:p>
            <a:pPr lvl="0">
              <a:buClr>
                <a:srgbClr val="0BD0D9"/>
              </a:buClr>
            </a:pPr>
            <a:r>
              <a:rPr lang="uk-UA" sz="2400" dirty="0" err="1">
                <a:solidFill>
                  <a:prstClr val="black"/>
                </a:solidFill>
              </a:rPr>
              <a:t>Рентгено</a:t>
            </a:r>
            <a:r>
              <a:rPr lang="uk-UA" sz="2400" dirty="0">
                <a:solidFill>
                  <a:prstClr val="black"/>
                </a:solidFill>
              </a:rPr>
              <a:t> - діагностика </a:t>
            </a:r>
            <a:r>
              <a:rPr lang="uk-UA" sz="2400" dirty="0" err="1">
                <a:solidFill>
                  <a:prstClr val="black"/>
                </a:solidFill>
              </a:rPr>
              <a:t>хвороб</a:t>
            </a:r>
            <a:r>
              <a:rPr lang="uk-UA" sz="2400" dirty="0">
                <a:solidFill>
                  <a:prstClr val="black"/>
                </a:solidFill>
              </a:rPr>
              <a:t> органів грудної та черевної порожнини тварин . </a:t>
            </a:r>
          </a:p>
          <a:p>
            <a:pPr lvl="0">
              <a:buClr>
                <a:srgbClr val="0BD0D9"/>
              </a:buClr>
            </a:pPr>
            <a:r>
              <a:rPr lang="uk-UA" sz="2400" dirty="0" err="1">
                <a:solidFill>
                  <a:prstClr val="black"/>
                </a:solidFill>
              </a:rPr>
              <a:t>Рентгено</a:t>
            </a:r>
            <a:r>
              <a:rPr lang="uk-UA" sz="2400" dirty="0">
                <a:solidFill>
                  <a:prstClr val="black"/>
                </a:solidFill>
              </a:rPr>
              <a:t> – діагностика у хірургії</a:t>
            </a:r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189" y="3727767"/>
            <a:ext cx="3977693" cy="26535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75" y="3994327"/>
            <a:ext cx="4279763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17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uk-UA" sz="4000" dirty="0">
                <a:solidFill>
                  <a:srgbClr val="04617B"/>
                </a:solidFill>
              </a:rPr>
              <a:t>Навчальна логістика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833" y="817745"/>
            <a:ext cx="8808663" cy="174715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/>
              <a:t>Розділ 3. </a:t>
            </a:r>
            <a:r>
              <a:rPr lang="uk-UA" b="1" dirty="0"/>
              <a:t>Основи </a:t>
            </a:r>
            <a:r>
              <a:rPr lang="uk-UA" b="1" dirty="0" err="1"/>
              <a:t>ехографічних</a:t>
            </a:r>
            <a:r>
              <a:rPr lang="uk-UA" b="1" dirty="0"/>
              <a:t> досліджень у ветеринарній медицині</a:t>
            </a:r>
          </a:p>
          <a:p>
            <a:r>
              <a:rPr lang="uk-UA" dirty="0"/>
              <a:t>Організація роботи діагностичного кабінету з використанням обладнання для ультразвукової діагностики. </a:t>
            </a:r>
          </a:p>
          <a:p>
            <a:r>
              <a:rPr lang="uk-UA" dirty="0"/>
              <a:t>УЗ діагностика </a:t>
            </a:r>
            <a:r>
              <a:rPr lang="uk-UA" dirty="0" err="1"/>
              <a:t>хвороб</a:t>
            </a:r>
            <a:r>
              <a:rPr lang="uk-UA" dirty="0"/>
              <a:t> органів грудної, черевної і тазової порожнини тварин</a:t>
            </a:r>
          </a:p>
          <a:p>
            <a:r>
              <a:rPr lang="uk-UA" dirty="0"/>
              <a:t>УЗ діагностика в хірургії, акушерстві і </a:t>
            </a:r>
            <a:r>
              <a:rPr lang="uk-UA" dirty="0" smtClean="0"/>
              <a:t>гінекології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2494494"/>
            <a:ext cx="3456384" cy="2136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505274"/>
            <a:ext cx="2654051" cy="21253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5436" y="4630629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Розділ</a:t>
            </a:r>
            <a:r>
              <a:rPr lang="ru-RU" dirty="0"/>
              <a:t> 4. </a:t>
            </a:r>
            <a:r>
              <a:rPr lang="ru-RU" b="1" dirty="0" err="1"/>
              <a:t>Інструментальні</a:t>
            </a:r>
            <a:r>
              <a:rPr lang="ru-RU" b="1" dirty="0"/>
              <a:t> </a:t>
            </a:r>
            <a:r>
              <a:rPr lang="ru-RU" b="1" dirty="0" err="1"/>
              <a:t>методи</a:t>
            </a:r>
            <a:r>
              <a:rPr lang="ru-RU" b="1" dirty="0"/>
              <a:t> лабораторного </a:t>
            </a:r>
            <a:r>
              <a:rPr lang="ru-RU" b="1" dirty="0" err="1"/>
              <a:t>аналізу</a:t>
            </a:r>
            <a:r>
              <a:rPr lang="ru-RU" b="1" dirty="0"/>
              <a:t> в </a:t>
            </a:r>
            <a:r>
              <a:rPr lang="ru-RU" b="1" dirty="0" err="1"/>
              <a:t>діагностиці</a:t>
            </a:r>
            <a:r>
              <a:rPr lang="ru-RU" b="1" dirty="0"/>
              <a:t> </a:t>
            </a:r>
            <a:r>
              <a:rPr lang="ru-RU" b="1" dirty="0" err="1" smtClean="0"/>
              <a:t>внутрішніх</a:t>
            </a:r>
            <a:r>
              <a:rPr lang="ru-RU" b="1" dirty="0" smtClean="0"/>
              <a:t> </a:t>
            </a:r>
            <a:r>
              <a:rPr lang="ru-RU" b="1" dirty="0"/>
              <a:t>хвороб </a:t>
            </a:r>
            <a:r>
              <a:rPr lang="ru-RU" b="1" dirty="0" err="1"/>
              <a:t>тварин</a:t>
            </a:r>
            <a:r>
              <a:rPr lang="ru-RU" b="1" dirty="0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5056" t="15024" r="3258" b="9642"/>
          <a:stretch/>
        </p:blipFill>
        <p:spPr>
          <a:xfrm>
            <a:off x="5724128" y="4945188"/>
            <a:ext cx="3292268" cy="18075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5250249"/>
            <a:ext cx="2177482" cy="14516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872" y="5260976"/>
            <a:ext cx="2123087" cy="141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25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892" y="515387"/>
            <a:ext cx="7571184" cy="564672"/>
          </a:xfrm>
        </p:spPr>
        <p:txBody>
          <a:bodyPr>
            <a:noAutofit/>
          </a:bodyPr>
          <a:lstStyle/>
          <a:p>
            <a:r>
              <a:rPr lang="uk-UA" sz="3600" dirty="0"/>
              <a:t>Навчальна логістика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3" y="1124744"/>
            <a:ext cx="8900647" cy="1331361"/>
          </a:xfrm>
        </p:spPr>
        <p:txBody>
          <a:bodyPr>
            <a:normAutofit lnSpcReduction="10000"/>
          </a:bodyPr>
          <a:lstStyle/>
          <a:p>
            <a:r>
              <a:rPr lang="uk-UA" sz="2000" dirty="0"/>
              <a:t>Розділ 5 </a:t>
            </a:r>
            <a:r>
              <a:rPr lang="uk-UA" sz="2000" b="1" dirty="0"/>
              <a:t>Сучасні методи діагностики </a:t>
            </a:r>
            <a:r>
              <a:rPr lang="uk-UA" sz="2000" b="1" dirty="0" smtClean="0"/>
              <a:t>інфекційних </a:t>
            </a:r>
            <a:r>
              <a:rPr lang="uk-UA" sz="2000" b="1" dirty="0"/>
              <a:t>та інвазійних </a:t>
            </a:r>
            <a:r>
              <a:rPr lang="uk-UA" sz="2000" b="1" dirty="0" err="1"/>
              <a:t>хвороб</a:t>
            </a:r>
            <a:r>
              <a:rPr lang="uk-UA" sz="2000" b="1" dirty="0"/>
              <a:t> тварин</a:t>
            </a:r>
          </a:p>
          <a:p>
            <a:r>
              <a:rPr lang="uk-UA" sz="2000" dirty="0"/>
              <a:t>Сучасні методи діагностики </a:t>
            </a:r>
            <a:r>
              <a:rPr lang="uk-UA" sz="2000" dirty="0" smtClean="0"/>
              <a:t>інфекційних </a:t>
            </a:r>
            <a:r>
              <a:rPr lang="uk-UA" sz="2000" dirty="0" err="1"/>
              <a:t>хвороб</a:t>
            </a:r>
            <a:r>
              <a:rPr lang="uk-UA" sz="2000" dirty="0"/>
              <a:t> </a:t>
            </a:r>
            <a:r>
              <a:rPr lang="uk-UA" sz="2000" dirty="0" smtClean="0"/>
              <a:t>тварин</a:t>
            </a:r>
          </a:p>
          <a:p>
            <a:r>
              <a:rPr lang="ru-RU" sz="2000" dirty="0" err="1"/>
              <a:t>Сучасні</a:t>
            </a:r>
            <a:r>
              <a:rPr lang="ru-RU" sz="2000" dirty="0"/>
              <a:t> </a:t>
            </a:r>
            <a:r>
              <a:rPr lang="ru-RU" sz="2000" dirty="0" err="1"/>
              <a:t>методи</a:t>
            </a:r>
            <a:r>
              <a:rPr lang="ru-RU" sz="2000" dirty="0"/>
              <a:t> </a:t>
            </a:r>
            <a:r>
              <a:rPr lang="ru-RU" sz="2000" dirty="0" err="1"/>
              <a:t>діагностики</a:t>
            </a:r>
            <a:r>
              <a:rPr lang="ru-RU" sz="2000" dirty="0"/>
              <a:t> </a:t>
            </a:r>
            <a:r>
              <a:rPr lang="ru-RU" sz="2000" dirty="0" err="1"/>
              <a:t>інвазійних</a:t>
            </a:r>
            <a:r>
              <a:rPr lang="ru-RU" sz="2000" dirty="0"/>
              <a:t> хвороб </a:t>
            </a:r>
            <a:r>
              <a:rPr lang="ru-RU" sz="2000" dirty="0" err="1" smtClean="0"/>
              <a:t>тварин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399289"/>
            <a:ext cx="3460661" cy="23056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3759" b="26616"/>
          <a:stretch/>
        </p:blipFill>
        <p:spPr>
          <a:xfrm>
            <a:off x="5868143" y="2456105"/>
            <a:ext cx="3140007" cy="18722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2474500"/>
            <a:ext cx="3519288" cy="18354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5484" y="4309918"/>
            <a:ext cx="3145317" cy="235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074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1482</TotalTime>
  <Words>278</Words>
  <Application>Microsoft Office PowerPoint</Application>
  <PresentationFormat>Экран (4:3)</PresentationFormat>
  <Paragraphs>27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Calibri</vt:lpstr>
      <vt:lpstr>Constantia</vt:lpstr>
      <vt:lpstr>Wingdings 2</vt:lpstr>
      <vt:lpstr>Поток</vt:lpstr>
      <vt:lpstr> Вибіркова навчальна дисципліна «Сучасні методи діагностики хвороб тварин»</vt:lpstr>
      <vt:lpstr>Презентация PowerPoint</vt:lpstr>
      <vt:lpstr> Навчальна логістика</vt:lpstr>
      <vt:lpstr>Навчальна логістика</vt:lpstr>
      <vt:lpstr>Навчальна логістика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Кіцманський технікум Подільського державного аграрно-технічного університету</dc:title>
  <dc:creator>Свят</dc:creator>
  <cp:lastModifiedBy>Bogdana Babyuk</cp:lastModifiedBy>
  <cp:revision>91</cp:revision>
  <cp:lastPrinted>2013-09-03T09:49:35Z</cp:lastPrinted>
  <dcterms:created xsi:type="dcterms:W3CDTF">2013-09-02T19:05:17Z</dcterms:created>
  <dcterms:modified xsi:type="dcterms:W3CDTF">2024-10-23T20:03:15Z</dcterms:modified>
</cp:coreProperties>
</file>