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59" r:id="rId2"/>
    <p:sldId id="272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652D"/>
    <a:srgbClr val="FFFF66"/>
    <a:srgbClr val="D67946"/>
    <a:srgbClr val="90F22E"/>
    <a:srgbClr val="A1F44E"/>
    <a:srgbClr val="CCFF33"/>
    <a:srgbClr val="FFFF00"/>
    <a:srgbClr val="ABC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89" autoAdjust="0"/>
  </p:normalViewPr>
  <p:slideViewPr>
    <p:cSldViewPr>
      <p:cViewPr varScale="1">
        <p:scale>
          <a:sx n="50" d="100"/>
          <a:sy n="50" d="100"/>
        </p:scale>
        <p:origin x="-18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25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C9652D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30.04.2024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116632"/>
            <a:ext cx="7355160" cy="129614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</a:t>
            </a:r>
          </a:p>
          <a:p>
            <a:pPr algn="ctr"/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Основи геодезії та зелевпорядкування</a:t>
            </a:r>
            <a:r>
              <a:rPr lang="uk-UA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uk-UA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9208" y="1556792"/>
            <a:ext cx="8229600" cy="216024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A1F4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20000"/>
              </a:spcBef>
            </a:pPr>
            <a:r>
              <a:rPr lang="uk-UA" dirty="0" smtClean="0"/>
              <a:t>         </a:t>
            </a:r>
            <a:r>
              <a:rPr lang="uk-UA" sz="2000" b="1" dirty="0">
                <a:solidFill>
                  <a:schemeClr val="bg1"/>
                </a:solidFill>
                <a:cs typeface="Aharoni" panose="02010803020104030203" pitchFamily="2" charset="-79"/>
              </a:rPr>
              <a:t>При вивчення дисципліни </a:t>
            </a:r>
            <a:r>
              <a:rPr lang="uk-UA" sz="2000" b="1" dirty="0" smtClean="0">
                <a:solidFill>
                  <a:schemeClr val="bg1"/>
                </a:solidFill>
              </a:rPr>
              <a:t>студенти </a:t>
            </a:r>
            <a:r>
              <a:rPr lang="uk-UA" sz="2000" b="1" dirty="0">
                <a:solidFill>
                  <a:schemeClr val="bg1"/>
                </a:solidFill>
              </a:rPr>
              <a:t>отримують знання та навички </a:t>
            </a:r>
            <a:r>
              <a:rPr lang="uk-UA" sz="2000" b="1" dirty="0" smtClean="0">
                <a:solidFill>
                  <a:schemeClr val="bg1"/>
                </a:solidFill>
              </a:rPr>
              <a:t>з </a:t>
            </a:r>
            <a:r>
              <a:rPr lang="uk-UA" sz="2000" b="1" dirty="0">
                <a:solidFill>
                  <a:schemeClr val="bg1"/>
                </a:solidFill>
              </a:rPr>
              <a:t>проведення різних видів зйомок, створення </a:t>
            </a:r>
            <a:r>
              <a:rPr lang="uk-UA" sz="2000" b="1" dirty="0" smtClean="0">
                <a:solidFill>
                  <a:schemeClr val="bg1"/>
                </a:solidFill>
              </a:rPr>
              <a:t>планів,  </a:t>
            </a:r>
            <a:r>
              <a:rPr lang="uk-UA" sz="2000" b="1" dirty="0">
                <a:solidFill>
                  <a:schemeClr val="bg1"/>
                </a:solidFill>
              </a:rPr>
              <a:t>раціонального використання та охорони земель різних категорій, </a:t>
            </a:r>
            <a:r>
              <a:rPr lang="uk-UA" sz="2000" b="1" dirty="0" smtClean="0">
                <a:solidFill>
                  <a:schemeClr val="bg1"/>
                </a:solidFill>
              </a:rPr>
              <a:t>ознайомлюються з різними видами </a:t>
            </a:r>
            <a:r>
              <a:rPr lang="uk-UA" sz="2000" b="1" dirty="0">
                <a:solidFill>
                  <a:schemeClr val="bg1"/>
                </a:solidFill>
              </a:rPr>
              <a:t>і типами землекористування, </a:t>
            </a:r>
            <a:r>
              <a:rPr lang="uk-UA" sz="2000" b="1" dirty="0" smtClean="0">
                <a:solidFill>
                  <a:schemeClr val="bg1"/>
                </a:solidFill>
              </a:rPr>
              <a:t>  </a:t>
            </a:r>
            <a:r>
              <a:rPr lang="uk-UA" sz="2000" b="1" dirty="0">
                <a:solidFill>
                  <a:schemeClr val="bg1"/>
                </a:solidFill>
              </a:rPr>
              <a:t>принципами  організації території </a:t>
            </a:r>
            <a:r>
              <a:rPr lang="uk-UA" sz="2000" b="1" dirty="0" smtClean="0">
                <a:solidFill>
                  <a:schemeClr val="bg1"/>
                </a:solidFill>
              </a:rPr>
              <a:t>землекористувань та землеволодінь  та інше.</a:t>
            </a:r>
            <a:endParaRPr lang="uk-UA" sz="2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58" y="3717032"/>
            <a:ext cx="822715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867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59832" y="1196752"/>
            <a:ext cx="45719" cy="457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286108"/>
            <a:ext cx="7924890" cy="76662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 dirty="0" smtClean="0">
                <a:solidFill>
                  <a:schemeClr val="bg1"/>
                </a:solidFill>
              </a:rPr>
              <a:t>Мета вивчення дисципліни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1242472"/>
            <a:ext cx="8280920" cy="261857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полягає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 набутті знань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необхідними для проведення геодезичних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вимірювань при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створенні топографічних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планів, розуміння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державної політики щодо використання та охорони земель, здійснення земельної реформи,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наукове 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обґрунтування  розподілу  земель  за  цільовим </a:t>
            </a:r>
            <a:r>
              <a:rPr lang="uk-UA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призначенням,  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формування  раціональної  системи   землеволодіння   і землекористування,   створення  екологічно  сталих  агроландшафтів тощо</a:t>
            </a:r>
            <a:endParaRPr lang="uk-UA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49080"/>
            <a:ext cx="8140914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310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41992" y="332656"/>
            <a:ext cx="2977880" cy="79208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63888" y="188640"/>
            <a:ext cx="5328592" cy="626469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  У </a:t>
            </a:r>
            <a:r>
              <a:rPr lang="uk-UA" b="1" dirty="0">
                <a:solidFill>
                  <a:schemeClr val="bg1"/>
                </a:solidFill>
              </a:rPr>
              <a:t>РЕЗУЛЬТАТІ </a:t>
            </a:r>
            <a:r>
              <a:rPr lang="uk-UA" b="1" dirty="0" smtClean="0">
                <a:solidFill>
                  <a:schemeClr val="bg1"/>
                </a:solidFill>
              </a:rPr>
              <a:t>ВИВЧЕННЯ 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ДИСЦИПЛІНИ СТУДЕНТ ПОВИНЕН </a:t>
            </a:r>
            <a:r>
              <a:rPr lang="uk-UA" b="1" dirty="0">
                <a:solidFill>
                  <a:schemeClr val="bg1"/>
                </a:solidFill>
              </a:rPr>
              <a:t>ЗНАТИ</a:t>
            </a:r>
            <a:r>
              <a:rPr lang="uk-UA" b="1" dirty="0" smtClean="0">
                <a:solidFill>
                  <a:schemeClr val="bg1"/>
                </a:solidFill>
              </a:rPr>
              <a:t>:</a:t>
            </a:r>
          </a:p>
          <a:p>
            <a:r>
              <a:rPr lang="uk-UA" b="1" dirty="0" err="1" smtClean="0">
                <a:solidFill>
                  <a:schemeClr val="bg1"/>
                </a:solidFill>
              </a:rPr>
              <a:t>-</a:t>
            </a:r>
            <a:r>
              <a:rPr lang="uk-UA" b="1" dirty="0" err="1">
                <a:solidFill>
                  <a:schemeClr val="bg1"/>
                </a:solidFill>
              </a:rPr>
              <a:t>будову</a:t>
            </a:r>
            <a:r>
              <a:rPr lang="uk-UA" b="1" dirty="0">
                <a:solidFill>
                  <a:schemeClr val="bg1"/>
                </a:solidFill>
              </a:rPr>
              <a:t> геодезичних приладів </a:t>
            </a:r>
            <a:r>
              <a:rPr lang="uk-UA" b="1" dirty="0" smtClean="0">
                <a:solidFill>
                  <a:schemeClr val="bg1"/>
                </a:solidFill>
              </a:rPr>
              <a:t>, методи </a:t>
            </a:r>
            <a:r>
              <a:rPr lang="uk-UA" b="1" dirty="0">
                <a:solidFill>
                  <a:schemeClr val="bg1"/>
                </a:solidFill>
              </a:rPr>
              <a:t>геодезичного </a:t>
            </a:r>
            <a:r>
              <a:rPr lang="uk-UA" b="1" dirty="0" smtClean="0">
                <a:solidFill>
                  <a:schemeClr val="bg1"/>
                </a:solidFill>
              </a:rPr>
              <a:t>знімання</a:t>
            </a:r>
            <a:r>
              <a:rPr lang="uk-UA" b="1" dirty="0">
                <a:solidFill>
                  <a:schemeClr val="bg1"/>
                </a:solidFill>
              </a:rPr>
              <a:t>;</a:t>
            </a:r>
          </a:p>
          <a:p>
            <a:r>
              <a:rPr lang="uk-UA" b="1" dirty="0" err="1">
                <a:solidFill>
                  <a:schemeClr val="bg1"/>
                </a:solidFill>
              </a:rPr>
              <a:t>-способи</a:t>
            </a:r>
            <a:r>
              <a:rPr lang="uk-UA" b="1" dirty="0">
                <a:solidFill>
                  <a:schemeClr val="bg1"/>
                </a:solidFill>
              </a:rPr>
              <a:t> вирахування площ;</a:t>
            </a:r>
          </a:p>
          <a:p>
            <a:r>
              <a:rPr lang="uk-UA" b="1" dirty="0" smtClean="0">
                <a:solidFill>
                  <a:schemeClr val="bg1"/>
                </a:solidFill>
              </a:rPr>
              <a:t> </a:t>
            </a:r>
            <a:r>
              <a:rPr lang="uk-UA" b="1" dirty="0">
                <a:solidFill>
                  <a:schemeClr val="bg1"/>
                </a:solidFill>
              </a:rPr>
              <a:t>вміти:</a:t>
            </a:r>
          </a:p>
          <a:p>
            <a:pPr lvl="0"/>
            <a:r>
              <a:rPr lang="uk-UA" b="1" dirty="0">
                <a:solidFill>
                  <a:schemeClr val="bg1"/>
                </a:solidFill>
              </a:rPr>
              <a:t>розробляти систему сівозмін у господарствах;</a:t>
            </a:r>
          </a:p>
          <a:p>
            <a:pPr lvl="0"/>
            <a:r>
              <a:rPr lang="uk-UA" b="1" dirty="0">
                <a:solidFill>
                  <a:schemeClr val="bg1"/>
                </a:solidFill>
              </a:rPr>
              <a:t>користуватися схемами та проектами землеустрою;</a:t>
            </a:r>
          </a:p>
          <a:p>
            <a:pPr lvl="0"/>
            <a:r>
              <a:rPr lang="uk-UA" b="1" dirty="0">
                <a:solidFill>
                  <a:schemeClr val="bg1"/>
                </a:solidFill>
              </a:rPr>
              <a:t>обґрунтовувати проекти організації території </a:t>
            </a:r>
            <a:r>
              <a:rPr lang="uk-UA" b="1" dirty="0" err="1">
                <a:solidFill>
                  <a:schemeClr val="bg1"/>
                </a:solidFill>
              </a:rPr>
              <a:t>землекористувань</a:t>
            </a:r>
            <a:r>
              <a:rPr lang="uk-UA" b="1" dirty="0">
                <a:solidFill>
                  <a:schemeClr val="bg1"/>
                </a:solidFill>
              </a:rPr>
              <a:t>;</a:t>
            </a:r>
          </a:p>
          <a:p>
            <a:pPr lvl="0"/>
            <a:r>
              <a:rPr lang="uk-UA" b="1" dirty="0">
                <a:solidFill>
                  <a:schemeClr val="bg1"/>
                </a:solidFill>
              </a:rPr>
              <a:t>проектувати елементи впорядкування території сільськогосподарських угідь;</a:t>
            </a:r>
          </a:p>
          <a:p>
            <a:pPr lvl="0"/>
            <a:r>
              <a:rPr lang="uk-UA" b="1" dirty="0">
                <a:solidFill>
                  <a:schemeClr val="bg1"/>
                </a:solidFill>
              </a:rPr>
              <a:t>виконувати технічне проектування;</a:t>
            </a:r>
          </a:p>
          <a:p>
            <a:pPr lvl="0"/>
            <a:r>
              <a:rPr lang="uk-UA" b="1" dirty="0">
                <a:solidFill>
                  <a:schemeClr val="bg1"/>
                </a:solidFill>
              </a:rPr>
              <a:t>проводити роботи з перенесення проекту в натуру, розробку робочих проектів;</a:t>
            </a:r>
          </a:p>
          <a:p>
            <a:r>
              <a:rPr lang="uk-UA" b="1" dirty="0" err="1">
                <a:solidFill>
                  <a:schemeClr val="bg1"/>
                </a:solidFill>
              </a:rPr>
              <a:t>-визначати</a:t>
            </a:r>
            <a:r>
              <a:rPr lang="uk-UA" b="1" dirty="0">
                <a:solidFill>
                  <a:schemeClr val="bg1"/>
                </a:solidFill>
              </a:rPr>
              <a:t> площу і складати експлікації;</a:t>
            </a:r>
          </a:p>
          <a:p>
            <a:pPr algn="just"/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1992" y="1268760"/>
            <a:ext cx="2977879" cy="23042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  </a:t>
            </a:r>
            <a:r>
              <a:rPr lang="ru-RU" sz="16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</a:t>
            </a:r>
            <a:r>
              <a:rPr lang="ru-RU" sz="1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1.Могильний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С.Г.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Геодезія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Ч 1–2. –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Донецьк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2003.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Геодезія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методичні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рекомендації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–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Немішаєве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НМЦ, 200</a:t>
            </a:r>
            <a:endParaRPr lang="uk-UA" sz="16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92" y="3717032"/>
            <a:ext cx="2907541" cy="290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72692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Другая 22">
      <a:dk1>
        <a:sysClr val="windowText" lastClr="000000"/>
      </a:dk1>
      <a:lt1>
        <a:srgbClr val="217435"/>
      </a:lt1>
      <a:dk2>
        <a:srgbClr val="DC9F0B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334</TotalTime>
  <Words>209</Words>
  <Application>Microsoft Office PowerPoint</Application>
  <PresentationFormat>Экран 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69</cp:revision>
  <dcterms:created xsi:type="dcterms:W3CDTF">2024-04-15T18:54:48Z</dcterms:created>
  <dcterms:modified xsi:type="dcterms:W3CDTF">2024-04-30T15:02:24Z</dcterms:modified>
</cp:coreProperties>
</file>