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4862" y="965914"/>
            <a:ext cx="9173536" cy="1358943"/>
          </a:xfrm>
        </p:spPr>
        <p:txBody>
          <a:bodyPr>
            <a:normAutofit/>
          </a:bodyPr>
          <a:lstStyle/>
          <a:p>
            <a:pPr algn="ctr"/>
            <a:r>
              <a:rPr lang="uk-UA" sz="8000" b="1" dirty="0">
                <a:solidFill>
                  <a:schemeClr val="accent1"/>
                </a:solidFill>
              </a:rPr>
              <a:t>«Біржове право»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7673" y="2520599"/>
            <a:ext cx="6687913" cy="81980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Вибіркова  навчальна дисципліна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259" y="3155324"/>
            <a:ext cx="4808739" cy="318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03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34180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89212" y="1262130"/>
            <a:ext cx="4313864" cy="464909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Серед широкої сукупності інституцій ринкової інфраструктури саме біржам відводиться провідне місце в забезпеченні кругообігу значної частини економічних ресурсів, зокрема матеріальних та фінансових. Біржі покликані створити необхідні організаційні, правові, технічні та інші умови для торгівлі фінансовими та речовинними активами.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7190747" y="1262130"/>
            <a:ext cx="4313864" cy="4641714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accent1"/>
                </a:solidFill>
              </a:rPr>
              <a:t>Від того, наскільки ефективно працюють інституції біржового ринку, залежить функціонування інших взаємопов’язаних ринків товарів та послуг, забезпечення економічних суб’єктів необхідними ресурсами за ринковими цінами. Тому запропонований курс є важливим з огляду пошуку методів і засобів організації досліджень біржового ринку.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02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08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1"/>
                </a:solidFill>
              </a:rPr>
              <a:t>Метою вивчення курсу «Біржове право» є формування системи знань та навичок з організації і функціонування біржового ринку як складового елемента інфраструктури ринку, технології здійснення біржових операцій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521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6756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4558" y="1275008"/>
            <a:ext cx="9650054" cy="46362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b="1" dirty="0">
                <a:solidFill>
                  <a:schemeClr val="accent1"/>
                </a:solidFill>
              </a:rPr>
              <a:t>1. Загальна частина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1.</a:t>
            </a:r>
            <a:r>
              <a:rPr lang="uk-UA" sz="1600" dirty="0">
                <a:solidFill>
                  <a:schemeClr val="accent1"/>
                </a:solidFill>
              </a:rPr>
              <a:t> Поняття та загальна характеристика біржової діяльності в Україні.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2.</a:t>
            </a:r>
            <a:r>
              <a:rPr lang="uk-UA" sz="1600" dirty="0">
                <a:solidFill>
                  <a:schemeClr val="accent1"/>
                </a:solidFill>
              </a:rPr>
              <a:t> Поняття біржового права. Джерела правового регулювання біржової діяльності.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3</a:t>
            </a:r>
            <a:r>
              <a:rPr lang="uk-UA" sz="1600" dirty="0">
                <a:solidFill>
                  <a:schemeClr val="accent1"/>
                </a:solidFill>
              </a:rPr>
              <a:t>. Поняття та види бірж їх загальна характеристика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4.</a:t>
            </a:r>
            <a:r>
              <a:rPr lang="uk-UA" sz="1600" dirty="0">
                <a:solidFill>
                  <a:schemeClr val="accent1"/>
                </a:solidFill>
              </a:rPr>
              <a:t> Порядок створення та реєстрації бірж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5.</a:t>
            </a:r>
            <a:r>
              <a:rPr lang="uk-UA" sz="1600" dirty="0">
                <a:solidFill>
                  <a:schemeClr val="accent1"/>
                </a:solidFill>
              </a:rPr>
              <a:t> Органи управління </a:t>
            </a:r>
            <a:r>
              <a:rPr lang="uk-UA" sz="1600" dirty="0" err="1">
                <a:solidFill>
                  <a:schemeClr val="accent1"/>
                </a:solidFill>
              </a:rPr>
              <a:t>біржею</a:t>
            </a:r>
            <a:endParaRPr lang="ru-RU" sz="16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uk-UA" sz="1600" b="1" dirty="0">
                <a:solidFill>
                  <a:schemeClr val="accent1"/>
                </a:solidFill>
              </a:rPr>
              <a:t>2. Особлива частина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6.</a:t>
            </a:r>
            <a:r>
              <a:rPr lang="uk-UA" sz="1600" dirty="0">
                <a:solidFill>
                  <a:schemeClr val="accent1"/>
                </a:solidFill>
              </a:rPr>
              <a:t> Правила біржової торгівлі. Біржові угоди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7.</a:t>
            </a:r>
            <a:r>
              <a:rPr lang="uk-UA" sz="1600" dirty="0">
                <a:solidFill>
                  <a:schemeClr val="accent1"/>
                </a:solidFill>
              </a:rPr>
              <a:t> Поняття та види біржового товару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8.</a:t>
            </a:r>
            <a:r>
              <a:rPr lang="uk-UA" sz="1600" dirty="0">
                <a:solidFill>
                  <a:schemeClr val="accent1"/>
                </a:solidFill>
              </a:rPr>
              <a:t> Загальна характеристика діяльності фондової біржі в Україні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 9.</a:t>
            </a:r>
            <a:r>
              <a:rPr lang="uk-UA" sz="1600" dirty="0">
                <a:solidFill>
                  <a:schemeClr val="accent1"/>
                </a:solidFill>
              </a:rPr>
              <a:t> Загальна характеристика діяльності товарних бірж в Україні</a:t>
            </a:r>
            <a:endParaRPr lang="ru-RU" sz="1600" dirty="0">
              <a:solidFill>
                <a:schemeClr val="accent1"/>
              </a:solidFill>
            </a:endParaRPr>
          </a:p>
          <a:p>
            <a:r>
              <a:rPr lang="uk-UA" sz="1600" b="1" dirty="0">
                <a:solidFill>
                  <a:schemeClr val="accent1"/>
                </a:solidFill>
              </a:rPr>
              <a:t>Тема10.</a:t>
            </a:r>
            <a:r>
              <a:rPr lang="uk-UA" sz="1600" dirty="0">
                <a:solidFill>
                  <a:schemeClr val="accent1"/>
                </a:solidFill>
              </a:rPr>
              <a:t> Контроль за діяльністю бірж в Україні. Відповідальність за порушення біржового законодавства</a:t>
            </a:r>
            <a:endParaRPr lang="ru-RU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3066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231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«Біржове право»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«Біржове право»</dc:title>
  <dc:creator>Windows 7</dc:creator>
  <cp:lastModifiedBy>Windows 7</cp:lastModifiedBy>
  <cp:revision>5</cp:revision>
  <dcterms:created xsi:type="dcterms:W3CDTF">2024-10-21T18:40:33Z</dcterms:created>
  <dcterms:modified xsi:type="dcterms:W3CDTF">2024-10-22T18:09:44Z</dcterms:modified>
</cp:coreProperties>
</file>