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52" r:id="rId2"/>
    <p:sldId id="347" r:id="rId3"/>
    <p:sldId id="353" r:id="rId4"/>
    <p:sldId id="35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5F24D64-90BC-4583-9571-AEE56C620F53}">
          <p14:sldIdLst>
            <p14:sldId id="352"/>
            <p14:sldId id="347"/>
            <p14:sldId id="353"/>
            <p14:sldId id="351"/>
          </p14:sldIdLst>
        </p14:section>
        <p14:section name="Раздел без заголовка" id="{4D5045D7-9318-4DEE-A817-87837257CDBD}">
          <p14:sldIdLst/>
        </p14:section>
        <p14:section name="Раздел без заголовка" id="{30375BC3-7066-4904-A90D-06AB4C05FAB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cover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22" y="260648"/>
            <a:ext cx="8856984" cy="61926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</a:rPr>
              <a:t>Силабус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</a:rPr>
              <a:t>навчальної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</a:rPr>
              <a:t>дисципліни</a:t>
            </a:r>
            <a:r>
              <a:rPr lang="ru-RU" sz="4000" b="1" dirty="0" smtClean="0">
                <a:solidFill>
                  <a:schemeClr val="tx1"/>
                </a:solidFill>
              </a:rPr>
              <a:t> «ПРАВО СОЦІАЛЬНОГО ЗАБЕЗПЕЧЕННЯ» </a:t>
            </a: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Галузь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знань</a:t>
            </a:r>
            <a:r>
              <a:rPr lang="ru-RU" sz="2000" b="1" dirty="0" smtClean="0">
                <a:solidFill>
                  <a:schemeClr val="tx1"/>
                </a:solidFill>
              </a:rPr>
              <a:t>: 08 Право </a:t>
            </a: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Спеціальність</a:t>
            </a:r>
            <a:r>
              <a:rPr lang="ru-RU" sz="2000" b="1" dirty="0" smtClean="0">
                <a:solidFill>
                  <a:schemeClr val="tx1"/>
                </a:solidFill>
              </a:rPr>
              <a:t>: 081 Право </a:t>
            </a: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Освітньо-професійна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програма</a:t>
            </a:r>
            <a:r>
              <a:rPr lang="ru-RU" sz="2000" b="1" dirty="0" smtClean="0">
                <a:solidFill>
                  <a:schemeClr val="tx1"/>
                </a:solidFill>
              </a:rPr>
              <a:t>: «Право»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4" name="AutoShape 2" descr="Права соціального забезпечення громадян України ніхто не відміняв.  Виконуємо. – ГО &quot;Самоврядна громад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717032"/>
            <a:ext cx="707816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7"/>
            <a:ext cx="5328592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9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136904" cy="175432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r"/>
            <a:r>
              <a:rPr lang="ru-RU" b="1" i="1" dirty="0" err="1">
                <a:cs typeface="Aharoni" panose="02010803020104030203" pitchFamily="2" charset="-79"/>
              </a:rPr>
              <a:t>Дисципліна</a:t>
            </a:r>
            <a:r>
              <a:rPr lang="ru-RU" b="1" i="1" dirty="0">
                <a:cs typeface="Aharoni" panose="02010803020104030203" pitchFamily="2" charset="-79"/>
              </a:rPr>
              <a:t> </a:t>
            </a:r>
            <a:r>
              <a:rPr lang="ru-RU" b="1" i="1" dirty="0" smtClean="0">
                <a:cs typeface="Aharoni" panose="02010803020104030203" pitchFamily="2" charset="-79"/>
              </a:rPr>
              <a:t>«</a:t>
            </a:r>
            <a:r>
              <a:rPr lang="uk-UA" b="1" i="1" dirty="0">
                <a:cs typeface="Aharoni" panose="02010803020104030203" pitchFamily="2" charset="-79"/>
              </a:rPr>
              <a:t>Право соціального забезпечення</a:t>
            </a:r>
            <a:r>
              <a:rPr lang="ru-RU" b="1" i="1" dirty="0" smtClean="0">
                <a:cs typeface="Aharoni" panose="02010803020104030203" pitchFamily="2" charset="-79"/>
              </a:rPr>
              <a:t>» </a:t>
            </a:r>
            <a:endParaRPr lang="ru-RU" b="1" i="1" dirty="0" smtClean="0">
              <a:cs typeface="Aharoni" panose="02010803020104030203" pitchFamily="2" charset="-79"/>
            </a:endParaRPr>
          </a:p>
          <a:p>
            <a:pPr algn="r"/>
            <a:r>
              <a:rPr lang="uk-UA" b="1" i="1" dirty="0">
                <a:cs typeface="Aharoni" panose="02010803020104030203" pitchFamily="2" charset="-79"/>
              </a:rPr>
              <a:t>це спеціально відібрана правова інформація, за допомогою якої у здобувачів освіти формуються знання про форми і види загальнообов'язкового державного соціального страхування, соціального забезпечення, соціальної допомоги та соціального захисту і вміння й навички використання цих знань у їхній практичній діяльності. </a:t>
            </a:r>
            <a:r>
              <a:rPr lang="ru-RU" b="1" i="1" dirty="0" smtClean="0">
                <a:cs typeface="Aharoni" panose="02010803020104030203" pitchFamily="2" charset="-79"/>
              </a:rPr>
              <a:t> </a:t>
            </a:r>
            <a:endParaRPr lang="ru-RU" b="1" i="1" dirty="0">
              <a:cs typeface="Aharoni" panose="02010803020104030203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840" y="2780928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РОЗДІЛ І</a:t>
            </a:r>
            <a:endParaRPr lang="ru-RU" dirty="0"/>
          </a:p>
          <a:p>
            <a:r>
              <a:rPr lang="uk-UA" dirty="0"/>
              <a:t>Тема 1. Загальні положення соціального захисту та права соціального забезпечення</a:t>
            </a:r>
            <a:endParaRPr lang="ru-RU" dirty="0"/>
          </a:p>
          <a:p>
            <a:r>
              <a:rPr lang="uk-UA" dirty="0"/>
              <a:t>Тема 2. Соціальні ризики: поняття, ознаки, види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b="1" dirty="0"/>
              <a:t>РОЗДІЛ ІI</a:t>
            </a:r>
            <a:endParaRPr lang="ru-RU" dirty="0"/>
          </a:p>
          <a:p>
            <a:r>
              <a:rPr lang="uk-UA" dirty="0"/>
              <a:t>Тема 3. Система страхового пенсійного забезпечення</a:t>
            </a:r>
            <a:endParaRPr lang="ru-RU" dirty="0"/>
          </a:p>
          <a:p>
            <a:r>
              <a:rPr lang="uk-UA" dirty="0"/>
              <a:t>Тема 5.  Страхові допомоги</a:t>
            </a:r>
            <a:endParaRPr lang="ru-RU" dirty="0"/>
          </a:p>
          <a:p>
            <a:r>
              <a:rPr lang="uk-UA" dirty="0"/>
              <a:t>Тема  4. Правове регулювання спеціальних пенсій</a:t>
            </a:r>
            <a:endParaRPr lang="ru-RU" dirty="0"/>
          </a:p>
          <a:p>
            <a:r>
              <a:rPr lang="uk-UA" dirty="0"/>
              <a:t>Тема 6: Державні соціальні допомоги</a:t>
            </a:r>
            <a:endParaRPr lang="ru-RU" dirty="0"/>
          </a:p>
          <a:p>
            <a:r>
              <a:rPr lang="uk-UA" dirty="0"/>
              <a:t>Тема 7. Соціальні пільги</a:t>
            </a:r>
            <a:endParaRPr lang="ru-RU" dirty="0" smtClean="0">
              <a:latin typeface="Arial Black" panose="020B0A04020102020204" pitchFamily="34" charset="0"/>
            </a:endParaRPr>
          </a:p>
        </p:txBody>
      </p:sp>
      <p:sp>
        <p:nvSpPr>
          <p:cNvPr id="4" name="AutoShape 2" descr="Соціальне 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02614"/>
            <a:ext cx="1790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48489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Навчальна дисципліна спрямована на надання здобувачам освіти знань щодо права соціального захисту у всіх своїх виявах: як галузі права, як системи законодавства та як науки. Програма «Право соціального захисту» включає всі основні теми курсу, які охоплюють як теоретичні проблеми науки права соціального забезпечення, так і положення чинного законодавства та практики його застосування.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7152"/>
            <a:ext cx="2592288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3072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210192"/>
      </p:ext>
    </p:extLst>
  </p:cSld>
  <p:clrMapOvr>
    <a:masterClrMapping/>
  </p:clrMapOvr>
  <p:transition spd="slow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2"/>
            <a:ext cx="4653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Рекомендована </a:t>
            </a:r>
            <a:r>
              <a:rPr lang="ru-RU" i="1" dirty="0" err="1"/>
              <a:t>література</a:t>
            </a:r>
            <a:r>
              <a:rPr lang="ru-RU" i="1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46004"/>
            <a:ext cx="684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Основна (базова)</a:t>
            </a:r>
            <a:endParaRPr lang="ru-RU" dirty="0"/>
          </a:p>
          <a:p>
            <a:pPr marL="342900" lvl="0" indent="-342900">
              <a:buAutoNum type="arabicPeriod"/>
            </a:pPr>
            <a:r>
              <a:rPr lang="uk-UA" dirty="0" smtClean="0"/>
              <a:t>Право </a:t>
            </a:r>
            <a:r>
              <a:rPr lang="uk-UA" dirty="0"/>
              <a:t>соціального забезпечення : підручник / [О. М. Ярошенко,. А. М. Слюсар, І. А. </a:t>
            </a:r>
            <a:r>
              <a:rPr lang="uk-UA" dirty="0" err="1"/>
              <a:t>Вєтухова</a:t>
            </a:r>
            <a:r>
              <a:rPr lang="uk-UA" dirty="0"/>
              <a:t> та ін.] ; за </a:t>
            </a:r>
            <a:r>
              <a:rPr lang="uk-UA" dirty="0" err="1"/>
              <a:t>заг</a:t>
            </a:r>
            <a:r>
              <a:rPr lang="uk-UA" dirty="0"/>
              <a:t>. ред. О. М. Ярошенка. –. Харків : Право, 2019. </a:t>
            </a:r>
            <a:endParaRPr lang="ru-RU" dirty="0"/>
          </a:p>
          <a:p>
            <a:pPr marL="342900" lvl="0" indent="-342900">
              <a:buAutoNum type="arabicPeriod"/>
            </a:pPr>
            <a:r>
              <a:rPr lang="uk-UA" dirty="0" smtClean="0"/>
              <a:t>Клименко </a:t>
            </a:r>
            <a:r>
              <a:rPr lang="uk-UA" dirty="0"/>
              <a:t>А. Л. Стандарти і гарантії соціального забезпечення: міжнародно-правовий і вітчизняний контекст : монографія / А. Л. </a:t>
            </a:r>
            <a:r>
              <a:rPr lang="uk-UA" dirty="0" err="1"/>
              <a:t>Клименко.–</a:t>
            </a:r>
            <a:r>
              <a:rPr lang="uk-UA" dirty="0"/>
              <a:t> Харків: </a:t>
            </a:r>
            <a:r>
              <a:rPr lang="uk-UA" dirty="0" err="1"/>
              <a:t>Юрайт</a:t>
            </a:r>
            <a:r>
              <a:rPr lang="uk-UA" dirty="0"/>
              <a:t>, 2019. </a:t>
            </a:r>
            <a:endParaRPr lang="ru-RU" dirty="0"/>
          </a:p>
          <a:p>
            <a:pPr marL="342900" lvl="0" indent="-342900">
              <a:buAutoNum type="arabicPeriod"/>
            </a:pPr>
            <a:r>
              <a:rPr lang="uk-UA" dirty="0" err="1" smtClean="0"/>
              <a:t>Сташків</a:t>
            </a:r>
            <a:r>
              <a:rPr lang="uk-UA" dirty="0" smtClean="0"/>
              <a:t> </a:t>
            </a:r>
            <a:r>
              <a:rPr lang="uk-UA" dirty="0"/>
              <a:t>Б. І. Право соціального забезпечення. Особлива частина : навчальний посібник. Чернігів: ПАТ «ПВК «Десна», 2018. 1092 с </a:t>
            </a:r>
            <a:endParaRPr lang="ru-RU" dirty="0"/>
          </a:p>
          <a:p>
            <a:pPr marL="342900" lvl="0" indent="-342900">
              <a:buAutoNum type="arabicPeriod"/>
            </a:pPr>
            <a:r>
              <a:rPr lang="uk-UA" dirty="0" err="1" smtClean="0"/>
              <a:t>Смолярова</a:t>
            </a:r>
            <a:r>
              <a:rPr lang="uk-UA" dirty="0" smtClean="0"/>
              <a:t> </a:t>
            </a:r>
            <a:r>
              <a:rPr lang="uk-UA" dirty="0"/>
              <a:t>М. Л. Право соціального захисту [Електронний ресурс] : Практикум / М. Л. </a:t>
            </a:r>
            <a:r>
              <a:rPr lang="uk-UA" dirty="0" err="1"/>
              <a:t>Смолярова</a:t>
            </a:r>
            <a:r>
              <a:rPr lang="uk-UA" dirty="0"/>
              <a:t>. – Електрон. дані. – Запоріжжя: ЗНТУ, 2017. 144 с. </a:t>
            </a:r>
            <a:endParaRPr lang="ru-RU" dirty="0"/>
          </a:p>
          <a:p>
            <a:pPr marL="342900" lvl="0" indent="-342900">
              <a:buAutoNum type="arabicPeriod"/>
            </a:pPr>
            <a:r>
              <a:rPr lang="uk-UA" dirty="0" smtClean="0"/>
              <a:t>Право </a:t>
            </a:r>
            <a:r>
              <a:rPr lang="uk-UA" dirty="0"/>
              <a:t>соціального забезпечення в Україні : підручник / О. М. Ярошенко, Г. О. Барабаш, Н. М. </a:t>
            </a:r>
            <a:r>
              <a:rPr lang="uk-UA" dirty="0" err="1"/>
              <a:t>Вапнярчук</a:t>
            </a:r>
            <a:r>
              <a:rPr lang="uk-UA" dirty="0"/>
              <a:t> та ін. ; за ред. О. М. Ярошенка. – 4-те вид., </a:t>
            </a:r>
            <a:r>
              <a:rPr lang="uk-UA" dirty="0" err="1"/>
              <a:t>переробл</a:t>
            </a:r>
            <a:r>
              <a:rPr lang="uk-UA" dirty="0"/>
              <a:t>. і </a:t>
            </a:r>
            <a:r>
              <a:rPr lang="uk-UA" dirty="0" err="1"/>
              <a:t>допов</a:t>
            </a:r>
            <a:r>
              <a:rPr lang="uk-UA" dirty="0"/>
              <a:t>. – Х. : Право, 2015. – 458 с. </a:t>
            </a:r>
            <a:endParaRPr lang="ru-RU" dirty="0"/>
          </a:p>
          <a:p>
            <a:pPr marL="342900" lvl="0" indent="-342900">
              <a:buAutoNum type="arabicPeriod"/>
            </a:pPr>
            <a:r>
              <a:rPr lang="uk-UA" dirty="0" smtClean="0"/>
              <a:t>Чорненький </a:t>
            </a:r>
            <a:r>
              <a:rPr lang="uk-UA" dirty="0"/>
              <a:t>В.І. Конституційно-правовий статус осіб з інвалідністю в Україні: монографія. Х.: Право, 2017. 232 с. 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4" name="AutoShape 2" descr="Соціальні послуги від Управління соціального захисту населення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28" y="3890165"/>
            <a:ext cx="2448272" cy="296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69561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1488</TotalTime>
  <Words>382</Words>
  <Application>Microsoft Office PowerPoint</Application>
  <PresentationFormat>Экран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Презентация PowerPoint</vt:lpstr>
      <vt:lpstr>Презентация PowerPoint</vt:lpstr>
      <vt:lpstr>Навчальна дисципліна спрямована на надання здобувачам освіти знань щодо права соціального захисту у всіх своїх виявах: як галузі права, як системи законодавства та як науки. Програма «Право соціального захисту» включає всі основні теми курсу, які охоплюють як теоретичні проблеми науки права соціального забезпечення, так і положення чинного законодавства та практики його застосування.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102</cp:revision>
  <dcterms:created xsi:type="dcterms:W3CDTF">2022-02-01T19:09:25Z</dcterms:created>
  <dcterms:modified xsi:type="dcterms:W3CDTF">2024-10-24T08:16:01Z</dcterms:modified>
</cp:coreProperties>
</file>