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0" r:id="rId3"/>
    <p:sldId id="291" r:id="rId4"/>
    <p:sldId id="296" r:id="rId5"/>
    <p:sldId id="297" r:id="rId6"/>
    <p:sldId id="29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9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>Вибіркова навчальна дисципліна</a:t>
            </a:r>
            <a:br>
              <a:rPr lang="uk-UA" sz="2700" dirty="0" smtClean="0"/>
            </a:br>
            <a:r>
              <a:rPr lang="uk-UA" dirty="0" smtClean="0"/>
              <a:t>«Лабораторна </a:t>
            </a:r>
            <a:r>
              <a:rPr lang="uk-UA" dirty="0"/>
              <a:t>справа»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636912"/>
            <a:ext cx="7062136" cy="30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2640"/>
            <a:ext cx="8136904" cy="506320"/>
          </a:xfrm>
        </p:spPr>
        <p:txBody>
          <a:bodyPr>
            <a:noAutofit/>
          </a:bodyPr>
          <a:lstStyle/>
          <a:p>
            <a:r>
              <a:rPr lang="uk-UA" sz="2800" dirty="0" smtClean="0"/>
              <a:t>Основні завдання </a:t>
            </a:r>
            <a:r>
              <a:rPr lang="uk-UA" sz="2800" dirty="0"/>
              <a:t>дисципліни </a:t>
            </a:r>
            <a:r>
              <a:rPr lang="uk-UA" sz="2800" dirty="0" smtClean="0"/>
              <a:t>«Лабораторна справа»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102700"/>
            <a:ext cx="9036496" cy="3384376"/>
          </a:xfrm>
        </p:spPr>
        <p:txBody>
          <a:bodyPr>
            <a:noAutofit/>
          </a:bodyPr>
          <a:lstStyle/>
          <a:p>
            <a:r>
              <a:rPr lang="uk-UA" sz="1600" dirty="0" smtClean="0"/>
              <a:t>освоєння </a:t>
            </a:r>
            <a:r>
              <a:rPr lang="uk-UA" sz="1600" dirty="0" err="1" smtClean="0"/>
              <a:t>методик</a:t>
            </a:r>
            <a:r>
              <a:rPr lang="uk-UA" sz="1600" dirty="0" smtClean="0"/>
              <a:t>, </a:t>
            </a:r>
            <a:r>
              <a:rPr lang="uk-UA" sz="1600" dirty="0"/>
              <a:t>які застосовують у лабораторній діагностиці для гематологічного та біохімічного досліджень, дослідження сечі, молока, ліквору, слини та інших </a:t>
            </a:r>
            <a:r>
              <a:rPr lang="uk-UA" sz="1600" dirty="0" smtClean="0"/>
              <a:t>субстратів</a:t>
            </a:r>
            <a:r>
              <a:rPr lang="uk-UA" sz="1600" dirty="0"/>
              <a:t>; </a:t>
            </a:r>
            <a:endParaRPr lang="uk-UA" sz="1600" dirty="0" smtClean="0"/>
          </a:p>
          <a:p>
            <a:r>
              <a:rPr lang="uk-UA" sz="1600" dirty="0" smtClean="0"/>
              <a:t>уміння </a:t>
            </a:r>
            <a:r>
              <a:rPr lang="uk-UA" sz="1600" dirty="0" smtClean="0"/>
              <a:t>визначати </a:t>
            </a:r>
            <a:r>
              <a:rPr lang="uk-UA" sz="1600" dirty="0"/>
              <a:t>основні причини виникнення </a:t>
            </a:r>
            <a:r>
              <a:rPr lang="uk-UA" sz="1600" dirty="0" err="1"/>
              <a:t>хвороб</a:t>
            </a:r>
            <a:r>
              <a:rPr lang="uk-UA" sz="1600" dirty="0"/>
              <a:t> та факторів, що сприяють їх виникненню, особливості розвитку патологічного процесу, на основі результатів лабораторного дослідження хворих тварин, </a:t>
            </a:r>
            <a:endParaRPr lang="uk-UA" sz="1600" dirty="0" smtClean="0"/>
          </a:p>
          <a:p>
            <a:r>
              <a:rPr lang="uk-UA" sz="1600" dirty="0" smtClean="0"/>
              <a:t>уміння </a:t>
            </a:r>
            <a:r>
              <a:rPr lang="uk-UA" sz="1600" dirty="0"/>
              <a:t>поставити діагноз хвороби, аналізувати зміни різних показників крові, сечі та інших біологічних субстратів для глибокого проникнення в суть патологічного процесу та діагностування </a:t>
            </a:r>
            <a:r>
              <a:rPr lang="uk-UA" sz="1600" dirty="0" err="1"/>
              <a:t>хвороб</a:t>
            </a:r>
            <a:r>
              <a:rPr lang="uk-UA" sz="1600" dirty="0"/>
              <a:t> тварин; </a:t>
            </a:r>
            <a:endParaRPr lang="uk-UA" sz="1600" dirty="0" smtClean="0"/>
          </a:p>
          <a:p>
            <a:r>
              <a:rPr lang="uk-UA" sz="1600" dirty="0" smtClean="0"/>
              <a:t>уміння </a:t>
            </a:r>
            <a:r>
              <a:rPr lang="uk-UA" sz="1600" dirty="0" smtClean="0"/>
              <a:t>інтерпретувати </a:t>
            </a:r>
            <a:r>
              <a:rPr lang="uk-UA" sz="1600" dirty="0"/>
              <a:t>лабораторні показники при внутрішній патології тварин; </a:t>
            </a:r>
            <a:endParaRPr lang="uk-UA" sz="1600" dirty="0" smtClean="0"/>
          </a:p>
          <a:p>
            <a:r>
              <a:rPr lang="uk-UA" sz="1600" dirty="0" smtClean="0"/>
              <a:t>уміння </a:t>
            </a:r>
            <a:r>
              <a:rPr lang="uk-UA" sz="1600" dirty="0"/>
              <a:t>використовувати отримані лабораторні показники при постановці та підтвердженні діагнозу, контролю за ефективністю лікування, прогнозування перебігу захворювання та виявлення прихованого перебігу захворювання у клінічно-здорових тварин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56" y="778452"/>
            <a:ext cx="2810500" cy="187163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836712"/>
            <a:ext cx="5614436" cy="187220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/>
              <a:t>Важливість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діагностики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медицини</a:t>
            </a:r>
            <a:r>
              <a:rPr lang="ru-RU" sz="2400" dirty="0" smtClean="0"/>
              <a:t>  </a:t>
            </a:r>
            <a:r>
              <a:rPr lang="ru-RU" sz="2400" dirty="0" err="1" smtClean="0"/>
              <a:t>важко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переоцінити</a:t>
            </a:r>
            <a:r>
              <a:rPr lang="ru-RU" sz="2400" dirty="0" smtClean="0"/>
              <a:t>.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70%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клінічних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рішень</a:t>
            </a:r>
            <a:r>
              <a:rPr lang="ru-RU" sz="2400" dirty="0" smtClean="0"/>
              <a:t>  у </a:t>
            </a:r>
            <a:r>
              <a:rPr lang="ru-RU" sz="2400" dirty="0" err="1" smtClean="0"/>
              <a:t>медицині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засновані</a:t>
            </a:r>
            <a:r>
              <a:rPr lang="ru-RU" sz="2400" dirty="0" smtClean="0"/>
              <a:t> на результатах </a:t>
            </a:r>
            <a:r>
              <a:rPr lang="ru-RU" sz="2400" dirty="0" err="1" smtClean="0"/>
              <a:t>лабораторних</a:t>
            </a:r>
            <a:r>
              <a:rPr lang="ru-RU" sz="2400" dirty="0" smtClean="0"/>
              <a:t> 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, а для </a:t>
            </a:r>
            <a:r>
              <a:rPr lang="ru-RU" sz="2400" dirty="0" err="1" smtClean="0"/>
              <a:t>інфекційних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частка</a:t>
            </a:r>
            <a:r>
              <a:rPr lang="ru-RU" sz="2400" dirty="0" smtClean="0"/>
              <a:t>  </a:t>
            </a:r>
            <a:r>
              <a:rPr lang="ru-RU" sz="2400" dirty="0" err="1" smtClean="0"/>
              <a:t>наближається</a:t>
            </a:r>
            <a:r>
              <a:rPr lang="ru-RU" sz="2400" dirty="0" smtClean="0"/>
              <a:t> до 100%.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07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9208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Навчальна логістика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45624" cy="2592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Розділ </a:t>
            </a:r>
            <a:r>
              <a:rPr lang="uk-UA" dirty="0"/>
              <a:t>1. </a:t>
            </a:r>
            <a:r>
              <a:rPr lang="uk-UA" b="1" dirty="0"/>
              <a:t>Загально-організаційні заходи в лабораторній справі</a:t>
            </a:r>
          </a:p>
          <a:p>
            <a:r>
              <a:rPr lang="uk-UA" dirty="0"/>
              <a:t>Організація роботи в клініко-діагностичній лабораторії;</a:t>
            </a:r>
          </a:p>
          <a:p>
            <a:r>
              <a:rPr lang="uk-UA" dirty="0"/>
              <a:t>Лабораторні прилади, інструментарій, приготування розчинів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/>
              <a:t>Розділ 2. </a:t>
            </a:r>
            <a:r>
              <a:rPr lang="uk-UA" b="1" dirty="0" err="1"/>
              <a:t>Об'ємно</a:t>
            </a:r>
            <a:r>
              <a:rPr lang="uk-UA" b="1" dirty="0"/>
              <a:t>-аналітичні методи та загальний аналіз і біохімічне дослідження крові </a:t>
            </a:r>
          </a:p>
          <a:p>
            <a:r>
              <a:rPr lang="uk-UA" dirty="0"/>
              <a:t>Загальний аналіз крові;</a:t>
            </a:r>
          </a:p>
          <a:p>
            <a:r>
              <a:rPr lang="uk-UA" dirty="0"/>
              <a:t>Біохімічне дослідження крові;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059"/>
          <a:stretch/>
        </p:blipFill>
        <p:spPr>
          <a:xfrm>
            <a:off x="179512" y="4344176"/>
            <a:ext cx="6244392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44" y="4564585"/>
            <a:ext cx="2016916" cy="1909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764" y="2548361"/>
            <a:ext cx="3816372" cy="18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01052"/>
            <a:ext cx="8856984" cy="1697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Розділ</a:t>
            </a:r>
            <a:r>
              <a:rPr lang="ru-RU" dirty="0"/>
              <a:t> 3.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рідин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 smtClean="0"/>
              <a:t>організму</a:t>
            </a:r>
            <a:endParaRPr lang="uk-UA" dirty="0" smtClean="0"/>
          </a:p>
          <a:p>
            <a:r>
              <a:rPr lang="uk-UA" dirty="0" smtClean="0"/>
              <a:t>Дослідження сечі;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рубця</a:t>
            </a:r>
            <a:r>
              <a:rPr lang="ru-RU" dirty="0"/>
              <a:t> у </a:t>
            </a:r>
            <a:r>
              <a:rPr lang="ru-RU" dirty="0" err="1"/>
              <a:t>жуйних</a:t>
            </a:r>
            <a:r>
              <a:rPr lang="ru-RU" dirty="0" smtClean="0"/>
              <a:t>;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калу</a:t>
            </a:r>
            <a:r>
              <a:rPr lang="ru-RU" dirty="0" smtClean="0"/>
              <a:t>;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ексудату</a:t>
            </a:r>
            <a:r>
              <a:rPr lang="ru-RU" dirty="0"/>
              <a:t> й транссудату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ліквору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7430" y="506815"/>
            <a:ext cx="8229600" cy="535415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 smtClean="0"/>
              <a:t>Навчальна логістика</a:t>
            </a:r>
            <a:endParaRPr lang="uk-UA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8" y="2692188"/>
            <a:ext cx="2880320" cy="1842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69122"/>
            <a:ext cx="4067944" cy="3304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048" y="2521599"/>
            <a:ext cx="2652750" cy="17728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42464" y="3244334"/>
            <a:ext cx="245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910" y="4620123"/>
            <a:ext cx="2514413" cy="2081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208" y="4783634"/>
            <a:ext cx="2715907" cy="1754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52" y="4722414"/>
            <a:ext cx="3164098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648072"/>
          </a:xfrm>
        </p:spPr>
        <p:txBody>
          <a:bodyPr>
            <a:noAutofit/>
          </a:bodyPr>
          <a:lstStyle/>
          <a:p>
            <a:r>
              <a:rPr lang="uk-UA" sz="4000" dirty="0"/>
              <a:t>Навчальна </a:t>
            </a:r>
            <a:r>
              <a:rPr lang="uk-UA" sz="4000" dirty="0" smtClean="0"/>
              <a:t>логістика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1" y="1144091"/>
            <a:ext cx="9092193" cy="4373141"/>
          </a:xfrm>
        </p:spPr>
        <p:txBody>
          <a:bodyPr/>
          <a:lstStyle/>
          <a:p>
            <a:r>
              <a:rPr lang="ru-RU" sz="2400" dirty="0" err="1"/>
              <a:t>Розділ</a:t>
            </a:r>
            <a:r>
              <a:rPr lang="ru-RU" sz="2400" dirty="0"/>
              <a:t> 4 </a:t>
            </a:r>
            <a:r>
              <a:rPr lang="ru-RU" sz="2400" dirty="0" err="1"/>
              <a:t>Поняття</a:t>
            </a:r>
            <a:r>
              <a:rPr lang="ru-RU" sz="2400" dirty="0"/>
              <a:t> про </a:t>
            </a:r>
            <a:r>
              <a:rPr lang="ru-RU" sz="2400" dirty="0" err="1"/>
              <a:t>спектрометричні</a:t>
            </a:r>
            <a:r>
              <a:rPr lang="ru-RU" sz="2400" dirty="0"/>
              <a:t> та </a:t>
            </a:r>
            <a:r>
              <a:rPr lang="ru-RU" sz="2400" dirty="0" err="1"/>
              <a:t>хроматографічні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endParaRPr lang="ru-RU" sz="24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801" b="5887"/>
          <a:stretch/>
        </p:blipFill>
        <p:spPr>
          <a:xfrm>
            <a:off x="5284541" y="1610932"/>
            <a:ext cx="3619500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017" t="24791" r="12784" b="11690"/>
          <a:stretch/>
        </p:blipFill>
        <p:spPr>
          <a:xfrm>
            <a:off x="1695702" y="1791241"/>
            <a:ext cx="3384376" cy="221394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3837605"/>
            <a:ext cx="5651133" cy="1906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/>
              <a:t>Розділ</a:t>
            </a:r>
            <a:r>
              <a:rPr lang="ru-RU" sz="2400" dirty="0" smtClean="0"/>
              <a:t>  5 Лабораторно-</a:t>
            </a:r>
            <a:r>
              <a:rPr lang="ru-RU" sz="2400" dirty="0" err="1" smtClean="0"/>
              <a:t>діагностичні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критерії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інтерпретація</a:t>
            </a:r>
            <a:r>
              <a:rPr lang="ru-RU" sz="2400" dirty="0" smtClean="0"/>
              <a:t>  </a:t>
            </a:r>
            <a:r>
              <a:rPr lang="ru-RU" sz="2400" dirty="0" err="1" smtClean="0"/>
              <a:t>результатів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802327"/>
            <a:ext cx="332911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21929"/>
            <a:ext cx="8640960" cy="2679079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/>
              <a:t>Виконання практично всіх видів лабораторних досліджень стає можливим  завдяки сучасним технологіям та аналізаторам.</a:t>
            </a:r>
          </a:p>
          <a:p>
            <a:r>
              <a:rPr lang="uk-UA" sz="2400" dirty="0"/>
              <a:t>В даний час комп’ютеризація й автоматизація змінили характер роботи  клініко-діагностичних лабораторій. </a:t>
            </a:r>
          </a:p>
          <a:p>
            <a:r>
              <a:rPr lang="uk-UA" sz="2400" dirty="0"/>
              <a:t>Автоматизація лабораторних  досліджень в світовій та вітчизняній лабораторіях почалася приблизно з  середини 50-х років минулого сторіччя в медицині гуманній і лише цьому сторіччі розвивається у ветеринарії.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01008"/>
            <a:ext cx="3787306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882" y="3568499"/>
            <a:ext cx="4388038" cy="24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4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1634</TotalTime>
  <Words>304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Поток</vt:lpstr>
      <vt:lpstr>Вибіркова навчальна дисципліна «Лабораторна справа»</vt:lpstr>
      <vt:lpstr>Основні завдання дисципліни «Лабораторна справа»</vt:lpstr>
      <vt:lpstr>Навчальна логістика</vt:lpstr>
      <vt:lpstr>  </vt:lpstr>
      <vt:lpstr>Навчальна логістика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Кіцманський технікум Подільського державного аграрно-технічного університету</dc:title>
  <dc:creator>Свят</dc:creator>
  <cp:lastModifiedBy>Bogdana Babyuk</cp:lastModifiedBy>
  <cp:revision>95</cp:revision>
  <cp:lastPrinted>2013-09-03T09:49:35Z</cp:lastPrinted>
  <dcterms:created xsi:type="dcterms:W3CDTF">2013-09-02T19:05:17Z</dcterms:created>
  <dcterms:modified xsi:type="dcterms:W3CDTF">2024-10-23T19:56:41Z</dcterms:modified>
</cp:coreProperties>
</file>