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67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0F22E"/>
    <a:srgbClr val="A1F44E"/>
    <a:srgbClr val="FFFF00"/>
    <a:srgbClr val="ABCE52"/>
    <a:srgbClr val="FFFF66"/>
    <a:srgbClr val="D6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9" autoAdjust="0"/>
  </p:normalViewPr>
  <p:slideViewPr>
    <p:cSldViewPr>
      <p:cViewPr varScale="1">
        <p:scale>
          <a:sx n="48" d="100"/>
          <a:sy n="48" d="100"/>
        </p:scale>
        <p:origin x="-16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/>
            </a:gs>
            <a:gs pos="94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18.10.2024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188641"/>
            <a:ext cx="6840760" cy="10801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sz="2000" b="1" dirty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2000" b="1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uk-UA" sz="28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Лісопаркове господарство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»</a:t>
            </a:r>
            <a:endParaRPr lang="ru-RU" sz="28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484784"/>
            <a:ext cx="8280920" cy="2232248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Навчальна дисципліни «Лісопаркове господарство» покликана</a:t>
            </a:r>
          </a:p>
          <a:p>
            <a:pPr lvl="0" algn="ctr">
              <a:spcBef>
                <a:spcPct val="20000"/>
              </a:spcBef>
            </a:pP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вирішувати різноманітні задачі правового, естетичного,</a:t>
            </a:r>
          </a:p>
          <a:p>
            <a:pPr lvl="0" algn="ctr">
              <a:spcBef>
                <a:spcPct val="20000"/>
              </a:spcBef>
            </a:pP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організаційного, експлуатаційно-господарського, економічного</a:t>
            </a:r>
          </a:p>
          <a:p>
            <a:pPr lvl="0" algn="ctr">
              <a:spcBef>
                <a:spcPct val="20000"/>
              </a:spcBef>
            </a:pP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характеру, які направлені на створення і утримання</a:t>
            </a:r>
          </a:p>
          <a:p>
            <a:pPr lvl="0" algn="ctr">
              <a:spcBef>
                <a:spcPct val="20000"/>
              </a:spcBef>
            </a:pPr>
            <a:r>
              <a:rPr lang="uk-UA" b="1" dirty="0" err="1">
                <a:solidFill>
                  <a:schemeClr val="tx1"/>
                </a:solidFill>
                <a:cs typeface="Aharoni" panose="02010803020104030203" pitchFamily="2" charset="-79"/>
              </a:rPr>
              <a:t>високодекоративних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 лісопаркових насаджень та </a:t>
            </a:r>
            <a:r>
              <a:rPr lang="uk-UA" b="1" dirty="0" err="1">
                <a:solidFill>
                  <a:schemeClr val="tx1"/>
                </a:solidFill>
                <a:cs typeface="Aharoni" panose="02010803020104030203" pitchFamily="2" charset="-79"/>
              </a:rPr>
              <a:t>садовопаркових</a:t>
            </a:r>
            <a:endParaRPr lang="uk-UA" b="1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lvl="0" algn="ctr">
              <a:spcBef>
                <a:spcPct val="20000"/>
              </a:spcBef>
            </a:pP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об’єктів різного призначення, розміщених у зелених зонах міст.</a:t>
            </a:r>
            <a:endParaRPr lang="ru-RU" b="1" dirty="0">
              <a:cs typeface="Aharoni" panose="02010803020104030203" pitchFamily="2" charset="-79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7056784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5" y="260648"/>
            <a:ext cx="7272809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032" y="1052736"/>
            <a:ext cx="8260432" cy="3456384"/>
          </a:xfrm>
          <a:solidFill>
            <a:srgbClr val="A1F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Метою </a:t>
            </a:r>
            <a:r>
              <a:rPr lang="ru-RU" b="1" dirty="0" err="1">
                <a:solidFill>
                  <a:schemeClr val="tx1"/>
                </a:solidFill>
              </a:rPr>
              <a:t>вивчення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навчальної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дисципліни</a:t>
            </a:r>
            <a:r>
              <a:rPr lang="ru-RU" b="1" dirty="0">
                <a:solidFill>
                  <a:schemeClr val="tx1"/>
                </a:solidFill>
              </a:rPr>
              <a:t> «</a:t>
            </a:r>
            <a:r>
              <a:rPr lang="ru-RU" b="1" dirty="0" err="1">
                <a:solidFill>
                  <a:schemeClr val="tx1"/>
                </a:solidFill>
              </a:rPr>
              <a:t>Лісопаркове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господарство</a:t>
            </a:r>
            <a:r>
              <a:rPr lang="ru-RU" b="1" dirty="0">
                <a:solidFill>
                  <a:schemeClr val="tx1"/>
                </a:solidFill>
              </a:rPr>
              <a:t>» є </a:t>
            </a:r>
            <a:r>
              <a:rPr lang="ru-RU" b="1" dirty="0" err="1">
                <a:solidFill>
                  <a:schemeClr val="tx1"/>
                </a:solidFill>
              </a:rPr>
              <a:t>формування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студентів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знань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вмінь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навичок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створення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реконструкції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експлуатації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лісопарків</a:t>
            </a:r>
            <a:r>
              <a:rPr lang="ru-RU" b="1" dirty="0">
                <a:solidFill>
                  <a:schemeClr val="tx1"/>
                </a:solidFill>
              </a:rPr>
              <a:t>. Дана </a:t>
            </a:r>
            <a:r>
              <a:rPr lang="ru-RU" b="1" dirty="0" err="1">
                <a:solidFill>
                  <a:schemeClr val="tx1"/>
                </a:solidFill>
              </a:rPr>
              <a:t>навчальна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дисципліна</a:t>
            </a:r>
            <a:r>
              <a:rPr lang="ru-RU" b="1" dirty="0">
                <a:solidFill>
                  <a:schemeClr val="tx1"/>
                </a:solidFill>
              </a:rPr>
              <a:t> покликана </a:t>
            </a:r>
            <a:r>
              <a:rPr lang="ru-RU" b="1" dirty="0" err="1">
                <a:solidFill>
                  <a:schemeClr val="tx1"/>
                </a:solidFill>
              </a:rPr>
              <a:t>оволодіти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теоретичними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науковими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засадами </a:t>
            </a:r>
            <a:r>
              <a:rPr lang="ru-RU" b="1" dirty="0" err="1">
                <a:solidFill>
                  <a:schemeClr val="tx1"/>
                </a:solidFill>
              </a:rPr>
              <a:t>формування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агроландшафтів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навчитися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визначати</a:t>
            </a:r>
            <a:r>
              <a:rPr lang="ru-RU" b="1" dirty="0">
                <a:solidFill>
                  <a:schemeClr val="tx1"/>
                </a:solidFill>
              </a:rPr>
              <a:t> та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правильно </a:t>
            </a:r>
            <a:r>
              <a:rPr lang="ru-RU" b="1" dirty="0" err="1">
                <a:solidFill>
                  <a:schemeClr val="tx1"/>
                </a:solidFill>
              </a:rPr>
              <a:t>аналізувати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сучасну</a:t>
            </a:r>
            <a:r>
              <a:rPr lang="ru-RU" b="1" dirty="0">
                <a:solidFill>
                  <a:schemeClr val="tx1"/>
                </a:solidFill>
              </a:rPr>
              <a:t> структуру </a:t>
            </a:r>
            <a:r>
              <a:rPr lang="ru-RU" b="1" dirty="0" err="1">
                <a:solidFill>
                  <a:schemeClr val="tx1"/>
                </a:solidFill>
              </a:rPr>
              <a:t>сільськогосподарського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виробництва</a:t>
            </a:r>
            <a:r>
              <a:rPr lang="ru-RU" b="1" dirty="0">
                <a:solidFill>
                  <a:schemeClr val="tx1"/>
                </a:solidFill>
              </a:rPr>
              <a:t> конкретного ландшафту; </a:t>
            </a:r>
            <a:r>
              <a:rPr lang="ru-RU" b="1" dirty="0" err="1">
                <a:solidFill>
                  <a:schemeClr val="tx1"/>
                </a:solidFill>
              </a:rPr>
              <a:t>розробляти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схеми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складати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карти</a:t>
            </a:r>
            <a:r>
              <a:rPr lang="ru-RU" b="1" dirty="0">
                <a:solidFill>
                  <a:schemeClr val="tx1"/>
                </a:solidFill>
              </a:rPr>
              <a:t> комплексного природного </a:t>
            </a:r>
            <a:r>
              <a:rPr lang="ru-RU" b="1" dirty="0" err="1">
                <a:solidFill>
                  <a:schemeClr val="tx1"/>
                </a:solidFill>
              </a:rPr>
              <a:t>районування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території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заданого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району на </a:t>
            </a:r>
            <a:r>
              <a:rPr lang="ru-RU" b="1" dirty="0" err="1">
                <a:solidFill>
                  <a:schemeClr val="tx1"/>
                </a:solidFill>
              </a:rPr>
              <a:t>ландшафтній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основі;розуміння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важливості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захисту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ґрунтів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ерозії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ландшафтної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структуризації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території</a:t>
            </a:r>
            <a:r>
              <a:rPr lang="ru-RU" b="1" dirty="0">
                <a:solidFill>
                  <a:schemeClr val="tx1"/>
                </a:solidFill>
              </a:rPr>
              <a:t>..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7" y="4797152"/>
            <a:ext cx="8382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88641"/>
            <a:ext cx="4176464" cy="6264695"/>
          </a:xfr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ЗМОЖЕ ОПАНУВАТИ:</a:t>
            </a: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400" b="1" dirty="0" smtClean="0">
                <a:solidFill>
                  <a:schemeClr val="tx1"/>
                </a:solidFill>
              </a:rPr>
              <a:t>- </a:t>
            </a:r>
            <a:r>
              <a:rPr lang="uk-UA" sz="1400" b="1" dirty="0">
                <a:solidFill>
                  <a:schemeClr val="tx1"/>
                </a:solidFill>
              </a:rPr>
              <a:t>класифікацію лісопаркових ландшафтів та мету їх створення;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- принципи визначення естетичної та курортологічної цінності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лісопарків;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- функції лісопарків;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- систему організації таксаційних робіт у лісопарках;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- принципи зонування території лісопарку;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- принципи створення </a:t>
            </a:r>
            <a:r>
              <a:rPr lang="uk-UA" sz="1400" b="1" dirty="0" err="1">
                <a:solidFill>
                  <a:schemeClr val="tx1"/>
                </a:solidFill>
              </a:rPr>
              <a:t>доріжоково-стежкової</a:t>
            </a:r>
            <a:r>
              <a:rPr lang="uk-UA" sz="1400" b="1" dirty="0">
                <a:solidFill>
                  <a:schemeClr val="tx1"/>
                </a:solidFill>
              </a:rPr>
              <a:t> сітки в лісопарках;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- завдання реконструкції лісопарків;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- організацію реконструкції лісопарків;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- завдання охорони лісопарків;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- методи визначення об’єму рекреаційних навантажень </a:t>
            </a:r>
            <a:r>
              <a:rPr lang="uk-UA" sz="1400" b="1" dirty="0" smtClean="0">
                <a:solidFill>
                  <a:schemeClr val="tx1"/>
                </a:solidFill>
              </a:rPr>
              <a:t>на територію </a:t>
            </a:r>
            <a:r>
              <a:rPr lang="uk-UA" sz="1400" b="1" dirty="0">
                <a:solidFill>
                  <a:schemeClr val="tx1"/>
                </a:solidFill>
              </a:rPr>
              <a:t>лісопарку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9"/>
            <a:ext cx="4248471" cy="3528391"/>
          </a:xfr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/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1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Бунін В.О.Квітникарство:Довідник. – Л.: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Свіг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, 1994 – 152с.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2.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Вергунов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А.П.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Архитектурная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композиція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садов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и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парков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– М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.:</a:t>
            </a:r>
            <a:r>
              <a:rPr lang="uk-UA" sz="1300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Стройиздат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, 1980.- 290с.</a:t>
            </a:r>
          </a:p>
          <a:p>
            <a:pPr lvl="0" algn="just"/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3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Ганичкина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О.А.,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Ганичкин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А.В.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Энциклопедия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садовода 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и </a:t>
            </a:r>
            <a:r>
              <a:rPr lang="uk-UA" sz="1300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огородника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 – М: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Эксмо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, 2007. – 800с.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4.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Заячук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В.Я. Дендрологія: Підручник. – Львів : Апріорі, 2008. 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–656с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.:іл.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5.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Ивахова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Л.И.,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Фесюк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С.С.,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Самойлов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В.С. </a:t>
            </a:r>
            <a:r>
              <a:rPr lang="uk-UA" sz="1300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Современний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ландшафтний 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дизайн ООО «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Издательство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uk-UA" sz="1300" b="1" dirty="0" err="1">
                <a:solidFill>
                  <a:schemeClr val="tx1"/>
                </a:solidFill>
                <a:cs typeface="Aharoni" panose="02010803020104030203" pitchFamily="2" charset="-79"/>
              </a:rPr>
              <a:t>Аделант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», 2009, 384с.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6. Крижанівська Н.Я. Основи ландшафтного дизайну. Підручник. </a:t>
            </a:r>
            <a:r>
              <a:rPr lang="uk-UA" sz="13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–К</a:t>
            </a:r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.: «Ліра-К», 2009. – 218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188641"/>
            <a:ext cx="3312367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8" y="5057775"/>
            <a:ext cx="3983336" cy="146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359</TotalTime>
  <Words>320</Words>
  <Application>Microsoft Office PowerPoint</Application>
  <PresentationFormat>Экран (4:3)</PresentationFormat>
  <Paragraphs>38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Tanya</cp:lastModifiedBy>
  <cp:revision>77</cp:revision>
  <dcterms:created xsi:type="dcterms:W3CDTF">2024-04-15T18:54:48Z</dcterms:created>
  <dcterms:modified xsi:type="dcterms:W3CDTF">2024-10-18T14:41:05Z</dcterms:modified>
</cp:coreProperties>
</file>