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67" r:id="rId2"/>
    <p:sldId id="257" r:id="rId3"/>
    <p:sldId id="258" r:id="rId4"/>
    <p:sldId id="259" r:id="rId5"/>
    <p:sldId id="27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44E"/>
    <a:srgbClr val="90F22E"/>
    <a:srgbClr val="CCFF33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9" autoAdjust="0"/>
  </p:normalViewPr>
  <p:slideViewPr>
    <p:cSldViewPr>
      <p:cViewPr varScale="1">
        <p:scale>
          <a:sx n="48" d="100"/>
          <a:sy n="48" d="100"/>
        </p:scale>
        <p:origin x="-16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5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/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1"/>
            <a:ext cx="8280920" cy="10801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000" b="1" dirty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2000" b="1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uk-UA" sz="2800" b="1" dirty="0">
                <a:solidFill>
                  <a:schemeClr val="tx1"/>
                </a:solidFill>
                <a:cs typeface="Aharoni" panose="02010803020104030203" pitchFamily="2" charset="-79"/>
              </a:rPr>
              <a:t>Ландшафтний дизайн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»</a:t>
            </a:r>
            <a:endParaRPr lang="ru-RU" sz="28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268760"/>
            <a:ext cx="8280920" cy="28803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Дисципліна «Ландшафтний дизайн» забезпечує теоретичну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і практичну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підготовка студентів з питань </a:t>
            </a:r>
            <a:r>
              <a:rPr lang="uk-UA" b="1" dirty="0" err="1">
                <a:solidFill>
                  <a:schemeClr val="tx1"/>
                </a:solidFill>
                <a:cs typeface="Aharoni" panose="02010803020104030203" pitchFamily="2" charset="-79"/>
              </a:rPr>
              <a:t>проєктування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 ландшафту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, організації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простору, створення великих і малих садів у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певному ландшафтному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стилю, користуючись 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ріноманітними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прийомами використання природних компонентів і матеріалів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: рельєфу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, води, рослинності, архітектурних форм і аксесуарів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, декоративних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покриттів; формування художнього смаку,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збагачуючи його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образами і взірцями класичного ландшафтного мистецтва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800350" cy="21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4293096"/>
            <a:ext cx="4965179" cy="21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052736"/>
            <a:ext cx="8260432" cy="3456384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Ознайомити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студентів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проектуванням</a:t>
            </a:r>
            <a:r>
              <a:rPr lang="ru-RU" b="1" dirty="0">
                <a:solidFill>
                  <a:schemeClr val="tx1"/>
                </a:solidFill>
              </a:rPr>
              <a:t> предметно-</a:t>
            </a:r>
            <a:r>
              <a:rPr lang="ru-RU" b="1" dirty="0" err="1">
                <a:solidFill>
                  <a:schemeClr val="tx1"/>
                </a:solidFill>
              </a:rPr>
              <a:t>просторового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архітектурного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середовища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обумовленого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природними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даними</a:t>
            </a:r>
            <a:r>
              <a:rPr lang="ru-RU" b="1" dirty="0">
                <a:solidFill>
                  <a:schemeClr val="tx1"/>
                </a:solidFill>
              </a:rPr>
              <a:t>, і</a:t>
            </a: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сформованими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засобами</a:t>
            </a:r>
            <a:r>
              <a:rPr lang="ru-RU" b="1" dirty="0">
                <a:solidFill>
                  <a:schemeClr val="tx1"/>
                </a:solidFill>
              </a:rPr>
              <a:t> декоративного </a:t>
            </a:r>
            <a:r>
              <a:rPr lang="ru-RU" b="1" dirty="0" err="1">
                <a:solidFill>
                  <a:schemeClr val="tx1"/>
                </a:solidFill>
              </a:rPr>
              <a:t>озеленення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геопластики</a:t>
            </a:r>
            <a:r>
              <a:rPr lang="ru-RU" b="1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малих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архітектурних</a:t>
            </a:r>
            <a:r>
              <a:rPr lang="ru-RU" b="1" dirty="0">
                <a:solidFill>
                  <a:schemeClr val="tx1"/>
                </a:solidFill>
              </a:rPr>
              <a:t> форм, </a:t>
            </a:r>
            <a:r>
              <a:rPr lang="ru-RU" b="1" dirty="0" err="1">
                <a:solidFill>
                  <a:schemeClr val="tx1"/>
                </a:solidFill>
              </a:rPr>
              <a:t>різноманітних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водних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приладів</a:t>
            </a:r>
            <a:r>
              <a:rPr lang="ru-RU" b="1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декоративного </a:t>
            </a:r>
            <a:r>
              <a:rPr lang="ru-RU" b="1" dirty="0" err="1">
                <a:solidFill>
                  <a:schemeClr val="tx1"/>
                </a:solidFill>
              </a:rPr>
              <a:t>покриття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освітлення</a:t>
            </a:r>
            <a:r>
              <a:rPr lang="ru-RU" b="1" dirty="0">
                <a:solidFill>
                  <a:schemeClr val="tx1"/>
                </a:solidFill>
              </a:rPr>
              <a:t>; </a:t>
            </a:r>
            <a:r>
              <a:rPr lang="ru-RU" b="1" dirty="0" err="1">
                <a:solidFill>
                  <a:schemeClr val="tx1"/>
                </a:solidFill>
              </a:rPr>
              <a:t>поглибити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професійну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підготовку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області</a:t>
            </a:r>
            <a:r>
              <a:rPr lang="ru-RU" b="1" dirty="0">
                <a:solidFill>
                  <a:schemeClr val="tx1"/>
                </a:solidFill>
              </a:rPr>
              <a:t> дизайну </a:t>
            </a:r>
            <a:r>
              <a:rPr lang="ru-RU" b="1" dirty="0" err="1">
                <a:solidFill>
                  <a:schemeClr val="tx1"/>
                </a:solidFill>
              </a:rPr>
              <a:t>архітектурного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середовища</a:t>
            </a:r>
            <a:r>
              <a:rPr lang="ru-RU" b="1" dirty="0">
                <a:solidFill>
                  <a:schemeClr val="tx1"/>
                </a:solidFill>
              </a:rPr>
              <a:t>. Предмет</a:t>
            </a: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вивчення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дисципліні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dirty="0" err="1">
                <a:solidFill>
                  <a:schemeClr val="tx1"/>
                </a:solidFill>
              </a:rPr>
              <a:t>сучасні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теоретичні</a:t>
            </a:r>
            <a:r>
              <a:rPr lang="ru-RU" b="1" dirty="0">
                <a:solidFill>
                  <a:schemeClr val="tx1"/>
                </a:solidFill>
              </a:rPr>
              <a:t> погляди на </a:t>
            </a:r>
            <a:r>
              <a:rPr lang="ru-RU" b="1" dirty="0" err="1">
                <a:solidFill>
                  <a:schemeClr val="tx1"/>
                </a:solidFill>
              </a:rPr>
              <a:t>формування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навколишнього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середовища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засобами</a:t>
            </a:r>
            <a:r>
              <a:rPr lang="ru-RU" b="1" dirty="0">
                <a:solidFill>
                  <a:schemeClr val="tx1"/>
                </a:solidFill>
              </a:rPr>
              <a:t> ландшафтного дизайну.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381642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3136"/>
            <a:ext cx="40096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88641"/>
            <a:ext cx="4176464" cy="6509319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ОТРИМАЄ:</a:t>
            </a: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400" b="1" dirty="0">
                <a:solidFill>
                  <a:schemeClr val="tx1"/>
                </a:solidFill>
              </a:rPr>
              <a:t>Здатність до абстрактного мислення, аналізу, вчитися і </a:t>
            </a:r>
            <a:r>
              <a:rPr lang="uk-UA" sz="1400" b="1" dirty="0" smtClean="0">
                <a:solidFill>
                  <a:schemeClr val="tx1"/>
                </a:solidFill>
              </a:rPr>
              <a:t>бути сучасно </a:t>
            </a:r>
            <a:r>
              <a:rPr lang="uk-UA" sz="1400" b="1" dirty="0">
                <a:solidFill>
                  <a:schemeClr val="tx1"/>
                </a:solidFill>
              </a:rPr>
              <a:t>навченим.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Здатність розуміти принципи, методи і засоби побудови </a:t>
            </a:r>
            <a:r>
              <a:rPr lang="uk-UA" sz="1400" b="1" dirty="0" err="1" smtClean="0">
                <a:solidFill>
                  <a:schemeClr val="tx1"/>
                </a:solidFill>
              </a:rPr>
              <a:t>об’єктівландшафтного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>
                <a:solidFill>
                  <a:schemeClr val="tx1"/>
                </a:solidFill>
              </a:rPr>
              <a:t>дизайну.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Здатність виконання обмірів об’єктів в натурі.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Здатність розробляти проекти, застосовуючи </a:t>
            </a:r>
            <a:r>
              <a:rPr lang="uk-UA" sz="1400" b="1" dirty="0" smtClean="0">
                <a:solidFill>
                  <a:schemeClr val="tx1"/>
                </a:solidFill>
              </a:rPr>
              <a:t>обґрунтовані рішення</a:t>
            </a:r>
            <a:r>
              <a:rPr lang="uk-UA" sz="1400" b="1" dirty="0">
                <a:solidFill>
                  <a:schemeClr val="tx1"/>
                </a:solidFill>
              </a:rPr>
              <a:t>.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Володіння основами знань композиції, основами </a:t>
            </a:r>
            <a:r>
              <a:rPr lang="uk-UA" sz="1400" b="1" dirty="0" smtClean="0">
                <a:solidFill>
                  <a:schemeClr val="tx1"/>
                </a:solidFill>
              </a:rPr>
              <a:t>об’ємного проектування </a:t>
            </a:r>
            <a:r>
              <a:rPr lang="uk-UA" sz="1400" b="1" dirty="0">
                <a:solidFill>
                  <a:schemeClr val="tx1"/>
                </a:solidFill>
              </a:rPr>
              <a:t>об’єктів середовища з використанням штучних </a:t>
            </a:r>
            <a:r>
              <a:rPr lang="uk-UA" sz="1400" b="1" dirty="0" smtClean="0">
                <a:solidFill>
                  <a:schemeClr val="tx1"/>
                </a:solidFill>
              </a:rPr>
              <a:t>та природних </a:t>
            </a:r>
            <a:r>
              <a:rPr lang="uk-UA" sz="1400" b="1" dirty="0">
                <a:solidFill>
                  <a:schemeClr val="tx1"/>
                </a:solidFill>
              </a:rPr>
              <a:t>елементів із метою створення </a:t>
            </a:r>
            <a:r>
              <a:rPr lang="uk-UA" sz="1400" b="1" dirty="0" smtClean="0">
                <a:solidFill>
                  <a:schemeClr val="tx1"/>
                </a:solidFill>
              </a:rPr>
              <a:t>гармонійного архітектурного </a:t>
            </a:r>
            <a:r>
              <a:rPr lang="uk-UA" sz="1400" b="1" dirty="0">
                <a:solidFill>
                  <a:schemeClr val="tx1"/>
                </a:solidFill>
              </a:rPr>
              <a:t>середовища;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Володіння практичними навичками створення </a:t>
            </a:r>
            <a:r>
              <a:rPr lang="uk-UA" sz="1400" b="1" dirty="0" smtClean="0">
                <a:solidFill>
                  <a:schemeClr val="tx1"/>
                </a:solidFill>
              </a:rPr>
              <a:t>архітектурно-дизайнерських </a:t>
            </a:r>
            <a:r>
              <a:rPr lang="uk-UA" sz="1400" b="1" dirty="0">
                <a:solidFill>
                  <a:schemeClr val="tx1"/>
                </a:solidFill>
              </a:rPr>
              <a:t>композицій різноманітних ландшафтних </a:t>
            </a:r>
            <a:r>
              <a:rPr lang="uk-UA" sz="1400" b="1" dirty="0" smtClean="0">
                <a:solidFill>
                  <a:schemeClr val="tx1"/>
                </a:solidFill>
              </a:rPr>
              <a:t>та містобудівних </a:t>
            </a:r>
            <a:r>
              <a:rPr lang="uk-UA" sz="1400" b="1" dirty="0">
                <a:solidFill>
                  <a:schemeClr val="tx1"/>
                </a:solidFill>
              </a:rPr>
              <a:t>об’єктів на високому професійному рівні.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9"/>
            <a:ext cx="4248471" cy="3528391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/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1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Бунін В.О.Квітникарство:Довідник. – Л.: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Свіг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, 1994 – 152с.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2.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Вергунов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А.П.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Архитектурная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композиція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садов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и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парков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– М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.:</a:t>
            </a:r>
            <a:r>
              <a:rPr lang="uk-UA" sz="1300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Стройиздат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, 1980.- 290с.</a:t>
            </a:r>
          </a:p>
          <a:p>
            <a:pPr lvl="0" algn="just"/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3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Ганичкина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О.А.,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Ганичкин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А.В.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Энциклопедия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садовода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и </a:t>
            </a:r>
            <a:r>
              <a:rPr lang="uk-UA" sz="1300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огородника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– М: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Эксмо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, 2007. – 800с.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4.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Заячук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В.Я. Дендрологія: Підручник. – Львів : Апріорі, 2008.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–656с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.:іл.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5.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Ивахова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Л.И.,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Фесюк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С.С.,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Самойлов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В.С. </a:t>
            </a:r>
            <a:r>
              <a:rPr lang="uk-UA" sz="1300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Современний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ландшафтний 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дизайн ООО «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Издательство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Аделант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», 2009, 384с.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6. Крижанівська Н.Я. Основи ландшафтного дизайну. Підручник.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–К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.: «Ліра-К», 2009. – 218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188641"/>
            <a:ext cx="3312367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1" y="4869160"/>
            <a:ext cx="415396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9208" y="116632"/>
            <a:ext cx="8229600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Вибірковий  освітній </a:t>
            </a:r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«Основи екологія та  </a:t>
            </a:r>
            <a:r>
              <a:rPr lang="uk-UA" sz="2800" b="1" dirty="0" err="1" smtClean="0">
                <a:solidFill>
                  <a:schemeClr val="tx1"/>
                </a:solidFill>
              </a:rPr>
              <a:t>утілізації</a:t>
            </a:r>
            <a:r>
              <a:rPr lang="uk-UA" sz="2800" b="1" dirty="0" smtClean="0">
                <a:solidFill>
                  <a:schemeClr val="tx1"/>
                </a:solidFill>
              </a:rPr>
              <a:t> продукції </a:t>
            </a:r>
            <a:r>
              <a:rPr lang="uk-UA" sz="2800" b="1" dirty="0" err="1" smtClean="0">
                <a:solidFill>
                  <a:schemeClr val="tx1"/>
                </a:solidFill>
              </a:rPr>
              <a:t>рослиництва</a:t>
            </a:r>
            <a:r>
              <a:rPr lang="uk-UA" sz="2800" b="1" dirty="0" smtClean="0">
                <a:solidFill>
                  <a:schemeClr val="tx1"/>
                </a:solidFill>
              </a:rPr>
              <a:t>»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" y="1412776"/>
            <a:ext cx="8229600" cy="34563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1F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Дисципліна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«Основи екології та утилізації відходів продукції</a:t>
            </a:r>
          </a:p>
          <a:p>
            <a:pPr algn="just"/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рослинництва» сприяє формуванню у здобувачів освіти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необхідної бази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сучасної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екології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розуміння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механізму впливу людської діяльності на стан довкілля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зворотна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дія, аналіз основних джерел впливу на оточуюче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природне середовище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 його збереження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закладання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майбутніх спеціалістів основ екологічної культури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питання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заповідних території України,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практичних навичок з процесів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утилізації відходів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переробки продукції рослинництва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4653136"/>
            <a:ext cx="8229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119675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86108"/>
            <a:ext cx="7924890" cy="766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</a:rPr>
              <a:t>Мета вивчення дисципліни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42471"/>
            <a:ext cx="8280920" cy="21865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solidFill>
                  <a:schemeClr val="tx1"/>
                </a:solidFill>
                <a:latin typeface="+mj-lt"/>
              </a:rPr>
              <a:t>Мета навчальної дисципліни «Основи екології та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утилізація відходів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переробки продукції рослинництва» є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ознайомлення здобувачів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освіти з основами екології та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агропромислової трансформації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природного середовища, а також утилізацією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відходів переробки </a:t>
            </a:r>
            <a:r>
              <a:rPr lang="uk-UA" sz="2000" b="1" dirty="0">
                <a:solidFill>
                  <a:schemeClr val="tx1"/>
                </a:solidFill>
                <a:latin typeface="+mj-lt"/>
              </a:rPr>
              <a:t>продукції рослинництва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0" y="3717032"/>
            <a:ext cx="793364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0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1992" y="332656"/>
            <a:ext cx="413000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188640"/>
            <a:ext cx="4104456" cy="48471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 навчальної дисципліни «Основи екології та утилізації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відходів продукції рослинництва» є вивчення теоретичних і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практичних питань сучасної екології, основ екологічної культури,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 впливу людської діяльності на стан довкілля і зворотна дія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людей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992" y="908720"/>
            <a:ext cx="4634064" cy="41270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1.Царенко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О.М., Щербань В.П., Тархов П.В.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екологізації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АПК.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Монографія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Суми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ВДТ</a:t>
            </a:r>
          </a:p>
          <a:p>
            <a:pPr algn="ctr"/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Університетська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книга, 2002.-256 с.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Черевко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Т.В.,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Яцкін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М.І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природокористування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1995- 208с.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Онопрієнко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В.П.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навчальний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посібник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</a:t>
            </a:r>
          </a:p>
          <a:p>
            <a:pPr algn="ctr"/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вищих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навчальних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закладів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спеціальності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Екологія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збалансоване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природокористування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бакалавр,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магістр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В.П.Онопрієнко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</a:t>
            </a:r>
          </a:p>
          <a:p>
            <a:pPr algn="ctr"/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Суми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Університетськи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книга, - 2015.- 318с.</a:t>
            </a:r>
            <a:endParaRPr lang="uk-UA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006425"/>
            <a:ext cx="837813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269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349</TotalTime>
  <Words>588</Words>
  <Application>Microsoft Office PowerPoint</Application>
  <PresentationFormat>Экран (4:3)</PresentationFormat>
  <Paragraphs>50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Tanya</cp:lastModifiedBy>
  <cp:revision>74</cp:revision>
  <dcterms:created xsi:type="dcterms:W3CDTF">2024-04-15T18:54:48Z</dcterms:created>
  <dcterms:modified xsi:type="dcterms:W3CDTF">2024-10-18T14:28:26Z</dcterms:modified>
</cp:coreProperties>
</file>