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DD49"/>
    <a:srgbClr val="FF8427"/>
    <a:srgbClr val="B4EA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672" autoAdjust="0"/>
  </p:normalViewPr>
  <p:slideViewPr>
    <p:cSldViewPr>
      <p:cViewPr varScale="1">
        <p:scale>
          <a:sx n="49" d="100"/>
          <a:sy n="49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28E71-6012-4E26-98D9-7FCE15C35F0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163F3-1467-49BE-80DD-A05D578A4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965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163F3-1467-49BE-80DD-A05D578A4BA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76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163F3-1467-49BE-80DD-A05D578A4BA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964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53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51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76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493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877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765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305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192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21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25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32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316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386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22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74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29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42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79104" y="106907"/>
            <a:ext cx="8064896" cy="128641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Вибірковий  освітній компонент</a:t>
            </a:r>
            <a:r>
              <a:rPr lang="ru-RU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uk-U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дослідної справи</a:t>
            </a:r>
            <a:r>
              <a:rPr lang="uk-UA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2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52370" y="1482059"/>
            <a:ext cx="8291630" cy="2818037"/>
          </a:xfrm>
          <a:prstGeom prst="roundRect">
            <a:avLst/>
          </a:prstGeom>
          <a:solidFill>
            <a:srgbClr val="B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ct val="20000"/>
              </a:spcBef>
            </a:pPr>
            <a:r>
              <a:rPr lang="ru-RU" sz="1400" dirty="0"/>
              <a:t> </a:t>
            </a:r>
            <a:r>
              <a:rPr lang="uk-UA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Дана дисципліна спрямована на вивчення </a:t>
            </a:r>
            <a:r>
              <a:rPr lang="uk-UA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теоретичних поло­жень організації та проведення дослідів, набуття практичних умінь і навичок з питань планування дослідів за визначеними темами, наукової організації проведення дослідів із сільськогосподарськими культурами у виробничих умовах; формування вмінь </a:t>
            </a:r>
            <a:r>
              <a:rPr lang="uk-UA" sz="1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професійно</a:t>
            </a:r>
            <a:r>
              <a:rPr lang="uk-UA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використовувати набуті знання та навички в прак­тичній діяльності фахівця, інтересу до майбутньої професії, творчого підходу до роботи, вміння вести систематичні спосте­реження за об'єктом, який вивчають, аналізувати результати, робити висновки, освоєння методів впровадження у виробництво досягнень науки.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Bef>
                <a:spcPct val="20000"/>
              </a:spcBef>
            </a:pPr>
            <a:endParaRPr lang="uk-UA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45" y="4388829"/>
            <a:ext cx="4286753" cy="237373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D3FD0E00-3601-44DE-929C-BF99A80EDB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779" y="4345737"/>
            <a:ext cx="3866926" cy="24168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03648" y="260648"/>
            <a:ext cx="7236327" cy="115212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Навчальна логістика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700808"/>
            <a:ext cx="8229600" cy="4623021"/>
          </a:xfrm>
          <a:solidFill>
            <a:srgbClr val="B4EA3C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342900" lvl="0" indent="-342900" algn="just">
              <a:lnSpc>
                <a:spcPct val="95000"/>
              </a:lnSpc>
              <a:buFont typeface="Symbol" panose="05050102010706020507" pitchFamily="18" charset="2"/>
              <a:buChar char=""/>
            </a:pPr>
            <a:r>
              <a:rPr lang="uk-UA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Методи агрономічних досліджень; 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95000"/>
              </a:lnSpc>
              <a:buFont typeface="Symbol" panose="05050102010706020507" pitchFamily="18" charset="2"/>
              <a:buChar char=""/>
            </a:pPr>
            <a:r>
              <a:rPr lang="uk-UA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Елементи методики вегетаційних і польових дослідів;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95000"/>
              </a:lnSpc>
              <a:buFont typeface="Symbol" panose="05050102010706020507" pitchFamily="18" charset="2"/>
              <a:buChar char=""/>
            </a:pPr>
            <a:r>
              <a:rPr lang="uk-UA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Методика і техніка проведення фенологічних спостережень за ростом і розвитком сільськогосподарських культур;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95000"/>
              </a:lnSpc>
              <a:buFont typeface="Symbol" panose="05050102010706020507" pitchFamily="18" charset="2"/>
              <a:buChar char=""/>
            </a:pPr>
            <a:r>
              <a:rPr lang="uk-UA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Методика систематизації одержаних результатів у досліді;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95000"/>
              </a:lnSpc>
              <a:buFont typeface="Symbol" panose="05050102010706020507" pitchFamily="18" charset="2"/>
              <a:buChar char=""/>
            </a:pPr>
            <a:r>
              <a:rPr lang="uk-UA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ведення польових і лабораторних журналів вегетаційних і польо</a:t>
            </a:r>
            <a:r>
              <a:rPr lang="ru-RU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­</a:t>
            </a:r>
            <a:r>
              <a:rPr lang="uk-UA" sz="1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вих</a:t>
            </a:r>
            <a:r>
              <a:rPr lang="uk-UA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дослідів</a:t>
            </a:r>
            <a:r>
              <a:rPr lang="ru-RU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95000"/>
              </a:lnSpc>
              <a:buFont typeface="Symbol" panose="05050102010706020507" pitchFamily="18" charset="2"/>
              <a:buChar char=""/>
            </a:pPr>
            <a:r>
              <a:rPr lang="uk-UA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Складати робочу програму досліду;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95000"/>
              </a:lnSpc>
              <a:buFont typeface="Symbol" panose="05050102010706020507" pitchFamily="18" charset="2"/>
              <a:buChar char=""/>
            </a:pPr>
            <a:r>
              <a:rPr lang="uk-UA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Визначати його мету та тему;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95000"/>
              </a:lnSpc>
              <a:buFont typeface="Symbol" panose="05050102010706020507" pitchFamily="18" charset="2"/>
              <a:buChar char=""/>
            </a:pPr>
            <a:r>
              <a:rPr lang="uk-UA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Розробляти схему досліду;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95000"/>
              </a:lnSpc>
              <a:buFont typeface="Symbol" panose="05050102010706020507" pitchFamily="18" charset="2"/>
              <a:buChar char=""/>
            </a:pPr>
            <a:r>
              <a:rPr lang="uk-UA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Відбирати ґрунтові й рослинні зразки під час проведення дослідів;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95000"/>
              </a:lnSpc>
              <a:buFont typeface="Symbol" panose="05050102010706020507" pitchFamily="18" charset="2"/>
              <a:buChar char=""/>
            </a:pPr>
            <a:r>
              <a:rPr lang="uk-UA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Проводити фенологічні спостереження і заміри, облік врожаю, первинний аналіз та статистичну обробку одержаних результатів у досліді;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95000"/>
              </a:lnSpc>
              <a:buFont typeface="Symbol" panose="05050102010706020507" pitchFamily="18" charset="2"/>
              <a:buChar char=""/>
            </a:pPr>
            <a:r>
              <a:rPr lang="uk-UA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Переносити схему досліду на площу;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95000"/>
              </a:lnSpc>
              <a:buFont typeface="Symbol" panose="05050102010706020507" pitchFamily="18" charset="2"/>
              <a:buChar char=""/>
            </a:pPr>
            <a:r>
              <a:rPr lang="uk-UA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Складати звіт про проведену роботу з обґрунтуванням висновків.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17905" y="188640"/>
            <a:ext cx="4911133" cy="2880320"/>
          </a:xfrm>
          <a:solidFill>
            <a:srgbClr val="7AD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uk-UA" sz="1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Основними завданнями навчальної дисципліни на</a:t>
            </a:r>
          </a:p>
          <a:p>
            <a:pPr marL="0" algn="just">
              <a:spcBef>
                <a:spcPts val="0"/>
              </a:spcBef>
              <a:buNone/>
            </a:pPr>
            <a:r>
              <a:rPr lang="uk-UA" sz="1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сучасному етапі  </a:t>
            </a:r>
            <a:r>
              <a:rPr lang="uk-UA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“Основи дослідницької справи” є: - освоєння здобувачами освіти методики лабораторно-польового, польового та виробни­чого дослідів; -залучення їх до дослідної роботи; - вироблення аналі­тичного підходу до окремих питань виробничої діяльності господарств різних форм власності; -виховання почуття відповідальності за доручену справу; - заціка­вленості в одержанні достовірних кінцевих результатів, інтересу до майбутньої професії; - творчого підходу до роботи; -  вміння вести систематичні спосте­реження за об'єктом, який вивчають, аналізувати результати; - робити висновки; -  освоєння методів впровадження у виробництво досягнень науки.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buNone/>
            </a:pPr>
            <a:endParaRPr lang="uk-UA" sz="12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2544" y="1628800"/>
            <a:ext cx="3384376" cy="5011395"/>
          </a:xfr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47500" lnSpcReduction="20000"/>
          </a:bodyPr>
          <a:lstStyle/>
          <a:p>
            <a:pPr algn="ctr"/>
            <a:endParaRPr lang="ru-RU" sz="43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Основна </a:t>
            </a:r>
          </a:p>
          <a:p>
            <a:pPr algn="just"/>
            <a:r>
              <a:rPr lang="uk-UA" sz="29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uk-UA" sz="2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Горбатенко</a:t>
            </a:r>
            <a:r>
              <a:rPr lang="uk-UA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І.Ю. Основи наукових досліджень / І.Ю. </a:t>
            </a:r>
            <a:r>
              <a:rPr lang="uk-UA" sz="2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Горбатенко</a:t>
            </a:r>
            <a:r>
              <a:rPr lang="uk-UA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. – Київ : Вища школа, 2001. – 92 с.</a:t>
            </a:r>
            <a:endParaRPr lang="ru-RU" sz="2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uk-UA" sz="2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Грицаєнко</a:t>
            </a:r>
            <a:r>
              <a:rPr lang="uk-UA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З.М. Методи біологічних та агрохімічних досліджень рослин і </a:t>
            </a:r>
            <a:r>
              <a:rPr lang="uk-UA" sz="2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грунтів</a:t>
            </a:r>
            <a:r>
              <a:rPr lang="uk-UA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/ З.М. </a:t>
            </a:r>
            <a:r>
              <a:rPr lang="uk-UA" sz="2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Грицаєнко</a:t>
            </a:r>
            <a:r>
              <a:rPr lang="uk-UA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А.О. </a:t>
            </a:r>
            <a:r>
              <a:rPr lang="uk-UA" sz="2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Грицаєнко</a:t>
            </a:r>
            <a:r>
              <a:rPr lang="uk-UA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В.П. Карпенко. – Київ : ЗАТ „Ніч-лава”, 2003. – 320 с.</a:t>
            </a:r>
            <a:endParaRPr lang="ru-RU" sz="2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uk-UA" sz="2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Єщенко</a:t>
            </a:r>
            <a:r>
              <a:rPr lang="uk-UA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В.О. Основи наукових досліджень в агрономії : підручник / В.О. </a:t>
            </a:r>
            <a:r>
              <a:rPr lang="uk-UA" sz="2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Єщенко</a:t>
            </a:r>
            <a:r>
              <a:rPr lang="uk-UA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П.Г. </a:t>
            </a:r>
            <a:r>
              <a:rPr lang="uk-UA" sz="2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Копитко</a:t>
            </a:r>
            <a:r>
              <a:rPr lang="uk-UA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В.П. </a:t>
            </a:r>
            <a:r>
              <a:rPr lang="uk-UA" sz="2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Опришко</a:t>
            </a:r>
            <a:r>
              <a:rPr lang="uk-UA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П.В. Костогриз За ред. В.О. </a:t>
            </a:r>
            <a:r>
              <a:rPr lang="uk-UA" sz="2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Єщенка</a:t>
            </a:r>
            <a:r>
              <a:rPr lang="uk-UA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. – Київ : Дія, 2005. – 288 с.</a:t>
            </a:r>
            <a:endParaRPr lang="ru-RU" sz="2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uk-UA" sz="2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Мойсейченко</a:t>
            </a:r>
            <a:r>
              <a:rPr lang="uk-UA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В.Ф. Методичні рекомендації для проведення польових досліджень у землеробстві / В.Ф. </a:t>
            </a:r>
            <a:r>
              <a:rPr lang="uk-UA" sz="2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Мойсейченко</a:t>
            </a:r>
            <a:r>
              <a:rPr lang="uk-UA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В.О. </a:t>
            </a:r>
            <a:r>
              <a:rPr lang="uk-UA" sz="2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Єщенко</a:t>
            </a:r>
            <a:r>
              <a:rPr lang="uk-UA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. – Київ : УСГА, 1985. – 84 с.</a:t>
            </a:r>
            <a:endParaRPr lang="ru-RU" sz="2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5 Тимошенко І.І. Основи наукових досліджень в агрономії / І.І. Тимо­шенко, З.М. </a:t>
            </a:r>
            <a:r>
              <a:rPr lang="uk-UA" sz="2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Майщук</a:t>
            </a:r>
            <a:r>
              <a:rPr lang="uk-UA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Г.О. </a:t>
            </a:r>
            <a:r>
              <a:rPr lang="uk-UA" sz="2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Косилович</a:t>
            </a:r>
            <a:r>
              <a:rPr lang="uk-UA" sz="2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. – Львів : ЛДАУ, 2004. – 111 с</a:t>
            </a:r>
            <a:endParaRPr lang="ru-RU" sz="2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4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42663" y="407247"/>
            <a:ext cx="2714257" cy="110992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Рекомендована література</a:t>
            </a:r>
            <a:endParaRPr lang="ru-RU" dirty="0"/>
          </a:p>
        </p:txBody>
      </p:sp>
      <p:pic>
        <p:nvPicPr>
          <p:cNvPr id="8" name="Image 1">
            <a:extLst>
              <a:ext uri="{FF2B5EF4-FFF2-40B4-BE49-F238E27FC236}">
                <a16:creationId xmlns:a16="http://schemas.microsoft.com/office/drawing/2014/main" xmlns="" id="{37D320B2-8953-4654-84A3-8B7B9F4CE65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181108" y="3183210"/>
            <a:ext cx="4784725" cy="34861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Красный и оранжевый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398</TotalTime>
  <Words>473</Words>
  <Application>Microsoft Office PowerPoint</Application>
  <PresentationFormat>Экран (4:3)</PresentationFormat>
  <Paragraphs>28</Paragraphs>
  <Slides>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Легкий дым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Силабус навчальної дисципліни «Зовнішньоекономічна діяльність»</dc:title>
  <dc:creator>User</dc:creator>
  <cp:lastModifiedBy>Tanya</cp:lastModifiedBy>
  <cp:revision>46</cp:revision>
  <dcterms:created xsi:type="dcterms:W3CDTF">2024-04-15T18:54:48Z</dcterms:created>
  <dcterms:modified xsi:type="dcterms:W3CDTF">2024-10-18T16:48:01Z</dcterms:modified>
</cp:coreProperties>
</file>