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E52"/>
    <a:srgbClr val="90F22E"/>
    <a:srgbClr val="A1F44E"/>
    <a:srgbClr val="CCFF33"/>
    <a:srgbClr val="FFFF00"/>
    <a:srgbClr val="FFFF66"/>
    <a:srgbClr val="D67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495454" cy="14401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«</a:t>
            </a:r>
            <a:r>
              <a:rPr lang="uk-UA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Податкова система 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»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3" y="1628800"/>
            <a:ext cx="8495455" cy="2510366"/>
          </a:xfrm>
          <a:prstGeom prst="roundRect">
            <a:avLst/>
          </a:prstGeom>
          <a:solidFill>
            <a:srgbClr val="90F2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Мета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формування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здобувачів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вищої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необхідних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теоретичних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 про </a:t>
            </a:r>
            <a:r>
              <a:rPr lang="ru-RU" b="1" dirty="0" err="1">
                <a:solidFill>
                  <a:schemeClr val="tx1"/>
                </a:solidFill>
              </a:rPr>
              <a:t>діловодство</a:t>
            </a:r>
            <a:r>
              <a:rPr lang="ru-RU" b="1" dirty="0">
                <a:solidFill>
                  <a:schemeClr val="tx1"/>
                </a:solidFill>
              </a:rPr>
              <a:t> як </a:t>
            </a:r>
            <a:r>
              <a:rPr lang="ru-RU" b="1" dirty="0" err="1">
                <a:solidFill>
                  <a:schemeClr val="tx1"/>
                </a:solidFill>
              </a:rPr>
              <a:t>діяльність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питань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документування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з документами в </a:t>
            </a:r>
            <a:r>
              <a:rPr lang="ru-RU" b="1" dirty="0" err="1">
                <a:solidFill>
                  <a:schemeClr val="tx1"/>
                </a:solidFill>
              </a:rPr>
              <a:t>процесі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набуття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навичок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використання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державних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стандартів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нормативних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методичних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документаційного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управління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складання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оформлення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усіх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входять</a:t>
            </a:r>
            <a:r>
              <a:rPr lang="ru-RU" b="1" dirty="0">
                <a:solidFill>
                  <a:schemeClr val="tx1"/>
                </a:solidFill>
              </a:rPr>
              <a:t> до складу </a:t>
            </a:r>
            <a:r>
              <a:rPr lang="ru-RU" b="1" dirty="0" err="1">
                <a:solidFill>
                  <a:schemeClr val="tx1"/>
                </a:solidFill>
              </a:rPr>
              <a:t>уніфікованої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організаційно-розпорядчих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41576"/>
            <a:ext cx="26613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8647"/>
            <a:ext cx="1944217" cy="202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8647"/>
            <a:ext cx="2662807" cy="202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35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60648"/>
            <a:ext cx="7704856" cy="57606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Предметом вивчення дисципліни «Податкова система» – є</a:t>
            </a:r>
          </a:p>
          <a:p>
            <a:pPr algn="ctr"/>
            <a:r>
              <a:rPr lang="uk-UA" sz="2800" dirty="0"/>
              <a:t>формування системи теоретичних знань і практичних навичок щодо</a:t>
            </a:r>
          </a:p>
          <a:p>
            <a:pPr algn="ctr"/>
            <a:r>
              <a:rPr lang="uk-UA" sz="2800" dirty="0"/>
              <a:t>фінансових відносин, пов’язаних з примусовим відчуженням і</a:t>
            </a:r>
          </a:p>
          <a:p>
            <a:pPr algn="ctr"/>
            <a:r>
              <a:rPr lang="uk-UA" sz="2800" dirty="0"/>
              <a:t>перерозподілом частини вартості валового внутрішнього продукту з</a:t>
            </a:r>
          </a:p>
          <a:p>
            <a:pPr algn="ctr"/>
            <a:r>
              <a:rPr lang="uk-UA" sz="2800" dirty="0"/>
              <a:t>метою формування загальнодержавного фонду грошових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41114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48872" cy="64087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РЕКОМЕНДОВАНА ЛІТЕРАТУРА</a:t>
            </a:r>
          </a:p>
          <a:p>
            <a:pPr algn="ctr"/>
            <a:r>
              <a:rPr lang="uk-UA" sz="2000" dirty="0" smtClean="0"/>
              <a:t>1.Податковий </a:t>
            </a:r>
            <a:r>
              <a:rPr lang="uk-UA" sz="2000" dirty="0"/>
              <a:t>кодекс України від 2 грудня 2010 року № 2755-</a:t>
            </a:r>
            <a:r>
              <a:rPr lang="en-US" sz="2000" dirty="0"/>
              <a:t>VI.</a:t>
            </a:r>
          </a:p>
          <a:p>
            <a:pPr algn="ctr"/>
            <a:r>
              <a:rPr lang="en-US" sz="2000" dirty="0"/>
              <a:t>2. </a:t>
            </a:r>
            <a:r>
              <a:rPr lang="uk-UA" sz="2000" dirty="0"/>
              <a:t>Митний кодекс України від 11 липня 2002 року № 92 - </a:t>
            </a:r>
            <a:r>
              <a:rPr lang="en-US" sz="2000" dirty="0"/>
              <a:t>IV.</a:t>
            </a:r>
          </a:p>
          <a:p>
            <a:pPr algn="ctr"/>
            <a:r>
              <a:rPr lang="en-US" sz="2000" dirty="0"/>
              <a:t>3. </a:t>
            </a:r>
            <a:r>
              <a:rPr lang="uk-UA" sz="2000" dirty="0"/>
              <a:t>Бюджетний кодекс України в</a:t>
            </a:r>
            <a:r>
              <a:rPr lang="en-US" sz="2000" dirty="0" err="1"/>
              <a:t>i</a:t>
            </a:r>
            <a:r>
              <a:rPr lang="uk-UA" sz="2000" dirty="0"/>
              <a:t>д 8 липня 2010 № 2456-</a:t>
            </a:r>
            <a:r>
              <a:rPr lang="en-US" sz="2000" dirty="0"/>
              <a:t>V</a:t>
            </a:r>
          </a:p>
          <a:p>
            <a:pPr algn="ctr"/>
            <a:r>
              <a:rPr lang="en-US" sz="2000" dirty="0"/>
              <a:t>4. </a:t>
            </a:r>
            <a:r>
              <a:rPr lang="uk-UA" sz="2000" dirty="0"/>
              <a:t>Господарський кодекс України в</a:t>
            </a:r>
            <a:r>
              <a:rPr lang="en-US" sz="2000" dirty="0" err="1"/>
              <a:t>i</a:t>
            </a:r>
            <a:r>
              <a:rPr lang="uk-UA" sz="2000" dirty="0"/>
              <a:t>д 16.01.2003 № 436-</a:t>
            </a:r>
            <a:r>
              <a:rPr lang="en-US" sz="2000" dirty="0"/>
              <a:t>IV</a:t>
            </a:r>
          </a:p>
          <a:p>
            <a:pPr algn="ctr"/>
            <a:r>
              <a:rPr lang="en-US" sz="2000" dirty="0"/>
              <a:t>5. </a:t>
            </a:r>
            <a:r>
              <a:rPr lang="uk-UA" sz="2000" dirty="0"/>
              <a:t>Цивільний кодекс України в</a:t>
            </a:r>
            <a:r>
              <a:rPr lang="en-US" sz="2000" dirty="0" err="1"/>
              <a:t>i</a:t>
            </a:r>
            <a:r>
              <a:rPr lang="uk-UA" sz="2000" dirty="0"/>
              <a:t>д 16.01.2003 № 435-</a:t>
            </a:r>
            <a:r>
              <a:rPr lang="en-US" sz="2000" dirty="0"/>
              <a:t>IV. </a:t>
            </a:r>
            <a:r>
              <a:rPr lang="uk-UA" sz="2000" dirty="0"/>
              <a:t>Додаткова</a:t>
            </a:r>
          </a:p>
          <a:p>
            <a:pPr algn="ctr"/>
            <a:r>
              <a:rPr lang="uk-UA" sz="2000" dirty="0"/>
              <a:t>література</a:t>
            </a:r>
          </a:p>
          <a:p>
            <a:pPr algn="ctr"/>
            <a:r>
              <a:rPr lang="uk-UA" sz="2000" dirty="0"/>
              <a:t>6.Зайцев О. В. Податковий менеджмент : підручник. Київ :</a:t>
            </a:r>
          </a:p>
          <a:p>
            <a:pPr algn="ctr"/>
            <a:r>
              <a:rPr lang="uk-UA" sz="2000" dirty="0"/>
              <a:t>Видавництво Ліра-К, 2016. 308 с.</a:t>
            </a:r>
          </a:p>
          <a:p>
            <a:pPr algn="ctr"/>
            <a:r>
              <a:rPr lang="uk-UA" sz="2000" dirty="0"/>
              <a:t>7. </a:t>
            </a:r>
            <a:r>
              <a:rPr lang="uk-UA" sz="2000" dirty="0" err="1"/>
              <a:t>Крисоватий</a:t>
            </a:r>
            <a:r>
              <a:rPr lang="uk-UA" sz="2000" dirty="0"/>
              <a:t> А.І. Домінанти гармонізації оподаткування:</a:t>
            </a:r>
          </a:p>
          <a:p>
            <a:pPr algn="ctr"/>
            <a:r>
              <a:rPr lang="uk-UA" sz="2000" dirty="0"/>
              <a:t>національні та міжнародні вектори : монографія. Тернопіль :</a:t>
            </a:r>
          </a:p>
          <a:p>
            <a:pPr algn="ctr"/>
            <a:r>
              <a:rPr lang="uk-UA" sz="2000" dirty="0"/>
              <a:t>Підручник і посібник, 2010. 248 с.</a:t>
            </a:r>
          </a:p>
          <a:p>
            <a:pPr algn="ctr"/>
            <a:r>
              <a:rPr lang="uk-UA" sz="2000" dirty="0"/>
              <a:t>8. Митна справа : </a:t>
            </a:r>
            <a:r>
              <a:rPr lang="uk-UA" sz="2000" dirty="0" err="1"/>
              <a:t>підруч</a:t>
            </a:r>
            <a:r>
              <a:rPr lang="uk-UA" sz="2000" dirty="0"/>
              <a:t>. / [А. І. </a:t>
            </a:r>
            <a:r>
              <a:rPr lang="uk-UA" sz="2000" dirty="0" err="1"/>
              <a:t>Крисоватий</a:t>
            </a:r>
            <a:r>
              <a:rPr lang="uk-UA" sz="2000" dirty="0"/>
              <a:t>, С. Д. </a:t>
            </a:r>
            <a:r>
              <a:rPr lang="uk-UA" sz="2000" dirty="0" err="1"/>
              <a:t>Герчаківський</a:t>
            </a:r>
            <a:r>
              <a:rPr lang="uk-UA" sz="2000" dirty="0"/>
              <a:t>, О.</a:t>
            </a:r>
          </a:p>
          <a:p>
            <a:pPr algn="ctr"/>
            <a:r>
              <a:rPr lang="uk-UA" sz="2000" dirty="0"/>
              <a:t>Б. </a:t>
            </a:r>
            <a:r>
              <a:rPr lang="uk-UA" sz="2000" dirty="0" err="1"/>
              <a:t>Дем’янюк</a:t>
            </a:r>
            <a:r>
              <a:rPr lang="uk-UA" sz="2000" dirty="0"/>
              <a:t> та ін.] ; за ред. А. І. </a:t>
            </a:r>
            <a:r>
              <a:rPr lang="uk-UA" sz="2000" dirty="0" err="1"/>
              <a:t>Крисоватого</a:t>
            </a:r>
            <a:r>
              <a:rPr lang="uk-UA" sz="2000" dirty="0"/>
              <a:t>. Тернопіль : ВПЦ</a:t>
            </a:r>
          </a:p>
          <a:p>
            <a:pPr algn="ctr"/>
            <a:r>
              <a:rPr lang="uk-UA" sz="2000" dirty="0"/>
              <a:t>«</a:t>
            </a:r>
            <a:r>
              <a:rPr lang="uk-UA" sz="2000" dirty="0" err="1"/>
              <a:t>Екон</a:t>
            </a:r>
            <a:r>
              <a:rPr lang="uk-UA" sz="2000" dirty="0"/>
              <a:t>. думка ТНЕУ», 2014. 540 с.</a:t>
            </a:r>
          </a:p>
        </p:txBody>
      </p:sp>
    </p:spTree>
    <p:extLst>
      <p:ext uri="{BB962C8B-B14F-4D97-AF65-F5344CB8AC3E}">
        <p14:creationId xmlns:p14="http://schemas.microsoft.com/office/powerpoint/2010/main" val="15785846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278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75</cp:revision>
  <dcterms:created xsi:type="dcterms:W3CDTF">2024-04-15T18:54:48Z</dcterms:created>
  <dcterms:modified xsi:type="dcterms:W3CDTF">2024-10-18T10:37:44Z</dcterms:modified>
</cp:coreProperties>
</file>