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5"/>
  </p:notesMasterIdLst>
  <p:sldIdLst>
    <p:sldId id="262" r:id="rId2"/>
    <p:sldId id="263" r:id="rId3"/>
    <p:sldId id="264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489" autoAdjust="0"/>
  </p:normalViewPr>
  <p:slideViewPr>
    <p:cSldViewPr>
      <p:cViewPr varScale="1">
        <p:scale>
          <a:sx n="48" d="100"/>
          <a:sy n="48" d="100"/>
        </p:scale>
        <p:origin x="-16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328E71-6012-4E26-98D9-7FCE15C35F04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4163F3-1467-49BE-80DD-A05D578A4B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965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163F3-1467-49BE-80DD-A05D578A4BA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8371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9534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761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585688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2722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94090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54644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8467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378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2091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5112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544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211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0291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346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788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84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6990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241884" y="404664"/>
            <a:ext cx="7434572" cy="158417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Вибірковий  освітній компонент</a:t>
            </a:r>
          </a:p>
          <a:p>
            <a:pPr lvl="0" algn="ctr"/>
            <a:r>
              <a:rPr lang="uk-UA" sz="3200" b="1" dirty="0" smtClean="0">
                <a:solidFill>
                  <a:schemeClr val="tx1"/>
                </a:solidFill>
              </a:rPr>
              <a:t>«</a:t>
            </a:r>
            <a:r>
              <a:rPr lang="uk-UA" sz="2400" b="1" dirty="0" smtClean="0">
                <a:solidFill>
                  <a:schemeClr val="tx1"/>
                </a:solidFill>
              </a:rPr>
              <a:t>Сучасні сортові ресурси польових культур» </a:t>
            </a:r>
          </a:p>
          <a:p>
            <a:pPr lvl="0" algn="ctr"/>
            <a:r>
              <a:rPr lang="uk-UA" sz="1600" b="1" dirty="0" smtClean="0">
                <a:solidFill>
                  <a:schemeClr val="tx1"/>
                </a:solidFill>
              </a:rPr>
              <a:t>Галузь знань: 20 Аграрні науки і продовольство Спеціальність: 201 Агрономія Освітньо-професійна програма «Технологія переробки та вирощування продукції рослинництва»</a:t>
            </a:r>
            <a:endParaRPr lang="uk-UA" sz="16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241884" y="2204864"/>
            <a:ext cx="7722604" cy="252028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2400" b="1" dirty="0">
                <a:solidFill>
                  <a:schemeClr val="tx1"/>
                </a:solidFill>
              </a:rPr>
              <a:t>розглядає основні питання сортового різноманіття основних </a:t>
            </a:r>
            <a:r>
              <a:rPr lang="uk-UA" sz="2400" b="1" dirty="0" smtClean="0">
                <a:solidFill>
                  <a:schemeClr val="tx1"/>
                </a:solidFill>
              </a:rPr>
              <a:t>польових культур </a:t>
            </a:r>
            <a:r>
              <a:rPr lang="uk-UA" sz="2400" b="1" dirty="0">
                <a:solidFill>
                  <a:schemeClr val="tx1"/>
                </a:solidFill>
              </a:rPr>
              <a:t>та особливостей їхнього використання </a:t>
            </a:r>
            <a:r>
              <a:rPr lang="uk-UA" sz="2400" b="1" dirty="0" smtClean="0">
                <a:solidFill>
                  <a:schemeClr val="tx1"/>
                </a:solidFill>
              </a:rPr>
              <a:t>в сільськогосподарському </a:t>
            </a:r>
            <a:r>
              <a:rPr lang="uk-UA" sz="2400" b="1" dirty="0">
                <a:solidFill>
                  <a:schemeClr val="tx1"/>
                </a:solidFill>
              </a:rPr>
              <a:t>виробництві.</a:t>
            </a:r>
          </a:p>
          <a:p>
            <a:pPr algn="just"/>
            <a:r>
              <a:rPr lang="uk-UA" sz="2400" b="1" dirty="0">
                <a:solidFill>
                  <a:schemeClr val="tx1"/>
                </a:solidFill>
              </a:rPr>
              <a:t>Особливу увагу приділяє технологіям вирощування </a:t>
            </a:r>
            <a:r>
              <a:rPr lang="uk-UA" sz="2400" b="1" dirty="0" smtClean="0">
                <a:solidFill>
                  <a:schemeClr val="tx1"/>
                </a:solidFill>
              </a:rPr>
              <a:t>насіння основних </a:t>
            </a:r>
            <a:r>
              <a:rPr lang="uk-UA" sz="2400" b="1" dirty="0">
                <a:solidFill>
                  <a:schemeClr val="tx1"/>
                </a:solidFill>
              </a:rPr>
              <a:t>польових, кормових і технічних культур</a:t>
            </a:r>
            <a:r>
              <a:rPr lang="uk-UA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2" name="AutoShape 2" descr="Супермаркет Насіння Польових Культур"/>
          <p:cNvSpPr>
            <a:spLocks noChangeAspect="1" noChangeArrowheads="1"/>
          </p:cNvSpPr>
          <p:nvPr/>
        </p:nvSpPr>
        <p:spPr bwMode="auto">
          <a:xfrm>
            <a:off x="155575" y="-617538"/>
            <a:ext cx="3514725" cy="1295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3" name="AutoShape 4" descr="Супермаркет Насіння Польових Культур"/>
          <p:cNvSpPr>
            <a:spLocks noChangeAspect="1" noChangeArrowheads="1"/>
          </p:cNvSpPr>
          <p:nvPr/>
        </p:nvSpPr>
        <p:spPr bwMode="auto">
          <a:xfrm>
            <a:off x="307975" y="-465138"/>
            <a:ext cx="3514725" cy="1295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445" y="5157192"/>
            <a:ext cx="35147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AutoShape 7" descr="Супермаркет Насіння Польових Культур"/>
          <p:cNvSpPr>
            <a:spLocks noChangeAspect="1" noChangeArrowheads="1"/>
          </p:cNvSpPr>
          <p:nvPr/>
        </p:nvSpPr>
        <p:spPr bwMode="auto">
          <a:xfrm>
            <a:off x="460375" y="-312738"/>
            <a:ext cx="3514725" cy="1295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9170" y="5130011"/>
            <a:ext cx="35147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1486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043608" y="188640"/>
            <a:ext cx="7735260" cy="93610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000" b="1" dirty="0">
                <a:solidFill>
                  <a:schemeClr val="tx1"/>
                </a:solidFill>
              </a:rPr>
              <a:t>Метою викладання навчальної дисципліни «Сучасні сортові ресурси польових культур</a:t>
            </a:r>
            <a:endParaRPr lang="ru-RU" sz="2000" dirty="0">
              <a:solidFill>
                <a:prstClr val="white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27584" y="1124744"/>
            <a:ext cx="7975219" cy="547260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b="1" dirty="0">
                <a:solidFill>
                  <a:schemeClr val="tx1"/>
                </a:solidFill>
              </a:rPr>
              <a:t>підготовка фахівців, які </a:t>
            </a:r>
            <a:r>
              <a:rPr lang="uk-UA" b="1" dirty="0" smtClean="0">
                <a:solidFill>
                  <a:schemeClr val="tx1"/>
                </a:solidFill>
              </a:rPr>
              <a:t>володіють знаннями </a:t>
            </a:r>
            <a:r>
              <a:rPr lang="uk-UA" b="1" dirty="0">
                <a:solidFill>
                  <a:schemeClr val="tx1"/>
                </a:solidFill>
              </a:rPr>
              <a:t>щодо сортового різноманіття основних польових культур </a:t>
            </a:r>
            <a:r>
              <a:rPr lang="uk-UA" b="1" dirty="0" smtClean="0">
                <a:solidFill>
                  <a:schemeClr val="tx1"/>
                </a:solidFill>
              </a:rPr>
              <a:t>та особливостей </a:t>
            </a:r>
            <a:r>
              <a:rPr lang="uk-UA" b="1" dirty="0">
                <a:solidFill>
                  <a:schemeClr val="tx1"/>
                </a:solidFill>
              </a:rPr>
              <a:t>їхнього використання в </a:t>
            </a:r>
            <a:r>
              <a:rPr lang="uk-UA" b="1" dirty="0" smtClean="0">
                <a:solidFill>
                  <a:schemeClr val="tx1"/>
                </a:solidFill>
              </a:rPr>
              <a:t>сільськогосподарському виробництві</a:t>
            </a:r>
            <a:r>
              <a:rPr lang="uk-UA" b="1" dirty="0">
                <a:solidFill>
                  <a:schemeClr val="tx1"/>
                </a:solidFill>
              </a:rPr>
              <a:t>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uk-UA" b="1" dirty="0">
                <a:solidFill>
                  <a:schemeClr val="tx1"/>
                </a:solidFill>
              </a:rPr>
              <a:t>Основними завданнями вивчення навчальної дисципліни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uk-UA" b="1" dirty="0">
                <a:solidFill>
                  <a:schemeClr val="tx1"/>
                </a:solidFill>
              </a:rPr>
              <a:t>«Сучасні сортові ресурси польових культур» - практичне </a:t>
            </a:r>
            <a:r>
              <a:rPr lang="uk-UA" b="1" dirty="0" smtClean="0">
                <a:solidFill>
                  <a:schemeClr val="tx1"/>
                </a:solidFill>
              </a:rPr>
              <a:t>втілення теоретичних </a:t>
            </a:r>
            <a:r>
              <a:rPr lang="uk-UA" b="1" dirty="0">
                <a:solidFill>
                  <a:schemeClr val="tx1"/>
                </a:solidFill>
              </a:rPr>
              <a:t>положень в </a:t>
            </a:r>
            <a:r>
              <a:rPr lang="uk-UA" b="1" dirty="0" err="1">
                <a:solidFill>
                  <a:schemeClr val="tx1"/>
                </a:solidFill>
              </a:rPr>
              <a:t>агровиробницві</a:t>
            </a:r>
            <a:r>
              <a:rPr lang="uk-UA" b="1" dirty="0">
                <a:solidFill>
                  <a:schemeClr val="tx1"/>
                </a:solidFill>
              </a:rPr>
              <a:t>; використання сортового </a:t>
            </a:r>
            <a:r>
              <a:rPr lang="uk-UA" b="1" dirty="0" smtClean="0">
                <a:solidFill>
                  <a:schemeClr val="tx1"/>
                </a:solidFill>
              </a:rPr>
              <a:t>та гібридного </a:t>
            </a:r>
            <a:r>
              <a:rPr lang="uk-UA" b="1" dirty="0">
                <a:solidFill>
                  <a:schemeClr val="tx1"/>
                </a:solidFill>
              </a:rPr>
              <a:t>різноманіття польових культур у різних за </a:t>
            </a:r>
            <a:r>
              <a:rPr lang="uk-UA" b="1" dirty="0" smtClean="0">
                <a:solidFill>
                  <a:schemeClr val="tx1"/>
                </a:solidFill>
              </a:rPr>
              <a:t>ресурсним забезпеченням </a:t>
            </a:r>
            <a:r>
              <a:rPr lang="uk-UA" b="1" dirty="0">
                <a:solidFill>
                  <a:schemeClr val="tx1"/>
                </a:solidFill>
              </a:rPr>
              <a:t>господарствах і природно-кліматичних зонах, залежно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uk-UA" b="1" dirty="0">
                <a:solidFill>
                  <a:schemeClr val="tx1"/>
                </a:solidFill>
              </a:rPr>
              <a:t>від їхнього призначення, а також </a:t>
            </a:r>
            <a:r>
              <a:rPr lang="uk-UA" b="1" dirty="0" smtClean="0">
                <a:solidFill>
                  <a:schemeClr val="tx1"/>
                </a:solidFill>
              </a:rPr>
              <a:t>з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uk-UA" b="1" dirty="0" smtClean="0">
                <a:solidFill>
                  <a:schemeClr val="tx1"/>
                </a:solidFill>
              </a:rPr>
              <a:t> </a:t>
            </a:r>
            <a:r>
              <a:rPr lang="uk-UA" b="1" dirty="0">
                <a:solidFill>
                  <a:schemeClr val="tx1"/>
                </a:solidFill>
              </a:rPr>
              <a:t>врахуванням особливостей </a:t>
            </a:r>
            <a:endParaRPr lang="uk-UA" b="1" dirty="0" smtClean="0">
              <a:solidFill>
                <a:schemeClr val="tx1"/>
              </a:solidFill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uk-UA" b="1" dirty="0" smtClean="0">
                <a:solidFill>
                  <a:schemeClr val="tx1"/>
                </a:solidFill>
              </a:rPr>
              <a:t>їх </a:t>
            </a:r>
            <a:r>
              <a:rPr lang="uk-UA" b="1" dirty="0" smtClean="0">
                <a:solidFill>
                  <a:schemeClr val="tx1"/>
                </a:solidFill>
              </a:rPr>
              <a:t>вирощування</a:t>
            </a:r>
            <a:r>
              <a:rPr lang="uk-UA" b="1" dirty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493" y="5045351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9568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475657" y="404664"/>
            <a:ext cx="2592288" cy="7200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0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Рекомендована література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72000" y="404664"/>
            <a:ext cx="4392488" cy="612068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Дисципліна «Основи агробізнесу» дає можливість: </a:t>
            </a:r>
          </a:p>
          <a:p>
            <a:pPr algn="just"/>
            <a:r>
              <a:rPr lang="uk-UA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Знати та розуміти принципи фізіологічних процесів рослин сортів</a:t>
            </a:r>
          </a:p>
          <a:p>
            <a:pPr algn="just"/>
            <a:r>
              <a:rPr lang="uk-UA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Організовувати технологічні процеси вирощування </a:t>
            </a:r>
            <a:r>
              <a:rPr lang="uk-UA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насіннєвого матеріалу </a:t>
            </a:r>
            <a:r>
              <a:rPr lang="uk-UA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сучасних сортів та гетерозисних гібридів польових </a:t>
            </a:r>
            <a:r>
              <a:rPr lang="uk-UA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культур відповідно </a:t>
            </a:r>
            <a:r>
              <a:rPr lang="uk-UA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 встановлених вимог.</a:t>
            </a:r>
          </a:p>
          <a:p>
            <a:pPr algn="just"/>
            <a:r>
              <a:rPr lang="uk-UA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Знати загальні тенденції розвитку новітніх методів та </a:t>
            </a:r>
            <a:r>
              <a:rPr lang="uk-UA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технологій в </a:t>
            </a:r>
            <a:r>
              <a:rPr lang="uk-UA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селекції, сортознавстві та насінництві польових культур у </a:t>
            </a:r>
            <a:r>
              <a:rPr lang="uk-UA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передових країнах</a:t>
            </a:r>
            <a:r>
              <a:rPr lang="uk-UA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оцінювати їх ефективність, впроваджувати </a:t>
            </a:r>
            <a:r>
              <a:rPr lang="uk-UA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найбільш ефективні </a:t>
            </a:r>
            <a:r>
              <a:rPr lang="uk-UA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методи, способи та прийоми у практичну виробничу</a:t>
            </a:r>
          </a:p>
          <a:p>
            <a:pPr algn="just"/>
            <a:r>
              <a:rPr lang="uk-UA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діяльність.</a:t>
            </a:r>
          </a:p>
          <a:p>
            <a:pPr algn="just"/>
            <a:r>
              <a:rPr lang="uk-UA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Здатність обґрунтовувати та розробляти агротехнічні </a:t>
            </a:r>
            <a:r>
              <a:rPr lang="uk-UA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заходи вирощування </a:t>
            </a:r>
            <a:r>
              <a:rPr lang="uk-UA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 урахуванням особливостей наявних сортів </a:t>
            </a:r>
            <a:r>
              <a:rPr lang="uk-UA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 гетерозисних </a:t>
            </a:r>
            <a:r>
              <a:rPr lang="uk-UA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гібридів для підприємств, установ, організацій усіх </a:t>
            </a:r>
            <a:r>
              <a:rPr lang="uk-UA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 власності</a:t>
            </a:r>
            <a:r>
              <a:rPr lang="uk-UA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діяльність яких пов'язана з вирощуванням </a:t>
            </a:r>
            <a:r>
              <a:rPr lang="uk-UA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насіннєвого матеріалу</a:t>
            </a:r>
            <a:endParaRPr lang="uk-UA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11560" y="1340768"/>
            <a:ext cx="3600400" cy="518457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1Васильківський С. П., </a:t>
            </a:r>
            <a:r>
              <a:rPr lang="ru-RU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Кочмарський</a:t>
            </a: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В. С. </a:t>
            </a:r>
            <a:r>
              <a:rPr lang="ru-RU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Селекція</a:t>
            </a: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насінництво</a:t>
            </a:r>
            <a:endParaRPr lang="ru-RU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польових</a:t>
            </a: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культур : </a:t>
            </a:r>
            <a:r>
              <a:rPr lang="ru-RU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підручник</a:t>
            </a: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ПрАТ</a:t>
            </a: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</a:t>
            </a:r>
            <a:r>
              <a:rPr lang="ru-RU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Миронівська</a:t>
            </a: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друкарня</a:t>
            </a:r>
            <a:r>
              <a:rPr lang="ru-RU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»,2016</a:t>
            </a: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376 с.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ru-RU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Спеціальна</a:t>
            </a: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селекція</a:t>
            </a: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насінництво</a:t>
            </a: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польових</a:t>
            </a: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культур : </a:t>
            </a:r>
            <a:r>
              <a:rPr lang="ru-RU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навч</a:t>
            </a: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посіб</a:t>
            </a: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/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ред. В.В. </a:t>
            </a:r>
            <a:r>
              <a:rPr lang="ru-RU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Кириченка</a:t>
            </a: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Х. : ІР </a:t>
            </a:r>
            <a:r>
              <a:rPr lang="ru-RU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ім</a:t>
            </a: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В.Я. </a:t>
            </a:r>
            <a:r>
              <a:rPr lang="ru-RU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Юр'єва</a:t>
            </a: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НААНУ, 2010. </a:t>
            </a:r>
            <a:r>
              <a:rPr lang="ru-RU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462с</a:t>
            </a: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ru-RU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Спеціальна</a:t>
            </a: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селекція</a:t>
            </a: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польових</a:t>
            </a: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культур : </a:t>
            </a:r>
            <a:r>
              <a:rPr lang="ru-RU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навч</a:t>
            </a: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посіб</a:t>
            </a: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/ за ред. М. Я.</a:t>
            </a:r>
          </a:p>
          <a:p>
            <a:pPr algn="ctr"/>
            <a:r>
              <a:rPr lang="ru-RU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Молоцького</a:t>
            </a: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Біла</a:t>
            </a: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Церква</a:t>
            </a: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2010. 368 с.</a:t>
            </a:r>
          </a:p>
          <a:p>
            <a:pPr algn="ctr"/>
            <a:endParaRPr lang="uk-UA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23952201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237</TotalTime>
  <Words>343</Words>
  <Application>Microsoft Office PowerPoint</Application>
  <PresentationFormat>Экран (4:3)</PresentationFormat>
  <Paragraphs>26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Легкий дым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Силабус навчальної дисципліни «Зовнішньоекономічна діяльність»</dc:title>
  <dc:creator>User</dc:creator>
  <cp:lastModifiedBy>Tanya</cp:lastModifiedBy>
  <cp:revision>34</cp:revision>
  <dcterms:created xsi:type="dcterms:W3CDTF">2024-04-15T18:54:48Z</dcterms:created>
  <dcterms:modified xsi:type="dcterms:W3CDTF">2024-10-18T11:23:28Z</dcterms:modified>
</cp:coreProperties>
</file>