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9" r:id="rId2"/>
    <p:sldId id="272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652D"/>
    <a:srgbClr val="FFFF66"/>
    <a:srgbClr val="D67946"/>
    <a:srgbClr val="90F22E"/>
    <a:srgbClr val="A1F44E"/>
    <a:srgbClr val="CCFF33"/>
    <a:srgbClr val="FFFF00"/>
    <a:srgbClr val="ABC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25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C9652D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116632"/>
            <a:ext cx="7355160" cy="12961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«Сільськогосподарська меліорація з основами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 геодезії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9208" y="1556792"/>
            <a:ext cx="8229600" cy="3600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A1F4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20000"/>
              </a:spcBef>
            </a:pPr>
            <a:r>
              <a:rPr lang="uk-UA" dirty="0" smtClean="0"/>
              <a:t>       </a:t>
            </a:r>
            <a:r>
              <a:rPr lang="uk-UA" sz="20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Дисципліна висвітлює основи 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зрошувальних і осушувальних меліорацій, режим зрошення </a:t>
            </a:r>
            <a:r>
              <a:rPr lang="uk-UA" sz="20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і техніка 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поливу сільськогосподарських культур, осушувальні </a:t>
            </a:r>
            <a:r>
              <a:rPr lang="uk-UA" sz="20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та осушувально-зволожувальні 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меліорації, </a:t>
            </a:r>
            <a:r>
              <a:rPr lang="uk-UA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меліорації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заболочених заплав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, спеціальні види осушення, культуртехнічні меліорації</a:t>
            </a:r>
            <a:r>
              <a:rPr lang="uk-UA" sz="20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, агролісомеліорації 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і </a:t>
            </a:r>
            <a:r>
              <a:rPr lang="uk-UA" sz="20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лісовпорядкування, а також основи геодезичних робіт, що використовуються в сільському господарстві.</a:t>
            </a:r>
            <a:endParaRPr lang="uk-UA" sz="2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8" y="5373216"/>
            <a:ext cx="822715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6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9832" y="1196752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286108"/>
            <a:ext cx="7924890" cy="76662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chemeClr val="bg1"/>
                </a:solidFill>
              </a:rPr>
              <a:t>Мета вивчення дисципліни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242472"/>
            <a:ext cx="8280920" cy="369869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є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вивчення гідротехнічних, агротехнічних,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лісотехнічних, протиерозійних та культуртехнічних меліорацій, основ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ландшафтознавства та рекультивації земель, ознайомлення із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зрошувальними, осушувальними системами, рекультивованими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землями, </a:t>
            </a:r>
            <a:r>
              <a:rPr lang="uk-UA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агроландшафтними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структурами, проведення практичних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занять з питань проектування, розрахунку та визначення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ефективності меліоративних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заходів.</a:t>
            </a:r>
            <a:endParaRPr lang="uk-U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41168"/>
            <a:ext cx="814091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10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55776" y="365617"/>
            <a:ext cx="6239746" cy="79208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1992" y="1268760"/>
            <a:ext cx="8450488" cy="404599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solidFill>
                  <a:schemeClr val="bg1"/>
                </a:solidFill>
              </a:rPr>
              <a:t>1.Мисик </a:t>
            </a:r>
            <a:r>
              <a:rPr lang="uk-UA" sz="1600" b="1" dirty="0">
                <a:solidFill>
                  <a:schemeClr val="bg1"/>
                </a:solidFill>
              </a:rPr>
              <a:t>Г.А., </a:t>
            </a:r>
            <a:r>
              <a:rPr lang="uk-UA" sz="1600" b="1" dirty="0" err="1">
                <a:solidFill>
                  <a:schemeClr val="bg1"/>
                </a:solidFill>
              </a:rPr>
              <a:t>Куліковський</a:t>
            </a:r>
            <a:r>
              <a:rPr lang="uk-UA" sz="1600" b="1" dirty="0">
                <a:solidFill>
                  <a:schemeClr val="bg1"/>
                </a:solidFill>
              </a:rPr>
              <a:t> Б.Б. Основи меліорації та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ландшафтознавства. – Київ, 2005.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2. </a:t>
            </a:r>
            <a:r>
              <a:rPr lang="uk-UA" sz="1600" b="1" dirty="0" err="1">
                <a:solidFill>
                  <a:schemeClr val="bg1"/>
                </a:solidFill>
              </a:rPr>
              <a:t>Міхелі</a:t>
            </a:r>
            <a:r>
              <a:rPr lang="uk-UA" sz="1600" b="1" dirty="0">
                <a:solidFill>
                  <a:schemeClr val="bg1"/>
                </a:solidFill>
              </a:rPr>
              <a:t> С.В. Основи ландшафтознавства. – </a:t>
            </a:r>
            <a:r>
              <a:rPr lang="uk-UA" sz="1600" b="1" dirty="0" err="1">
                <a:solidFill>
                  <a:schemeClr val="bg1"/>
                </a:solidFill>
              </a:rPr>
              <a:t>Київ–Кам’янець-</a:t>
            </a:r>
            <a:endParaRPr lang="uk-UA" sz="1600" b="1" dirty="0">
              <a:solidFill>
                <a:schemeClr val="bg1"/>
              </a:solidFill>
            </a:endParaRP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Подільський : Абетка Нова, 2002. – 184 с.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3. Пилипенко О.І., Юхновський В.Ю., Ведмідь М.М. Системи захисту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ґрунтів від ерозії: підручник. – К.: </a:t>
            </a:r>
            <a:r>
              <a:rPr lang="uk-UA" sz="1600" b="1" dirty="0" err="1">
                <a:solidFill>
                  <a:schemeClr val="bg1"/>
                </a:solidFill>
              </a:rPr>
              <a:t>Златояр</a:t>
            </a:r>
            <a:r>
              <a:rPr lang="uk-UA" sz="1600" b="1" dirty="0">
                <a:solidFill>
                  <a:schemeClr val="bg1"/>
                </a:solidFill>
              </a:rPr>
              <a:t>, 2004. – 436 с.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4. Юхновський В.Ю., Шевченко О.В., </a:t>
            </a:r>
            <a:r>
              <a:rPr lang="uk-UA" sz="1600" b="1" dirty="0" err="1">
                <a:solidFill>
                  <a:schemeClr val="bg1"/>
                </a:solidFill>
              </a:rPr>
              <a:t>Дударець</a:t>
            </a:r>
            <a:r>
              <a:rPr lang="uk-UA" sz="1600" b="1" dirty="0">
                <a:solidFill>
                  <a:schemeClr val="bg1"/>
                </a:solidFill>
              </a:rPr>
              <a:t> С.М., </a:t>
            </a:r>
            <a:r>
              <a:rPr lang="uk-UA" sz="1600" b="1" dirty="0" err="1">
                <a:solidFill>
                  <a:schemeClr val="bg1"/>
                </a:solidFill>
              </a:rPr>
              <a:t>Конаков</a:t>
            </a:r>
            <a:r>
              <a:rPr lang="uk-UA" sz="1600" b="1" dirty="0">
                <a:solidFill>
                  <a:schemeClr val="bg1"/>
                </a:solidFill>
              </a:rPr>
              <a:t> </a:t>
            </a:r>
            <a:r>
              <a:rPr lang="uk-UA" sz="1600" b="1" dirty="0" smtClean="0">
                <a:solidFill>
                  <a:schemeClr val="bg1"/>
                </a:solidFill>
              </a:rPr>
              <a:t>Б.І.Гідротехнічні </a:t>
            </a:r>
            <a:r>
              <a:rPr lang="uk-UA" sz="1600" b="1" dirty="0">
                <a:solidFill>
                  <a:schemeClr val="bg1"/>
                </a:solidFill>
              </a:rPr>
              <a:t>меліорації лісових земель: навчальний посібник / </a:t>
            </a:r>
            <a:r>
              <a:rPr lang="uk-UA" sz="1600" b="1" dirty="0" err="1" smtClean="0">
                <a:solidFill>
                  <a:schemeClr val="bg1"/>
                </a:solidFill>
              </a:rPr>
              <a:t>Заред</a:t>
            </a:r>
            <a:r>
              <a:rPr lang="uk-UA" sz="1600" b="1" dirty="0">
                <a:solidFill>
                  <a:schemeClr val="bg1"/>
                </a:solidFill>
              </a:rPr>
              <a:t>. В.Ю. Юхновського. – К.: </a:t>
            </a:r>
            <a:r>
              <a:rPr lang="uk-UA" sz="1600" b="1" dirty="0" err="1">
                <a:solidFill>
                  <a:schemeClr val="bg1"/>
                </a:solidFill>
              </a:rPr>
              <a:t>Арістей</a:t>
            </a:r>
            <a:r>
              <a:rPr lang="uk-UA" sz="1600" b="1" dirty="0">
                <a:solidFill>
                  <a:schemeClr val="bg1"/>
                </a:solidFill>
              </a:rPr>
              <a:t>, 2007. – 314 с.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5. Пилипенко О.І., Юхновський В.Ю., </a:t>
            </a:r>
            <a:r>
              <a:rPr lang="uk-UA" sz="1600" b="1" dirty="0" err="1">
                <a:solidFill>
                  <a:schemeClr val="bg1"/>
                </a:solidFill>
              </a:rPr>
              <a:t>Дударець</a:t>
            </a:r>
            <a:r>
              <a:rPr lang="uk-UA" sz="1600" b="1" dirty="0">
                <a:solidFill>
                  <a:schemeClr val="bg1"/>
                </a:solidFill>
              </a:rPr>
              <a:t> С.М., </a:t>
            </a:r>
            <a:r>
              <a:rPr lang="uk-UA" sz="1600" b="1" dirty="0" err="1">
                <a:solidFill>
                  <a:schemeClr val="bg1"/>
                </a:solidFill>
              </a:rPr>
              <a:t>Малюга</a:t>
            </a:r>
            <a:r>
              <a:rPr lang="uk-UA" sz="1600" b="1" dirty="0">
                <a:solidFill>
                  <a:schemeClr val="bg1"/>
                </a:solidFill>
              </a:rPr>
              <a:t> В.М.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Лісові меліорації: підручник / За ред. В.Ю. Юхновського. – К.:</a:t>
            </a:r>
          </a:p>
          <a:p>
            <a:pPr algn="just"/>
            <a:r>
              <a:rPr lang="uk-UA" sz="1600" b="1" dirty="0">
                <a:solidFill>
                  <a:schemeClr val="bg1"/>
                </a:solidFill>
              </a:rPr>
              <a:t>Аграрна освіта, 2010. – 282 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094" y="4797152"/>
            <a:ext cx="2286690" cy="166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72692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Другая 22">
      <a:dk1>
        <a:sysClr val="windowText" lastClr="000000"/>
      </a:dk1>
      <a:lt1>
        <a:srgbClr val="217435"/>
      </a:lt1>
      <a:dk2>
        <a:srgbClr val="DC9F0B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343</TotalTime>
  <Words>252</Words>
  <Application>Microsoft Office PowerPoint</Application>
  <PresentationFormat>Экран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71</cp:revision>
  <dcterms:created xsi:type="dcterms:W3CDTF">2024-04-15T18:54:48Z</dcterms:created>
  <dcterms:modified xsi:type="dcterms:W3CDTF">2024-10-18T10:52:31Z</dcterms:modified>
</cp:coreProperties>
</file>