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67" r:id="rId2"/>
    <p:sldId id="269" r:id="rId3"/>
    <p:sldId id="27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22E"/>
    <a:srgbClr val="A1F44E"/>
    <a:srgbClr val="CCFF33"/>
    <a:srgbClr val="FFFF00"/>
    <a:srgbClr val="ABCE52"/>
    <a:srgbClr val="FFFF66"/>
    <a:srgbClr val="D67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188641"/>
            <a:ext cx="8280920" cy="144015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Вибірковий  освітній компонент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uk-UA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«</a:t>
            </a:r>
            <a:r>
              <a:rPr lang="uk-UA" sz="4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ДІЛОВОДСТВО</a:t>
            </a:r>
            <a:r>
              <a:rPr lang="uk-U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»</a:t>
            </a:r>
            <a:endParaRPr lang="ru-RU" sz="4000" b="1" dirty="0">
              <a:solidFill>
                <a:schemeClr val="tx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628800"/>
            <a:ext cx="8280920" cy="2510366"/>
          </a:xfrm>
          <a:prstGeom prst="roundRect">
            <a:avLst/>
          </a:prstGeom>
          <a:solidFill>
            <a:srgbClr val="90F2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b="1" dirty="0">
                <a:solidFill>
                  <a:schemeClr val="tx1"/>
                </a:solidFill>
              </a:rPr>
              <a:t>Мета </a:t>
            </a:r>
            <a:r>
              <a:rPr lang="ru-RU" b="1" dirty="0" err="1">
                <a:solidFill>
                  <a:schemeClr val="tx1"/>
                </a:solidFill>
              </a:rPr>
              <a:t>вивчення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навчальної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дисципліни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err="1">
                <a:solidFill>
                  <a:schemeClr val="tx1"/>
                </a:solidFill>
              </a:rPr>
              <a:t>формування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здобувачів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вищої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освіти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необхідних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теоретичних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практичних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знань</a:t>
            </a:r>
            <a:r>
              <a:rPr lang="ru-RU" b="1" dirty="0">
                <a:solidFill>
                  <a:schemeClr val="tx1"/>
                </a:solidFill>
              </a:rPr>
              <a:t> про </a:t>
            </a:r>
            <a:r>
              <a:rPr lang="ru-RU" b="1" dirty="0" err="1">
                <a:solidFill>
                  <a:schemeClr val="tx1"/>
                </a:solidFill>
              </a:rPr>
              <a:t>діловодство</a:t>
            </a:r>
            <a:r>
              <a:rPr lang="ru-RU" b="1" dirty="0">
                <a:solidFill>
                  <a:schemeClr val="tx1"/>
                </a:solidFill>
              </a:rPr>
              <a:t> як </a:t>
            </a:r>
            <a:r>
              <a:rPr lang="ru-RU" b="1" dirty="0" err="1">
                <a:solidFill>
                  <a:schemeClr val="tx1"/>
                </a:solidFill>
              </a:rPr>
              <a:t>діяльність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питань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документування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організації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роботи</a:t>
            </a:r>
            <a:r>
              <a:rPr lang="ru-RU" b="1" dirty="0">
                <a:solidFill>
                  <a:schemeClr val="tx1"/>
                </a:solidFill>
              </a:rPr>
              <a:t> з документами в </a:t>
            </a:r>
            <a:r>
              <a:rPr lang="ru-RU" b="1" dirty="0" err="1">
                <a:solidFill>
                  <a:schemeClr val="tx1"/>
                </a:solidFill>
              </a:rPr>
              <a:t>процесі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управлінської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діяльності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набуття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практичних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навичок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використання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державних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стандартів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інших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нормативних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методичних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 для </a:t>
            </a:r>
            <a:r>
              <a:rPr lang="ru-RU" b="1" dirty="0" err="1">
                <a:solidFill>
                  <a:schemeClr val="tx1"/>
                </a:solidFill>
              </a:rPr>
              <a:t>документаційного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забезпечення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управління</a:t>
            </a:r>
            <a:r>
              <a:rPr lang="ru-RU" b="1" dirty="0">
                <a:solidFill>
                  <a:schemeClr val="tx1"/>
                </a:solidFill>
              </a:rPr>
              <a:t>; </a:t>
            </a:r>
            <a:r>
              <a:rPr lang="ru-RU" b="1" dirty="0" err="1">
                <a:solidFill>
                  <a:schemeClr val="tx1"/>
                </a:solidFill>
              </a:rPr>
              <a:t>складання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оформлення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усіх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видів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входять</a:t>
            </a:r>
            <a:r>
              <a:rPr lang="ru-RU" b="1" dirty="0">
                <a:solidFill>
                  <a:schemeClr val="tx1"/>
                </a:solidFill>
              </a:rPr>
              <a:t> до складу </a:t>
            </a:r>
            <a:r>
              <a:rPr lang="ru-RU" b="1" dirty="0" err="1">
                <a:solidFill>
                  <a:schemeClr val="tx1"/>
                </a:solidFill>
              </a:rPr>
              <a:t>уніфікованої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системи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організаційно-розпорядчих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документів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267953"/>
            <a:ext cx="180975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3916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490838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836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864096"/>
          </a:xfrm>
        </p:spPr>
        <p:txBody>
          <a:bodyPr>
            <a:normAutofit/>
          </a:bodyPr>
          <a:lstStyle/>
          <a:p>
            <a:r>
              <a:rPr lang="ru-RU" dirty="0"/>
              <a:t>Метою </a:t>
            </a:r>
            <a:r>
              <a:rPr lang="ru-RU" dirty="0" err="1"/>
              <a:t>вивчення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280919" cy="54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є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властивості</a:t>
            </a:r>
            <a:r>
              <a:rPr lang="ru-RU" dirty="0"/>
              <a:t>,</a:t>
            </a:r>
          </a:p>
          <a:p>
            <a:r>
              <a:rPr lang="ru-RU" dirty="0" err="1"/>
              <a:t>особливості</a:t>
            </a:r>
            <a:r>
              <a:rPr lang="ru-RU" dirty="0"/>
              <a:t>,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 </a:t>
            </a:r>
            <a:r>
              <a:rPr lang="ru-RU" dirty="0" err="1"/>
              <a:t>розширення</a:t>
            </a:r>
            <a:endParaRPr lang="ru-RU" dirty="0"/>
          </a:p>
          <a:p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до </a:t>
            </a:r>
            <a:r>
              <a:rPr lang="ru-RU" dirty="0" err="1"/>
              <a:t>складання</a:t>
            </a:r>
            <a:r>
              <a:rPr lang="ru-RU" dirty="0"/>
              <a:t> й </a:t>
            </a:r>
            <a:r>
              <a:rPr lang="ru-RU" dirty="0" err="1"/>
              <a:t>оформлення</a:t>
            </a:r>
            <a:endParaRPr lang="ru-RU" dirty="0"/>
          </a:p>
          <a:p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реквізитів</a:t>
            </a:r>
            <a:r>
              <a:rPr lang="ru-RU" dirty="0"/>
              <a:t> та</a:t>
            </a:r>
          </a:p>
          <a:p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юридичними</a:t>
            </a:r>
            <a:endParaRPr lang="ru-RU" dirty="0"/>
          </a:p>
          <a:p>
            <a:r>
              <a:rPr lang="ru-RU" dirty="0"/>
              <a:t>документами у </a:t>
            </a:r>
            <a:r>
              <a:rPr lang="ru-RU" dirty="0" err="1"/>
              <a:t>площині</a:t>
            </a:r>
            <a:r>
              <a:rPr lang="ru-RU" dirty="0"/>
              <a:t> </a:t>
            </a:r>
            <a:r>
              <a:rPr lang="ru-RU" dirty="0" err="1"/>
              <a:t>правозастосовної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та</a:t>
            </a:r>
          </a:p>
          <a:p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служб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r>
              <a:rPr lang="ru-RU" dirty="0" err="1"/>
              <a:t>укладання</a:t>
            </a:r>
            <a:r>
              <a:rPr lang="ru-RU" dirty="0"/>
              <a:t> та </a:t>
            </a:r>
            <a:r>
              <a:rPr lang="ru-RU" dirty="0" err="1"/>
              <a:t>редагування</a:t>
            </a:r>
            <a:endParaRPr lang="ru-RU" dirty="0"/>
          </a:p>
          <a:p>
            <a:r>
              <a:rPr lang="ru-RU" dirty="0" err="1"/>
              <a:t>управлінських</a:t>
            </a:r>
            <a:r>
              <a:rPr lang="ru-RU" dirty="0"/>
              <a:t>,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 </a:t>
            </a:r>
            <a:r>
              <a:rPr lang="ru-RU" dirty="0" err="1"/>
              <a:t>вміння</a:t>
            </a:r>
            <a:r>
              <a:rPr lang="ru-RU" dirty="0"/>
              <a:t> правильно й</a:t>
            </a:r>
          </a:p>
          <a:p>
            <a:r>
              <a:rPr lang="ru-RU" dirty="0" err="1"/>
              <a:t>доречно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юридичні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;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endParaRPr lang="ru-RU" dirty="0"/>
          </a:p>
          <a:p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діловодства</a:t>
            </a:r>
            <a:r>
              <a:rPr lang="ru-RU" dirty="0"/>
              <a:t>,</a:t>
            </a:r>
          </a:p>
          <a:p>
            <a:r>
              <a:rPr lang="ru-RU" dirty="0" err="1"/>
              <a:t>документообігу</a:t>
            </a:r>
            <a:r>
              <a:rPr lang="ru-RU" dirty="0"/>
              <a:t>, контролю за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 процедурою</a:t>
            </a:r>
          </a:p>
          <a:p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до </a:t>
            </a:r>
            <a:r>
              <a:rPr lang="ru-RU" dirty="0" err="1"/>
              <a:t>архіву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91631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/>
          <a:lstStyle/>
          <a:p>
            <a:r>
              <a:rPr lang="uk-UA" dirty="0"/>
              <a:t>Нормативні документи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1340768"/>
            <a:ext cx="7778824" cy="4570454"/>
          </a:xfrm>
        </p:spPr>
        <p:txBody>
          <a:bodyPr/>
          <a:lstStyle/>
          <a:p>
            <a:r>
              <a:rPr lang="uk-UA" dirty="0"/>
              <a:t>1. Конституція (основний закон) України від 28.06.1996 р. // ВВРУ. –</a:t>
            </a:r>
          </a:p>
          <a:p>
            <a:r>
              <a:rPr lang="uk-UA" dirty="0"/>
              <a:t>1996. – № 30. – С.141; Із змінами, внесеними Законом України від</a:t>
            </a:r>
          </a:p>
          <a:p>
            <a:r>
              <a:rPr lang="uk-UA" dirty="0"/>
              <a:t>08.12.2004 р. № 2222-ІУ // ВВРУ.–2005.– № 2.– С. 44.</a:t>
            </a:r>
          </a:p>
          <a:p>
            <a:r>
              <a:rPr lang="uk-UA" dirty="0"/>
              <a:t>2. Державний класифікатор управлінської документації ДК 010–98:</a:t>
            </a:r>
          </a:p>
          <a:p>
            <a:r>
              <a:rPr lang="uk-UA" dirty="0"/>
              <a:t>Наказ Держстандарту України від 31 грудня 1998 р. № 1024 //</a:t>
            </a:r>
          </a:p>
          <a:p>
            <a:r>
              <a:rPr lang="uk-UA" dirty="0"/>
              <a:t>3. ДСТУ 2732:2004. Організація діловодства й архівна справа.</a:t>
            </a:r>
          </a:p>
          <a:p>
            <a:r>
              <a:rPr lang="uk-UA" dirty="0"/>
              <a:t>Терміни та визначення понять. – К. : </a:t>
            </a:r>
            <a:r>
              <a:rPr lang="uk-UA" dirty="0" err="1"/>
              <a:t>Держспоживтандарт</a:t>
            </a:r>
            <a:r>
              <a:rPr lang="uk-UA" dirty="0"/>
              <a:t> України,</a:t>
            </a:r>
          </a:p>
        </p:txBody>
      </p:sp>
    </p:spTree>
    <p:extLst>
      <p:ext uri="{BB962C8B-B14F-4D97-AF65-F5344CB8AC3E}">
        <p14:creationId xmlns:p14="http://schemas.microsoft.com/office/powerpoint/2010/main" val="141395390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1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258</Words>
  <Application>Microsoft Office PowerPoint</Application>
  <PresentationFormat>Экран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Метою вивчення</vt:lpstr>
      <vt:lpstr>Нормативні документи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75</cp:revision>
  <dcterms:created xsi:type="dcterms:W3CDTF">2024-04-15T18:54:48Z</dcterms:created>
  <dcterms:modified xsi:type="dcterms:W3CDTF">2024-10-18T10:41:29Z</dcterms:modified>
</cp:coreProperties>
</file>