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489" autoAdjust="0"/>
  </p:normalViewPr>
  <p:slideViewPr>
    <p:cSldViewPr>
      <p:cViewPr varScale="1">
        <p:scale>
          <a:sx n="48" d="100"/>
          <a:sy n="48"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328E71-6012-4E26-98D9-7FCE15C35F04}" type="datetimeFigureOut">
              <a:rPr lang="ru-RU" smtClean="0"/>
              <a:t>18.10.2024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4163F3-1467-49BE-80DD-A05D578A4BA8}" type="slidenum">
              <a:rPr lang="ru-RU" smtClean="0"/>
              <a:t>‹#›</a:t>
            </a:fld>
            <a:endParaRPr lang="ru-RU"/>
          </a:p>
        </p:txBody>
      </p:sp>
    </p:spTree>
    <p:extLst>
      <p:ext uri="{BB962C8B-B14F-4D97-AF65-F5344CB8AC3E}">
        <p14:creationId xmlns:p14="http://schemas.microsoft.com/office/powerpoint/2010/main" val="1850965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E4163F3-1467-49BE-80DD-A05D578A4BA8}" type="slidenum">
              <a:rPr lang="ru-RU" smtClean="0"/>
              <a:t>3</a:t>
            </a:fld>
            <a:endParaRPr lang="ru-RU"/>
          </a:p>
        </p:txBody>
      </p:sp>
    </p:spTree>
    <p:extLst>
      <p:ext uri="{BB962C8B-B14F-4D97-AF65-F5344CB8AC3E}">
        <p14:creationId xmlns:p14="http://schemas.microsoft.com/office/powerpoint/2010/main" val="2525964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3DE1D1-FDC1-493D-8238-B7078EAF44C6}"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3749534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3DE1D1-FDC1-493D-8238-B7078EAF44C6}"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1223761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3DE1D1-FDC1-493D-8238-B7078EAF44C6}"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2A89F9D-40C2-429D-9D7F-1002F0EA5CE8}" type="slidenum">
              <a:rPr lang="ru-RU" smtClean="0"/>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58568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8B3DE1D1-FDC1-493D-8238-B7078EAF44C6}"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349272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8B3DE1D1-FDC1-493D-8238-B7078EAF44C6}"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2A89F9D-40C2-429D-9D7F-1002F0EA5CE8}" type="slidenum">
              <a:rPr lang="ru-RU" smtClean="0"/>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69409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8B3DE1D1-FDC1-493D-8238-B7078EAF44C6}"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1895464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3DE1D1-FDC1-493D-8238-B7078EAF44C6}"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1858846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3DE1D1-FDC1-493D-8238-B7078EAF44C6}"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3484378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3DE1D1-FDC1-493D-8238-B7078EAF44C6}"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4142091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3DE1D1-FDC1-493D-8238-B7078EAF44C6}" type="datetimeFigureOut">
              <a:rPr lang="ru-RU" smtClean="0"/>
              <a:t>18.10.2024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288511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3DE1D1-FDC1-493D-8238-B7078EAF44C6}"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90754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3DE1D1-FDC1-493D-8238-B7078EAF44C6}" type="datetimeFigureOut">
              <a:rPr lang="ru-RU" smtClean="0"/>
              <a:t>18.10.2024</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3255211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3DE1D1-FDC1-493D-8238-B7078EAF44C6}" type="datetimeFigureOut">
              <a:rPr lang="ru-RU" smtClean="0"/>
              <a:t>18.10.2024</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4020291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3DE1D1-FDC1-493D-8238-B7078EAF44C6}" type="datetimeFigureOut">
              <a:rPr lang="ru-RU" smtClean="0"/>
              <a:t>18.10.2024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1556346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3DE1D1-FDC1-493D-8238-B7078EAF44C6}"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2366788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3DE1D1-FDC1-493D-8238-B7078EAF44C6}" type="datetimeFigureOut">
              <a:rPr lang="ru-RU" smtClean="0"/>
              <a:t>18.10.2024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2A89F9D-40C2-429D-9D7F-1002F0EA5CE8}" type="slidenum">
              <a:rPr lang="ru-RU" smtClean="0"/>
              <a:t>‹#›</a:t>
            </a:fld>
            <a:endParaRPr lang="ru-RU"/>
          </a:p>
        </p:txBody>
      </p:sp>
    </p:spTree>
    <p:extLst>
      <p:ext uri="{BB962C8B-B14F-4D97-AF65-F5344CB8AC3E}">
        <p14:creationId xmlns:p14="http://schemas.microsoft.com/office/powerpoint/2010/main" val="301684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8B3DE1D1-FDC1-493D-8238-B7078EAF44C6}" type="datetimeFigureOut">
              <a:rPr lang="ru-RU" smtClean="0"/>
              <a:t>18.10.2024</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2A89F9D-40C2-429D-9D7F-1002F0EA5CE8}" type="slidenum">
              <a:rPr lang="ru-RU" smtClean="0"/>
              <a:t>‹#›</a:t>
            </a:fld>
            <a:endParaRPr lang="ru-RU"/>
          </a:p>
        </p:txBody>
      </p:sp>
    </p:spTree>
    <p:extLst>
      <p:ext uri="{BB962C8B-B14F-4D97-AF65-F5344CB8AC3E}">
        <p14:creationId xmlns:p14="http://schemas.microsoft.com/office/powerpoint/2010/main" val="175699085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875001" y="106906"/>
            <a:ext cx="8064896" cy="180992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b="1" dirty="0" smtClean="0">
                <a:solidFill>
                  <a:prstClr val="black"/>
                </a:solidFill>
                <a:effectLst>
                  <a:outerShdw blurRad="38100" dist="38100" dir="2700000" algn="tl">
                    <a:srgbClr val="000000">
                      <a:alpha val="43137"/>
                    </a:srgbClr>
                  </a:outerShdw>
                </a:effectLst>
              </a:rPr>
              <a:t>«Основи маркетингу»</a:t>
            </a:r>
          </a:p>
          <a:p>
            <a:pPr algn="ctr"/>
            <a:r>
              <a:rPr lang="uk-UA" sz="2000" b="1" dirty="0" smtClean="0">
                <a:solidFill>
                  <a:prstClr val="black"/>
                </a:solidFill>
                <a:effectLst>
                  <a:outerShdw blurRad="38100" dist="38100" dir="2700000" algn="tl">
                    <a:srgbClr val="000000">
                      <a:alpha val="43137"/>
                    </a:srgbClr>
                  </a:outerShdw>
                </a:effectLst>
              </a:rPr>
              <a:t>Галузь знань: 20 Аграрні науки і продовольство</a:t>
            </a:r>
          </a:p>
          <a:p>
            <a:pPr algn="ctr"/>
            <a:r>
              <a:rPr lang="uk-UA" sz="2000" b="1" dirty="0" smtClean="0">
                <a:solidFill>
                  <a:prstClr val="black"/>
                </a:solidFill>
                <a:effectLst>
                  <a:outerShdw blurRad="38100" dist="38100" dir="2700000" algn="tl">
                    <a:srgbClr val="000000">
                      <a:alpha val="43137"/>
                    </a:srgbClr>
                  </a:outerShdw>
                </a:effectLst>
              </a:rPr>
              <a:t>Спеціальність: 201 Агрономія</a:t>
            </a:r>
          </a:p>
          <a:p>
            <a:pPr algn="ctr"/>
            <a:r>
              <a:rPr lang="uk-UA" sz="2000" b="1" dirty="0" smtClean="0">
                <a:solidFill>
                  <a:prstClr val="black"/>
                </a:solidFill>
                <a:effectLst>
                  <a:outerShdw blurRad="38100" dist="38100" dir="2700000" algn="tl">
                    <a:srgbClr val="000000">
                      <a:alpha val="43137"/>
                    </a:srgbClr>
                  </a:outerShdw>
                </a:effectLst>
              </a:rPr>
              <a:t>Освітньо-професійна програма:</a:t>
            </a:r>
          </a:p>
          <a:p>
            <a:pPr algn="ctr"/>
            <a:r>
              <a:rPr lang="uk-UA" sz="2000" b="1" dirty="0" smtClean="0">
                <a:solidFill>
                  <a:prstClr val="black"/>
                </a:solidFill>
                <a:effectLst>
                  <a:outerShdw blurRad="38100" dist="38100" dir="2700000" algn="tl">
                    <a:srgbClr val="000000">
                      <a:alpha val="43137"/>
                    </a:srgbClr>
                  </a:outerShdw>
                </a:effectLst>
              </a:rPr>
              <a:t>«Організація і технологія ведення фермерського господарства»</a:t>
            </a:r>
            <a:endParaRPr lang="uk-UA" sz="2000" b="1" dirty="0">
              <a:solidFill>
                <a:prstClr val="black"/>
              </a:solidFill>
              <a:effectLst>
                <a:outerShdw blurRad="38100" dist="38100" dir="2700000" algn="tl">
                  <a:srgbClr val="000000">
                    <a:alpha val="43137"/>
                  </a:srgbClr>
                </a:outerShdw>
              </a:effectLst>
            </a:endParaRPr>
          </a:p>
        </p:txBody>
      </p:sp>
      <p:sp>
        <p:nvSpPr>
          <p:cNvPr id="7" name="Скругленный прямоугольник 6"/>
          <p:cNvSpPr/>
          <p:nvPr/>
        </p:nvSpPr>
        <p:spPr>
          <a:xfrm>
            <a:off x="761634" y="1916832"/>
            <a:ext cx="8291630" cy="273630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spcBef>
                <a:spcPct val="20000"/>
              </a:spcBef>
            </a:pPr>
            <a:r>
              <a:rPr lang="uk-UA" sz="2000" b="1" dirty="0" smtClean="0">
                <a:solidFill>
                  <a:schemeClr val="tx1"/>
                </a:solidFill>
                <a:effectLst>
                  <a:outerShdw blurRad="38100" dist="38100" dir="2700000" algn="tl">
                    <a:srgbClr val="000000">
                      <a:alpha val="43137"/>
                    </a:srgbClr>
                  </a:outerShdw>
                </a:effectLst>
              </a:rPr>
              <a:t>Основні завдання дисципліни – ознайомлення здобувачів освіти з відповідними поняттями, категоріями, системами та алгоритмами маркетингу; набуття практичних навичок розв’язування маркетингових завдань та виконання відповідних функцій; формування здатності до творчого пошуку напрямків та резервів удосконалення маркетингової діяльності підприємств</a:t>
            </a:r>
            <a:endParaRPr lang="uk-UA" sz="2000" b="1" dirty="0">
              <a:solidFill>
                <a:schemeClr val="tx1"/>
              </a:solidFill>
              <a:effectLst>
                <a:outerShdw blurRad="38100" dist="38100" dir="2700000" algn="tl">
                  <a:srgbClr val="000000">
                    <a:alpha val="43137"/>
                  </a:srgbClr>
                </a:outerShdw>
              </a:effectLst>
            </a:endParaRPr>
          </a:p>
        </p:txBody>
      </p:sp>
      <p:pic>
        <p:nvPicPr>
          <p:cNvPr id="2" name="Рисунок 1"/>
          <p:cNvPicPr>
            <a:picLocks noChangeAspect="1"/>
          </p:cNvPicPr>
          <p:nvPr/>
        </p:nvPicPr>
        <p:blipFill>
          <a:blip r:embed="rId2"/>
          <a:stretch>
            <a:fillRect/>
          </a:stretch>
        </p:blipFill>
        <p:spPr>
          <a:xfrm>
            <a:off x="2699792" y="4653136"/>
            <a:ext cx="4752528" cy="207434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475655" y="94869"/>
            <a:ext cx="7236327" cy="115212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4400" b="1" i="1" dirty="0">
                <a:solidFill>
                  <a:prstClr val="black"/>
                </a:solidFill>
                <a:effectLst>
                  <a:outerShdw blurRad="38100" dist="38100" dir="2700000" algn="tl">
                    <a:srgbClr val="000000">
                      <a:alpha val="43137"/>
                    </a:srgbClr>
                  </a:outerShdw>
                </a:effectLst>
              </a:rPr>
              <a:t>Навчальна логістика</a:t>
            </a:r>
            <a:endParaRPr lang="ru-RU" dirty="0"/>
          </a:p>
        </p:txBody>
      </p:sp>
      <p:sp>
        <p:nvSpPr>
          <p:cNvPr id="3" name="Содержимое 2"/>
          <p:cNvSpPr>
            <a:spLocks noGrp="1"/>
          </p:cNvSpPr>
          <p:nvPr>
            <p:ph idx="1"/>
          </p:nvPr>
        </p:nvSpPr>
        <p:spPr>
          <a:xfrm>
            <a:off x="488032" y="1326259"/>
            <a:ext cx="8229600" cy="2376264"/>
          </a:xfr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lvl="0"/>
            <a:r>
              <a:rPr lang="uk-UA" sz="1400" b="1" dirty="0" smtClean="0">
                <a:solidFill>
                  <a:schemeClr val="tx1"/>
                </a:solidFill>
              </a:rPr>
              <a:t>У результаті вивчення дисципліни студенти повинні знати: суть та завдання маркетингу, етичні норми та проблеми маркетингової діяльності; чинники маркетингового середовища, способи та методи проведення маркетингових досліджень, ознаки сегментації ринку; параметри конкурентоздатності продукції, процес створення нового товару та послуг, життєвий цикл товару та організації; стратегії ціноутворення, методи встановлення цін; елементи системи маркетингових комунікацій, види та засоби поширення реклами, стимулювання збуту, основні принципи персонального продажу, сутність PR; структуру й організацію каналів збуту, класифікацію торговельних організацій, роль посередників у торгівлі.</a:t>
            </a:r>
            <a:endParaRPr lang="uk-UA" sz="1400" b="1" dirty="0">
              <a:solidFill>
                <a:schemeClr val="tx1"/>
              </a:solidFill>
            </a:endParaRPr>
          </a:p>
        </p:txBody>
      </p:sp>
      <p:pic>
        <p:nvPicPr>
          <p:cNvPr id="2" name="Рисунок 1"/>
          <p:cNvPicPr>
            <a:picLocks noChangeAspect="1"/>
          </p:cNvPicPr>
          <p:nvPr/>
        </p:nvPicPr>
        <p:blipFill>
          <a:blip r:embed="rId2"/>
          <a:stretch>
            <a:fillRect/>
          </a:stretch>
        </p:blipFill>
        <p:spPr>
          <a:xfrm>
            <a:off x="1187624" y="3781785"/>
            <a:ext cx="7056784" cy="281556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117905" y="347696"/>
            <a:ext cx="4911133" cy="2577248"/>
          </a:xfrm>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pPr algn="just">
              <a:buNone/>
            </a:pPr>
            <a:r>
              <a:rPr lang="uk-UA" sz="1200" b="1" dirty="0" smtClean="0">
                <a:solidFill>
                  <a:schemeClr val="tx1"/>
                </a:solidFill>
                <a:effectLst>
                  <a:outerShdw blurRad="38100" dist="38100" dir="2700000" algn="tl">
                    <a:srgbClr val="000000">
                      <a:alpha val="43137"/>
                    </a:srgbClr>
                  </a:outerShdw>
                </a:effectLst>
              </a:rPr>
              <a:t>Розуміння сутності та принципів розвитку суспільства, природи і мислення. Розуміння культурологічних питань сучасності з позицій вшанування традицій і звичаїв свого народу та культурного надбання людства. Знання теорії та методології інформатики, </a:t>
            </a:r>
            <a:r>
              <a:rPr lang="uk-UA" sz="1200" b="1" dirty="0" err="1" smtClean="0">
                <a:solidFill>
                  <a:schemeClr val="tx1"/>
                </a:solidFill>
                <a:effectLst>
                  <a:outerShdw blurRad="38100" dist="38100" dir="2700000" algn="tl">
                    <a:srgbClr val="000000">
                      <a:alpha val="43137"/>
                    </a:srgbClr>
                  </a:outerShdw>
                </a:effectLst>
              </a:rPr>
              <a:t>інформаційнокомунікаційного</a:t>
            </a:r>
            <a:r>
              <a:rPr lang="uk-UA" sz="1200" b="1" dirty="0" smtClean="0">
                <a:solidFill>
                  <a:schemeClr val="tx1"/>
                </a:solidFill>
                <a:effectLst>
                  <a:outerShdw blurRad="38100" dist="38100" dir="2700000" algn="tl">
                    <a:srgbClr val="000000">
                      <a:alpha val="43137"/>
                    </a:srgbClr>
                  </a:outerShdw>
                </a:effectLst>
              </a:rPr>
              <a:t> простору, інформації соціальних комунікацій. Знання і уміння оперувати економічними категоріями та поняттями. Уміння розраховувати показники чисельності, руху трудових ресурсів, забезпеченості та ефективності використання активів підприємства. Здатність продемонструвати знання та навички планування фінансових показників діяльності суб’єктів господарювання, використовуючи розрахункові дані виробничої частини бізнес-плану.</a:t>
            </a:r>
            <a:endParaRPr lang="uk-UA" sz="1200" b="1" dirty="0">
              <a:solidFill>
                <a:schemeClr val="tx1"/>
              </a:solidFill>
              <a:effectLst>
                <a:outerShdw blurRad="38100" dist="38100" dir="2700000" algn="tl">
                  <a:srgbClr val="000000">
                    <a:alpha val="43137"/>
                  </a:srgbClr>
                </a:outerShdw>
              </a:effectLst>
            </a:endParaRPr>
          </a:p>
        </p:txBody>
      </p:sp>
      <p:sp>
        <p:nvSpPr>
          <p:cNvPr id="4" name="Текст 3"/>
          <p:cNvSpPr>
            <a:spLocks noGrp="1"/>
          </p:cNvSpPr>
          <p:nvPr>
            <p:ph type="body" sz="half" idx="2"/>
          </p:nvPr>
        </p:nvSpPr>
        <p:spPr>
          <a:xfrm>
            <a:off x="611560" y="1531913"/>
            <a:ext cx="3384376" cy="5011395"/>
          </a:xfr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ormAutofit fontScale="25000" lnSpcReduction="20000"/>
          </a:bodyPr>
          <a:lstStyle/>
          <a:p>
            <a:pPr algn="ctr"/>
            <a:r>
              <a:rPr lang="uk-UA" sz="4400" dirty="0">
                <a:solidFill>
                  <a:schemeClr val="tx1"/>
                </a:solidFill>
              </a:rPr>
              <a:t> </a:t>
            </a:r>
            <a:r>
              <a:rPr lang="uk-UA" sz="4400" b="1" dirty="0" smtClean="0">
                <a:solidFill>
                  <a:schemeClr val="tx1"/>
                </a:solidFill>
              </a:rPr>
              <a:t>Основна </a:t>
            </a:r>
            <a:r>
              <a:rPr lang="uk-UA" sz="4400" b="1" dirty="0">
                <a:solidFill>
                  <a:schemeClr val="tx1"/>
                </a:solidFill>
              </a:rPr>
              <a:t>література</a:t>
            </a:r>
            <a:endParaRPr lang="ru-RU" sz="4400" b="1" dirty="0">
              <a:solidFill>
                <a:schemeClr val="tx1"/>
              </a:solidFill>
            </a:endParaRPr>
          </a:p>
          <a:p>
            <a:pPr lvl="0"/>
            <a:r>
              <a:rPr lang="uk-UA" sz="4800" b="1" dirty="0" smtClean="0">
                <a:solidFill>
                  <a:schemeClr val="tx1"/>
                </a:solidFill>
                <a:effectLst>
                  <a:outerShdw blurRad="38100" dist="38100" dir="2700000" algn="tl">
                    <a:srgbClr val="000000">
                      <a:alpha val="43137"/>
                    </a:srgbClr>
                  </a:outerShdw>
                </a:effectLst>
              </a:rPr>
              <a:t>1. </a:t>
            </a:r>
            <a:r>
              <a:rPr lang="uk-UA" sz="4800" b="1" dirty="0" err="1" smtClean="0">
                <a:solidFill>
                  <a:schemeClr val="tx1"/>
                </a:solidFill>
                <a:effectLst>
                  <a:outerShdw blurRad="38100" dist="38100" dir="2700000" algn="tl">
                    <a:srgbClr val="000000">
                      <a:alpha val="43137"/>
                    </a:srgbClr>
                  </a:outerShdw>
                </a:effectLst>
              </a:rPr>
              <a:t>Балабанова</a:t>
            </a:r>
            <a:r>
              <a:rPr lang="uk-UA" sz="4800" b="1" dirty="0" smtClean="0">
                <a:solidFill>
                  <a:schemeClr val="tx1"/>
                </a:solidFill>
                <a:effectLst>
                  <a:outerShdw blurRad="38100" dist="38100" dir="2700000" algn="tl">
                    <a:srgbClr val="000000">
                      <a:alpha val="43137"/>
                    </a:srgbClr>
                  </a:outerShdw>
                </a:effectLst>
              </a:rPr>
              <a:t> Л.В. Маркетинг підприємства : </a:t>
            </a:r>
            <a:r>
              <a:rPr lang="uk-UA" sz="4800" b="1" dirty="0" err="1" smtClean="0">
                <a:solidFill>
                  <a:schemeClr val="tx1"/>
                </a:solidFill>
                <a:effectLst>
                  <a:outerShdw blurRad="38100" dist="38100" dir="2700000" algn="tl">
                    <a:srgbClr val="000000">
                      <a:alpha val="43137"/>
                    </a:srgbClr>
                  </a:outerShdw>
                </a:effectLst>
              </a:rPr>
              <a:t>навч</a:t>
            </a:r>
            <a:r>
              <a:rPr lang="uk-UA" sz="4800" b="1" dirty="0" smtClean="0">
                <a:solidFill>
                  <a:schemeClr val="tx1"/>
                </a:solidFill>
                <a:effectLst>
                  <a:outerShdw blurRad="38100" dist="38100" dir="2700000" algn="tl">
                    <a:srgbClr val="000000">
                      <a:alpha val="43137"/>
                    </a:srgbClr>
                  </a:outerShdw>
                </a:effectLst>
              </a:rPr>
              <a:t>. </a:t>
            </a:r>
            <a:r>
              <a:rPr lang="uk-UA" sz="4800" b="1" dirty="0" err="1" smtClean="0">
                <a:solidFill>
                  <a:schemeClr val="tx1"/>
                </a:solidFill>
                <a:effectLst>
                  <a:outerShdw blurRad="38100" dist="38100" dir="2700000" algn="tl">
                    <a:srgbClr val="000000">
                      <a:alpha val="43137"/>
                    </a:srgbClr>
                  </a:outerShdw>
                </a:effectLst>
              </a:rPr>
              <a:t>посіб</a:t>
            </a:r>
            <a:r>
              <a:rPr lang="uk-UA" sz="4800" b="1" dirty="0" smtClean="0">
                <a:solidFill>
                  <a:schemeClr val="tx1"/>
                </a:solidFill>
                <a:effectLst>
                  <a:outerShdw blurRad="38100" dist="38100" dir="2700000" algn="tl">
                    <a:srgbClr val="000000">
                      <a:alpha val="43137"/>
                    </a:srgbClr>
                  </a:outerShdw>
                </a:effectLst>
              </a:rPr>
              <a:t>. / Л.В. </a:t>
            </a:r>
            <a:r>
              <a:rPr lang="uk-UA" sz="4800" b="1" dirty="0" err="1" smtClean="0">
                <a:solidFill>
                  <a:schemeClr val="tx1"/>
                </a:solidFill>
                <a:effectLst>
                  <a:outerShdw blurRad="38100" dist="38100" dir="2700000" algn="tl">
                    <a:srgbClr val="000000">
                      <a:alpha val="43137"/>
                    </a:srgbClr>
                  </a:outerShdw>
                </a:effectLst>
              </a:rPr>
              <a:t>Балабанова</a:t>
            </a:r>
            <a:r>
              <a:rPr lang="uk-UA" sz="4800" b="1" dirty="0" smtClean="0">
                <a:solidFill>
                  <a:schemeClr val="tx1"/>
                </a:solidFill>
                <a:effectLst>
                  <a:outerShdw blurRad="38100" dist="38100" dir="2700000" algn="tl">
                    <a:srgbClr val="000000">
                      <a:alpha val="43137"/>
                    </a:srgbClr>
                  </a:outerShdw>
                </a:effectLst>
              </a:rPr>
              <a:t>, В.В. Холод, І.В. </a:t>
            </a:r>
            <a:r>
              <a:rPr lang="uk-UA" sz="4800" b="1" dirty="0" err="1" smtClean="0">
                <a:solidFill>
                  <a:schemeClr val="tx1"/>
                </a:solidFill>
                <a:effectLst>
                  <a:outerShdw blurRad="38100" dist="38100" dir="2700000" algn="tl">
                    <a:srgbClr val="000000">
                      <a:alpha val="43137"/>
                    </a:srgbClr>
                  </a:outerShdw>
                </a:effectLst>
              </a:rPr>
              <a:t>Балабанова</a:t>
            </a:r>
            <a:r>
              <a:rPr lang="uk-UA" sz="4800" b="1" dirty="0" smtClean="0">
                <a:solidFill>
                  <a:schemeClr val="tx1"/>
                </a:solidFill>
                <a:effectLst>
                  <a:outerShdw blurRad="38100" dist="38100" dir="2700000" algn="tl">
                    <a:srgbClr val="000000">
                      <a:alpha val="43137"/>
                    </a:srgbClr>
                  </a:outerShdw>
                </a:effectLst>
              </a:rPr>
              <a:t>. – Київ : Центр учбової літератури, 2012. – 612 с. 2. </a:t>
            </a:r>
            <a:r>
              <a:rPr lang="uk-UA" sz="4800" b="1" dirty="0" err="1" smtClean="0">
                <a:solidFill>
                  <a:schemeClr val="tx1"/>
                </a:solidFill>
                <a:effectLst>
                  <a:outerShdw blurRad="38100" dist="38100" dir="2700000" algn="tl">
                    <a:srgbClr val="000000">
                      <a:alpha val="43137"/>
                    </a:srgbClr>
                  </a:outerShdw>
                </a:effectLst>
              </a:rPr>
              <a:t>Балабанова</a:t>
            </a:r>
            <a:r>
              <a:rPr lang="uk-UA" sz="4800" b="1" dirty="0" smtClean="0">
                <a:solidFill>
                  <a:schemeClr val="tx1"/>
                </a:solidFill>
                <a:effectLst>
                  <a:outerShdw blurRad="38100" dist="38100" dir="2700000" algn="tl">
                    <a:srgbClr val="000000">
                      <a:alpha val="43137"/>
                    </a:srgbClr>
                  </a:outerShdw>
                </a:effectLst>
              </a:rPr>
              <a:t> Л.В. Управління збутовою політикою : </a:t>
            </a:r>
            <a:r>
              <a:rPr lang="uk-UA" sz="4800" b="1" dirty="0" err="1" smtClean="0">
                <a:solidFill>
                  <a:schemeClr val="tx1"/>
                </a:solidFill>
                <a:effectLst>
                  <a:outerShdw blurRad="38100" dist="38100" dir="2700000" algn="tl">
                    <a:srgbClr val="000000">
                      <a:alpha val="43137"/>
                    </a:srgbClr>
                  </a:outerShdw>
                </a:effectLst>
              </a:rPr>
              <a:t>навч</a:t>
            </a:r>
            <a:r>
              <a:rPr lang="uk-UA" sz="4800" b="1" dirty="0" smtClean="0">
                <a:solidFill>
                  <a:schemeClr val="tx1"/>
                </a:solidFill>
                <a:effectLst>
                  <a:outerShdw blurRad="38100" dist="38100" dir="2700000" algn="tl">
                    <a:srgbClr val="000000">
                      <a:alpha val="43137"/>
                    </a:srgbClr>
                  </a:outerShdw>
                </a:effectLst>
              </a:rPr>
              <a:t>. </a:t>
            </a:r>
            <a:r>
              <a:rPr lang="uk-UA" sz="4800" b="1" dirty="0" err="1" smtClean="0">
                <a:solidFill>
                  <a:schemeClr val="tx1"/>
                </a:solidFill>
                <a:effectLst>
                  <a:outerShdw blurRad="38100" dist="38100" dir="2700000" algn="tl">
                    <a:srgbClr val="000000">
                      <a:alpha val="43137"/>
                    </a:srgbClr>
                  </a:outerShdw>
                </a:effectLst>
              </a:rPr>
              <a:t>посіб</a:t>
            </a:r>
            <a:r>
              <a:rPr lang="uk-UA" sz="4800" b="1" dirty="0" smtClean="0">
                <a:solidFill>
                  <a:schemeClr val="tx1"/>
                </a:solidFill>
                <a:effectLst>
                  <a:outerShdw blurRad="38100" dist="38100" dir="2700000" algn="tl">
                    <a:srgbClr val="000000">
                      <a:alpha val="43137"/>
                    </a:srgbClr>
                  </a:outerShdw>
                </a:effectLst>
              </a:rPr>
              <a:t>. / Л.В. </a:t>
            </a:r>
            <a:r>
              <a:rPr lang="uk-UA" sz="4800" b="1" dirty="0" err="1" smtClean="0">
                <a:solidFill>
                  <a:schemeClr val="tx1"/>
                </a:solidFill>
                <a:effectLst>
                  <a:outerShdw blurRad="38100" dist="38100" dir="2700000" algn="tl">
                    <a:srgbClr val="000000">
                      <a:alpha val="43137"/>
                    </a:srgbClr>
                  </a:outerShdw>
                </a:effectLst>
              </a:rPr>
              <a:t>Балабанова</a:t>
            </a:r>
            <a:r>
              <a:rPr lang="uk-UA" sz="4800" b="1" dirty="0" smtClean="0">
                <a:solidFill>
                  <a:schemeClr val="tx1"/>
                </a:solidFill>
                <a:effectLst>
                  <a:outerShdw blurRad="38100" dist="38100" dir="2700000" algn="tl">
                    <a:srgbClr val="000000">
                      <a:alpha val="43137"/>
                    </a:srgbClr>
                  </a:outerShdw>
                </a:effectLst>
              </a:rPr>
              <a:t>, Ю.П. </a:t>
            </a:r>
            <a:r>
              <a:rPr lang="uk-UA" sz="4800" b="1" dirty="0" err="1" smtClean="0">
                <a:solidFill>
                  <a:schemeClr val="tx1"/>
                </a:solidFill>
                <a:effectLst>
                  <a:outerShdw blurRad="38100" dist="38100" dir="2700000" algn="tl">
                    <a:srgbClr val="000000">
                      <a:alpha val="43137"/>
                    </a:srgbClr>
                  </a:outerShdw>
                </a:effectLst>
              </a:rPr>
              <a:t>Митрохіна</a:t>
            </a:r>
            <a:r>
              <a:rPr lang="uk-UA" sz="4800" b="1" dirty="0" smtClean="0">
                <a:solidFill>
                  <a:schemeClr val="tx1"/>
                </a:solidFill>
                <a:effectLst>
                  <a:outerShdw blurRad="38100" dist="38100" dir="2700000" algn="tl">
                    <a:srgbClr val="000000">
                      <a:alpha val="43137"/>
                    </a:srgbClr>
                  </a:outerShdw>
                </a:effectLst>
              </a:rPr>
              <a:t>. – Київ : Центр учбової літератури, 2011. – 240 с. 3. </a:t>
            </a:r>
            <a:r>
              <a:rPr lang="uk-UA" sz="4800" b="1" dirty="0" err="1" smtClean="0">
                <a:solidFill>
                  <a:schemeClr val="tx1"/>
                </a:solidFill>
                <a:effectLst>
                  <a:outerShdw blurRad="38100" dist="38100" dir="2700000" algn="tl">
                    <a:srgbClr val="000000">
                      <a:alpha val="43137"/>
                    </a:srgbClr>
                  </a:outerShdw>
                </a:effectLst>
              </a:rPr>
              <a:t>Буднікевич</a:t>
            </a:r>
            <a:r>
              <a:rPr lang="uk-UA" sz="4800" b="1" dirty="0" smtClean="0">
                <a:solidFill>
                  <a:schemeClr val="tx1"/>
                </a:solidFill>
                <a:effectLst>
                  <a:outerShdw blurRad="38100" dist="38100" dir="2700000" algn="tl">
                    <a:srgbClr val="000000">
                      <a:alpha val="43137"/>
                    </a:srgbClr>
                  </a:outerShdw>
                </a:effectLst>
              </a:rPr>
              <a:t> І.М. та ін. Маркетинг у галузях і сферах діяльності : </a:t>
            </a:r>
            <a:r>
              <a:rPr lang="uk-UA" sz="4800" b="1" dirty="0" err="1" smtClean="0">
                <a:solidFill>
                  <a:schemeClr val="tx1"/>
                </a:solidFill>
                <a:effectLst>
                  <a:outerShdw blurRad="38100" dist="38100" dir="2700000" algn="tl">
                    <a:srgbClr val="000000">
                      <a:alpha val="43137"/>
                    </a:srgbClr>
                  </a:outerShdw>
                </a:effectLst>
              </a:rPr>
              <a:t>навч</a:t>
            </a:r>
            <a:r>
              <a:rPr lang="uk-UA" sz="4800" b="1" dirty="0" smtClean="0">
                <a:solidFill>
                  <a:schemeClr val="tx1"/>
                </a:solidFill>
                <a:effectLst>
                  <a:outerShdw blurRad="38100" dist="38100" dir="2700000" algn="tl">
                    <a:srgbClr val="000000">
                      <a:alpha val="43137"/>
                    </a:srgbClr>
                  </a:outerShdw>
                </a:effectLst>
              </a:rPr>
              <a:t>. </a:t>
            </a:r>
            <a:r>
              <a:rPr lang="uk-UA" sz="4800" b="1" dirty="0" err="1" smtClean="0">
                <a:solidFill>
                  <a:schemeClr val="tx1"/>
                </a:solidFill>
                <a:effectLst>
                  <a:outerShdw blurRad="38100" dist="38100" dir="2700000" algn="tl">
                    <a:srgbClr val="000000">
                      <a:alpha val="43137"/>
                    </a:srgbClr>
                  </a:outerShdw>
                </a:effectLst>
              </a:rPr>
              <a:t>посіб</a:t>
            </a:r>
            <a:r>
              <a:rPr lang="uk-UA" sz="4800" b="1" dirty="0" smtClean="0">
                <a:solidFill>
                  <a:schemeClr val="tx1"/>
                </a:solidFill>
                <a:effectLst>
                  <a:outerShdw blurRad="38100" dist="38100" dir="2700000" algn="tl">
                    <a:srgbClr val="000000">
                      <a:alpha val="43137"/>
                    </a:srgbClr>
                  </a:outerShdw>
                </a:effectLst>
              </a:rPr>
              <a:t>. – Київ : Центр учбової літератури, 2013. – 536 с. 4. Демків Я.В. Методичні підходи до проведення досліджень споживчих потреб на ринках високотехнологічних товарів / Я. В. Демків // </a:t>
            </a:r>
            <a:r>
              <a:rPr lang="uk-UA" sz="4800" b="1" dirty="0" err="1" smtClean="0">
                <a:solidFill>
                  <a:schemeClr val="tx1"/>
                </a:solidFill>
                <a:effectLst>
                  <a:outerShdw blurRad="38100" dist="38100" dir="2700000" algn="tl">
                    <a:srgbClr val="000000">
                      <a:alpha val="43137"/>
                    </a:srgbClr>
                  </a:outerShdw>
                </a:effectLst>
              </a:rPr>
              <a:t>Вісн</a:t>
            </a:r>
            <a:r>
              <a:rPr lang="uk-UA" sz="4800" b="1" dirty="0" smtClean="0">
                <a:solidFill>
                  <a:schemeClr val="tx1"/>
                </a:solidFill>
                <a:effectLst>
                  <a:outerShdw blurRad="38100" dist="38100" dir="2700000" algn="tl">
                    <a:srgbClr val="000000">
                      <a:alpha val="43137"/>
                    </a:srgbClr>
                  </a:outerShdw>
                </a:effectLst>
              </a:rPr>
              <a:t>. </a:t>
            </a:r>
            <a:r>
              <a:rPr lang="uk-UA" sz="4800" b="1" dirty="0" err="1" smtClean="0">
                <a:solidFill>
                  <a:schemeClr val="tx1"/>
                </a:solidFill>
                <a:effectLst>
                  <a:outerShdw blurRad="38100" dist="38100" dir="2700000" algn="tl">
                    <a:srgbClr val="000000">
                      <a:alpha val="43137"/>
                    </a:srgbClr>
                  </a:outerShdw>
                </a:effectLst>
              </a:rPr>
              <a:t>Нац</a:t>
            </a:r>
            <a:r>
              <a:rPr lang="uk-UA" sz="4800" b="1" dirty="0" smtClean="0">
                <a:solidFill>
                  <a:schemeClr val="tx1"/>
                </a:solidFill>
                <a:effectLst>
                  <a:outerShdw blurRad="38100" dist="38100" dir="2700000" algn="tl">
                    <a:srgbClr val="000000">
                      <a:alpha val="43137"/>
                    </a:srgbClr>
                  </a:outerShdw>
                </a:effectLst>
              </a:rPr>
              <a:t>. ун-ту “Львів. Політехніка”. – № 698 : Проблеми економіки та </a:t>
            </a:r>
            <a:r>
              <a:rPr lang="uk-UA" sz="4800" b="1" dirty="0" err="1" smtClean="0">
                <a:solidFill>
                  <a:schemeClr val="tx1"/>
                </a:solidFill>
                <a:effectLst>
                  <a:outerShdw blurRad="38100" dist="38100" dir="2700000" algn="tl">
                    <a:srgbClr val="000000">
                      <a:alpha val="43137"/>
                    </a:srgbClr>
                  </a:outerShdw>
                </a:effectLst>
              </a:rPr>
              <a:t>упр</a:t>
            </a:r>
            <a:r>
              <a:rPr lang="uk-UA" sz="4800" b="1" dirty="0" smtClean="0">
                <a:solidFill>
                  <a:schemeClr val="tx1"/>
                </a:solidFill>
                <a:effectLst>
                  <a:outerShdw blurRad="38100" dist="38100" dir="2700000" algn="tl">
                    <a:srgbClr val="000000">
                      <a:alpha val="43137"/>
                    </a:srgbClr>
                  </a:outerShdw>
                </a:effectLst>
              </a:rPr>
              <a:t>. – Львів, 2011. 5. Діброва Т.Г. Маркетингова політика комунікацій : стратегії, вітчизняна практика : </a:t>
            </a:r>
            <a:r>
              <a:rPr lang="uk-UA" sz="4800" b="1" dirty="0" err="1" smtClean="0">
                <a:solidFill>
                  <a:schemeClr val="tx1"/>
                </a:solidFill>
                <a:effectLst>
                  <a:outerShdw blurRad="38100" dist="38100" dir="2700000" algn="tl">
                    <a:srgbClr val="000000">
                      <a:alpha val="43137"/>
                    </a:srgbClr>
                  </a:outerShdw>
                </a:effectLst>
              </a:rPr>
              <a:t>навч</a:t>
            </a:r>
            <a:r>
              <a:rPr lang="uk-UA" sz="4800" b="1" dirty="0" smtClean="0">
                <a:solidFill>
                  <a:schemeClr val="tx1"/>
                </a:solidFill>
                <a:effectLst>
                  <a:outerShdw blurRad="38100" dist="38100" dir="2700000" algn="tl">
                    <a:srgbClr val="000000">
                      <a:alpha val="43137"/>
                    </a:srgbClr>
                  </a:outerShdw>
                </a:effectLst>
              </a:rPr>
              <a:t>. </a:t>
            </a:r>
            <a:r>
              <a:rPr lang="uk-UA" sz="4800" b="1" dirty="0" err="1" smtClean="0">
                <a:solidFill>
                  <a:schemeClr val="tx1"/>
                </a:solidFill>
                <a:effectLst>
                  <a:outerShdw blurRad="38100" dist="38100" dir="2700000" algn="tl">
                    <a:srgbClr val="000000">
                      <a:alpha val="43137"/>
                    </a:srgbClr>
                  </a:outerShdw>
                </a:effectLst>
              </a:rPr>
              <a:t>посіб</a:t>
            </a:r>
            <a:r>
              <a:rPr lang="uk-UA" sz="4800" b="1" dirty="0" smtClean="0">
                <a:solidFill>
                  <a:schemeClr val="tx1"/>
                </a:solidFill>
                <a:effectLst>
                  <a:outerShdw blurRad="38100" dist="38100" dir="2700000" algn="tl">
                    <a:srgbClr val="000000">
                      <a:alpha val="43137"/>
                    </a:srgbClr>
                  </a:outerShdw>
                </a:effectLst>
              </a:rPr>
              <a:t>. – Київ : </a:t>
            </a:r>
            <a:r>
              <a:rPr lang="uk-UA" sz="4800" b="1" dirty="0" err="1" smtClean="0">
                <a:solidFill>
                  <a:schemeClr val="tx1"/>
                </a:solidFill>
                <a:effectLst>
                  <a:outerShdw blurRad="38100" dist="38100" dir="2700000" algn="tl">
                    <a:srgbClr val="000000">
                      <a:alpha val="43137"/>
                    </a:srgbClr>
                  </a:outerShdw>
                </a:effectLst>
              </a:rPr>
              <a:t>Стилос</a:t>
            </a:r>
            <a:r>
              <a:rPr lang="uk-UA" sz="4800" b="1" dirty="0" smtClean="0">
                <a:solidFill>
                  <a:schemeClr val="tx1"/>
                </a:solidFill>
                <a:effectLst>
                  <a:outerShdw blurRad="38100" dist="38100" dir="2700000" algn="tl">
                    <a:srgbClr val="000000">
                      <a:alpha val="43137"/>
                    </a:srgbClr>
                  </a:outerShdw>
                </a:effectLst>
              </a:rPr>
              <a:t>, 2011. – 294 с. 6. Мамалига С.В. Сучасні напрямки розвитку маркетингу / С.В. Мамалига, К.М. </a:t>
            </a:r>
            <a:r>
              <a:rPr lang="uk-UA" sz="4800" b="1" dirty="0" err="1" smtClean="0">
                <a:solidFill>
                  <a:schemeClr val="tx1"/>
                </a:solidFill>
                <a:effectLst>
                  <a:outerShdw blurRad="38100" dist="38100" dir="2700000" algn="tl">
                    <a:srgbClr val="000000">
                      <a:alpha val="43137"/>
                    </a:srgbClr>
                  </a:outerShdw>
                </a:effectLst>
              </a:rPr>
              <a:t>Чорнокозинська</a:t>
            </a:r>
            <a:r>
              <a:rPr lang="uk-UA" sz="4800" b="1" dirty="0" smtClean="0">
                <a:solidFill>
                  <a:schemeClr val="tx1"/>
                </a:solidFill>
                <a:effectLst>
                  <a:outerShdw blurRad="38100" dist="38100" dir="2700000" algn="tl">
                    <a:srgbClr val="000000">
                      <a:alpha val="43137"/>
                    </a:srgbClr>
                  </a:outerShdw>
                </a:effectLst>
              </a:rPr>
              <a:t> // Економіка і управління. – 2012. – № 3. – С. 72–77. 7. </a:t>
            </a:r>
            <a:r>
              <a:rPr lang="uk-UA" sz="4800" b="1" dirty="0" err="1" smtClean="0">
                <a:solidFill>
                  <a:schemeClr val="tx1"/>
                </a:solidFill>
                <a:effectLst>
                  <a:outerShdw blurRad="38100" dist="38100" dir="2700000" algn="tl">
                    <a:srgbClr val="000000">
                      <a:alpha val="43137"/>
                    </a:srgbClr>
                  </a:outerShdw>
                </a:effectLst>
              </a:rPr>
              <a:t>Окландер</a:t>
            </a:r>
            <a:r>
              <a:rPr lang="uk-UA" sz="4800" b="1" dirty="0" smtClean="0">
                <a:solidFill>
                  <a:schemeClr val="tx1"/>
                </a:solidFill>
                <a:effectLst>
                  <a:outerShdw blurRad="38100" dist="38100" dir="2700000" algn="tl">
                    <a:srgbClr val="000000">
                      <a:alpha val="43137"/>
                    </a:srgbClr>
                  </a:outerShdw>
                </a:effectLst>
              </a:rPr>
              <a:t> М.А. Маркетингова товарна політика : </a:t>
            </a:r>
            <a:r>
              <a:rPr lang="uk-UA" sz="4800" b="1" dirty="0" err="1" smtClean="0">
                <a:solidFill>
                  <a:schemeClr val="tx1"/>
                </a:solidFill>
                <a:effectLst>
                  <a:outerShdw blurRad="38100" dist="38100" dir="2700000" algn="tl">
                    <a:srgbClr val="000000">
                      <a:alpha val="43137"/>
                    </a:srgbClr>
                  </a:outerShdw>
                </a:effectLst>
              </a:rPr>
              <a:t>навч</a:t>
            </a:r>
            <a:r>
              <a:rPr lang="uk-UA" sz="4800" b="1" dirty="0" smtClean="0">
                <a:solidFill>
                  <a:schemeClr val="tx1"/>
                </a:solidFill>
                <a:effectLst>
                  <a:outerShdw blurRad="38100" dist="38100" dir="2700000" algn="tl">
                    <a:srgbClr val="000000">
                      <a:alpha val="43137"/>
                    </a:srgbClr>
                  </a:outerShdw>
                </a:effectLst>
              </a:rPr>
              <a:t>. </a:t>
            </a:r>
            <a:r>
              <a:rPr lang="uk-UA" sz="4800" b="1" dirty="0" err="1" smtClean="0">
                <a:solidFill>
                  <a:schemeClr val="tx1"/>
                </a:solidFill>
                <a:effectLst>
                  <a:outerShdw blurRad="38100" dist="38100" dir="2700000" algn="tl">
                    <a:srgbClr val="000000">
                      <a:alpha val="43137"/>
                    </a:srgbClr>
                  </a:outerShdw>
                </a:effectLst>
              </a:rPr>
              <a:t>посіб</a:t>
            </a:r>
            <a:r>
              <a:rPr lang="uk-UA" sz="4800" b="1" dirty="0" smtClean="0">
                <a:solidFill>
                  <a:schemeClr val="tx1"/>
                </a:solidFill>
                <a:effectLst>
                  <a:outerShdw blurRad="38100" dist="38100" dir="2700000" algn="tl">
                    <a:srgbClr val="000000">
                      <a:alpha val="43137"/>
                    </a:srgbClr>
                  </a:outerShdw>
                </a:effectLst>
              </a:rPr>
              <a:t>. / М.А. </a:t>
            </a:r>
            <a:r>
              <a:rPr lang="uk-UA" sz="4800" b="1" dirty="0" err="1" smtClean="0">
                <a:solidFill>
                  <a:schemeClr val="tx1"/>
                </a:solidFill>
                <a:effectLst>
                  <a:outerShdw blurRad="38100" dist="38100" dir="2700000" algn="tl">
                    <a:srgbClr val="000000">
                      <a:alpha val="43137"/>
                    </a:srgbClr>
                  </a:outerShdw>
                </a:effectLst>
              </a:rPr>
              <a:t>Окландер</a:t>
            </a:r>
            <a:r>
              <a:rPr lang="uk-UA" sz="4800" b="1" dirty="0" smtClean="0">
                <a:solidFill>
                  <a:schemeClr val="tx1"/>
                </a:solidFill>
                <a:effectLst>
                  <a:outerShdw blurRad="38100" dist="38100" dir="2700000" algn="tl">
                    <a:srgbClr val="000000">
                      <a:alpha val="43137"/>
                    </a:srgbClr>
                  </a:outerShdw>
                </a:effectLst>
              </a:rPr>
              <a:t>, М.В. </a:t>
            </a:r>
            <a:r>
              <a:rPr lang="uk-UA" sz="4800" b="1" dirty="0" err="1" smtClean="0">
                <a:solidFill>
                  <a:schemeClr val="tx1"/>
                </a:solidFill>
                <a:effectLst>
                  <a:outerShdw blurRad="38100" dist="38100" dir="2700000" algn="tl">
                    <a:srgbClr val="000000">
                      <a:alpha val="43137"/>
                    </a:srgbClr>
                  </a:outerShdw>
                </a:effectLst>
              </a:rPr>
              <a:t>Кірносова</a:t>
            </a:r>
            <a:r>
              <a:rPr lang="uk-UA" sz="4800" b="1" dirty="0" smtClean="0">
                <a:solidFill>
                  <a:schemeClr val="tx1"/>
                </a:solidFill>
                <a:effectLst>
                  <a:outerShdw blurRad="38100" dist="38100" dir="2700000" algn="tl">
                    <a:srgbClr val="000000">
                      <a:alpha val="43137"/>
                    </a:srgbClr>
                  </a:outerShdw>
                </a:effectLst>
              </a:rPr>
              <a:t>. – Київ : Центр учбової літератури, 2014. – 208 с. 8. </a:t>
            </a:r>
            <a:r>
              <a:rPr lang="uk-UA" sz="4800" b="1" dirty="0" err="1" smtClean="0">
                <a:solidFill>
                  <a:schemeClr val="tx1"/>
                </a:solidFill>
                <a:effectLst>
                  <a:outerShdw blurRad="38100" dist="38100" dir="2700000" algn="tl">
                    <a:srgbClr val="000000">
                      <a:alpha val="43137"/>
                    </a:srgbClr>
                  </a:outerShdw>
                </a:effectLst>
              </a:rPr>
              <a:t>Окландер</a:t>
            </a:r>
            <a:r>
              <a:rPr lang="uk-UA" sz="4800" b="1" dirty="0" smtClean="0">
                <a:solidFill>
                  <a:schemeClr val="tx1"/>
                </a:solidFill>
                <a:effectLst>
                  <a:outerShdw blurRad="38100" dist="38100" dir="2700000" algn="tl">
                    <a:srgbClr val="000000">
                      <a:alpha val="43137"/>
                    </a:srgbClr>
                  </a:outerShdw>
                </a:effectLst>
              </a:rPr>
              <a:t> М.А. Маркетингова цінова політика: </a:t>
            </a:r>
            <a:r>
              <a:rPr lang="uk-UA" sz="4800" b="1" dirty="0" err="1" smtClean="0">
                <a:solidFill>
                  <a:schemeClr val="tx1"/>
                </a:solidFill>
                <a:effectLst>
                  <a:outerShdw blurRad="38100" dist="38100" dir="2700000" algn="tl">
                    <a:srgbClr val="000000">
                      <a:alpha val="43137"/>
                    </a:srgbClr>
                  </a:outerShdw>
                </a:effectLst>
              </a:rPr>
              <a:t>навч</a:t>
            </a:r>
            <a:r>
              <a:rPr lang="uk-UA" sz="4800" b="1" dirty="0" smtClean="0">
                <a:solidFill>
                  <a:schemeClr val="tx1"/>
                </a:solidFill>
                <a:effectLst>
                  <a:outerShdw blurRad="38100" dist="38100" dir="2700000" algn="tl">
                    <a:srgbClr val="000000">
                      <a:alpha val="43137"/>
                    </a:srgbClr>
                  </a:outerShdw>
                </a:effectLst>
              </a:rPr>
              <a:t>. </a:t>
            </a:r>
            <a:r>
              <a:rPr lang="uk-UA" sz="4800" b="1" dirty="0" err="1" smtClean="0">
                <a:solidFill>
                  <a:schemeClr val="tx1"/>
                </a:solidFill>
                <a:effectLst>
                  <a:outerShdw blurRad="38100" dist="38100" dir="2700000" algn="tl">
                    <a:srgbClr val="000000">
                      <a:alpha val="43137"/>
                    </a:srgbClr>
                  </a:outerShdw>
                </a:effectLst>
              </a:rPr>
              <a:t>посіб</a:t>
            </a:r>
            <a:r>
              <a:rPr lang="uk-UA" sz="4800" b="1" dirty="0" smtClean="0">
                <a:solidFill>
                  <a:schemeClr val="tx1"/>
                </a:solidFill>
                <a:effectLst>
                  <a:outerShdw blurRad="38100" dist="38100" dir="2700000" algn="tl">
                    <a:srgbClr val="000000">
                      <a:alpha val="43137"/>
                    </a:srgbClr>
                  </a:outerShdw>
                </a:effectLst>
              </a:rPr>
              <a:t>. / М.А. </a:t>
            </a:r>
            <a:r>
              <a:rPr lang="uk-UA" sz="4800" b="1" dirty="0" err="1" smtClean="0">
                <a:solidFill>
                  <a:schemeClr val="tx1"/>
                </a:solidFill>
                <a:effectLst>
                  <a:outerShdw blurRad="38100" dist="38100" dir="2700000" algn="tl">
                    <a:srgbClr val="000000">
                      <a:alpha val="43137"/>
                    </a:srgbClr>
                  </a:outerShdw>
                </a:effectLst>
              </a:rPr>
              <a:t>Окландер</a:t>
            </a:r>
            <a:r>
              <a:rPr lang="uk-UA" sz="4800" b="1" dirty="0" smtClean="0">
                <a:solidFill>
                  <a:schemeClr val="tx1"/>
                </a:solidFill>
                <a:effectLst>
                  <a:outerShdw blurRad="38100" dist="38100" dir="2700000" algn="tl">
                    <a:srgbClr val="000000">
                      <a:alpha val="43137"/>
                    </a:srgbClr>
                  </a:outerShdw>
                </a:effectLst>
              </a:rPr>
              <a:t>, О.П. </a:t>
            </a:r>
            <a:r>
              <a:rPr lang="uk-UA" sz="4800" b="1" dirty="0" err="1" smtClean="0">
                <a:solidFill>
                  <a:schemeClr val="tx1"/>
                </a:solidFill>
                <a:effectLst>
                  <a:outerShdw blurRad="38100" dist="38100" dir="2700000" algn="tl">
                    <a:srgbClr val="000000">
                      <a:alpha val="43137"/>
                    </a:srgbClr>
                  </a:outerShdw>
                </a:effectLst>
              </a:rPr>
              <a:t>Чукурна</a:t>
            </a:r>
            <a:r>
              <a:rPr lang="uk-UA" sz="4800" b="1" dirty="0" smtClean="0">
                <a:solidFill>
                  <a:schemeClr val="tx1"/>
                </a:solidFill>
                <a:effectLst>
                  <a:outerShdw blurRad="38100" dist="38100" dir="2700000" algn="tl">
                    <a:srgbClr val="000000">
                      <a:alpha val="43137"/>
                    </a:srgbClr>
                  </a:outerShdw>
                </a:effectLst>
              </a:rPr>
              <a:t>. – Київ : Центр учбової літератури, 2012. – 240 с. </a:t>
            </a:r>
            <a:endParaRPr lang="uk-UA" sz="4800" b="1" dirty="0">
              <a:solidFill>
                <a:schemeClr val="tx1"/>
              </a:solidFill>
              <a:effectLst>
                <a:outerShdw blurRad="38100" dist="38100" dir="2700000" algn="tl">
                  <a:srgbClr val="000000">
                    <a:alpha val="43137"/>
                  </a:srgbClr>
                </a:outerShdw>
              </a:effectLst>
            </a:endParaRPr>
          </a:p>
        </p:txBody>
      </p:sp>
      <p:pic>
        <p:nvPicPr>
          <p:cNvPr id="3074" name="Picture 2" descr="C:\Users\User\Desktop\vne.png"/>
          <p:cNvPicPr>
            <a:picLocks noChangeAspect="1" noChangeArrowheads="1"/>
          </p:cNvPicPr>
          <p:nvPr/>
        </p:nvPicPr>
        <p:blipFill>
          <a:blip r:embed="rId3" cstate="print"/>
          <a:srcRect/>
          <a:stretch>
            <a:fillRect/>
          </a:stretch>
        </p:blipFill>
        <p:spPr bwMode="auto">
          <a:xfrm>
            <a:off x="4117904" y="3095344"/>
            <a:ext cx="4911133" cy="3544851"/>
          </a:xfrm>
          <a:prstGeom prst="rect">
            <a:avLst/>
          </a:prstGeom>
          <a:noFill/>
        </p:spPr>
      </p:pic>
      <p:sp>
        <p:nvSpPr>
          <p:cNvPr id="7" name="Скругленный прямоугольник 6"/>
          <p:cNvSpPr/>
          <p:nvPr/>
        </p:nvSpPr>
        <p:spPr>
          <a:xfrm>
            <a:off x="1385752" y="421990"/>
            <a:ext cx="2714257" cy="110992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b="1" i="1" dirty="0">
                <a:solidFill>
                  <a:prstClr val="black"/>
                </a:solidFill>
                <a:effectLst>
                  <a:outerShdw blurRad="38100" dist="38100" dir="2700000" algn="tl">
                    <a:srgbClr val="000000">
                      <a:alpha val="43137"/>
                    </a:srgbClr>
                  </a:outerShdw>
                </a:effectLst>
              </a:rPr>
              <a:t>Рекомендована література</a:t>
            </a:r>
            <a:endParaRPr lang="ru-RU" dirty="0"/>
          </a:p>
        </p:txBody>
      </p:sp>
    </p:spTree>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212</TotalTime>
  <Words>254</Words>
  <Application>Microsoft Office PowerPoint</Application>
  <PresentationFormat>Экран (4:3)</PresentationFormat>
  <Paragraphs>13</Paragraphs>
  <Slides>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Легкий дым</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Силабус навчальної дисципліни «Зовнішньоекономічна діяльність»</dc:title>
  <dc:creator>User</dc:creator>
  <cp:lastModifiedBy>Tanya</cp:lastModifiedBy>
  <cp:revision>30</cp:revision>
  <dcterms:created xsi:type="dcterms:W3CDTF">2024-04-15T18:54:48Z</dcterms:created>
  <dcterms:modified xsi:type="dcterms:W3CDTF">2024-10-18T10:19:14Z</dcterms:modified>
</cp:coreProperties>
</file>