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51403" cy="68579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-14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63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5"/>
            <a:ext cx="1592580" cy="507365"/>
          </a:xfrm>
          <a:custGeom>
            <a:avLst/>
            <a:gdLst/>
            <a:ahLst/>
            <a:cxnLst/>
            <a:rect l="l" t="t" r="r" b="b"/>
            <a:pathLst>
              <a:path w="1592580" h="507365">
                <a:moveTo>
                  <a:pt x="105" y="0"/>
                </a:moveTo>
                <a:lnTo>
                  <a:pt x="0" y="503936"/>
                </a:lnTo>
                <a:lnTo>
                  <a:pt x="1245933" y="507365"/>
                </a:lnTo>
                <a:lnTo>
                  <a:pt x="1346327" y="507365"/>
                </a:lnTo>
                <a:lnTo>
                  <a:pt x="1352423" y="501015"/>
                </a:lnTo>
                <a:lnTo>
                  <a:pt x="1354328" y="499491"/>
                </a:lnTo>
                <a:lnTo>
                  <a:pt x="1584960" y="268859"/>
                </a:lnTo>
                <a:lnTo>
                  <a:pt x="1590294" y="261747"/>
                </a:lnTo>
                <a:lnTo>
                  <a:pt x="1592072" y="254635"/>
                </a:lnTo>
                <a:lnTo>
                  <a:pt x="1590294" y="247396"/>
                </a:lnTo>
                <a:lnTo>
                  <a:pt x="1584960" y="240284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327" y="6477"/>
                </a:lnTo>
                <a:lnTo>
                  <a:pt x="1341501" y="1778"/>
                </a:lnTo>
                <a:lnTo>
                  <a:pt x="105" y="0"/>
                </a:lnTo>
                <a:close/>
              </a:path>
            </a:pathLst>
          </a:custGeom>
          <a:solidFill>
            <a:srgbClr val="E68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0120" y="586486"/>
            <a:ext cx="8731758" cy="245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0261" y="2519248"/>
            <a:ext cx="6765925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957" y="94310"/>
            <a:ext cx="778890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900" dirty="0">
                <a:solidFill>
                  <a:srgbClr val="252525"/>
                </a:solidFill>
              </a:rPr>
              <a:t>С</a:t>
            </a:r>
            <a:r>
              <a:rPr sz="9600" spc="-910" dirty="0">
                <a:solidFill>
                  <a:srgbClr val="252525"/>
                </a:solidFill>
              </a:rPr>
              <a:t>О</a:t>
            </a:r>
            <a:r>
              <a:rPr sz="9600" spc="-900" dirty="0">
                <a:solidFill>
                  <a:srgbClr val="252525"/>
                </a:solidFill>
              </a:rPr>
              <a:t>Ц</a:t>
            </a:r>
            <a:r>
              <a:rPr sz="9600" spc="-915" dirty="0">
                <a:solidFill>
                  <a:srgbClr val="252525"/>
                </a:solidFill>
              </a:rPr>
              <a:t>І</a:t>
            </a:r>
            <a:r>
              <a:rPr sz="9600" spc="-910" dirty="0">
                <a:solidFill>
                  <a:srgbClr val="252525"/>
                </a:solidFill>
              </a:rPr>
              <a:t>О</a:t>
            </a:r>
            <a:r>
              <a:rPr sz="9600" spc="-915" dirty="0">
                <a:solidFill>
                  <a:srgbClr val="252525"/>
                </a:solidFill>
              </a:rPr>
              <a:t>Л</a:t>
            </a:r>
            <a:r>
              <a:rPr sz="9600" spc="-910" dirty="0">
                <a:solidFill>
                  <a:srgbClr val="252525"/>
                </a:solidFill>
              </a:rPr>
              <a:t>О</a:t>
            </a:r>
            <a:r>
              <a:rPr sz="9600" spc="-890" dirty="0">
                <a:solidFill>
                  <a:srgbClr val="252525"/>
                </a:solidFill>
              </a:rPr>
              <a:t>Г</a:t>
            </a:r>
            <a:r>
              <a:rPr sz="9600" spc="-915" dirty="0">
                <a:solidFill>
                  <a:srgbClr val="252525"/>
                </a:solidFill>
              </a:rPr>
              <a:t>І</a:t>
            </a:r>
            <a:r>
              <a:rPr sz="9600" spc="-45" dirty="0">
                <a:solidFill>
                  <a:srgbClr val="252525"/>
                </a:solidFill>
              </a:rPr>
              <a:t>Я</a:t>
            </a:r>
            <a:endParaRPr sz="9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7539" y="1621534"/>
            <a:ext cx="6390132" cy="52014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7035" y="133795"/>
            <a:ext cx="7501255" cy="2475865"/>
            <a:chOff x="3197035" y="133795"/>
            <a:chExt cx="7501255" cy="2475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2757" y="295656"/>
              <a:ext cx="153797" cy="153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04972" y="295655"/>
              <a:ext cx="7485380" cy="2305685"/>
            </a:xfrm>
            <a:custGeom>
              <a:avLst/>
              <a:gdLst/>
              <a:ahLst/>
              <a:cxnLst/>
              <a:rect l="l" t="t" r="r" b="b"/>
              <a:pathLst>
                <a:path w="7485380" h="2305685">
                  <a:moveTo>
                    <a:pt x="7485380" y="0"/>
                  </a:moveTo>
                  <a:lnTo>
                    <a:pt x="7477506" y="48641"/>
                  </a:lnTo>
                  <a:lnTo>
                    <a:pt x="7455662" y="90805"/>
                  </a:lnTo>
                  <a:lnTo>
                    <a:pt x="7422388" y="124079"/>
                  </a:lnTo>
                  <a:lnTo>
                    <a:pt x="7380224" y="145923"/>
                  </a:lnTo>
                  <a:lnTo>
                    <a:pt x="7331583" y="153670"/>
                  </a:lnTo>
                  <a:lnTo>
                    <a:pt x="307594" y="153670"/>
                  </a:lnTo>
                  <a:lnTo>
                    <a:pt x="307594" y="307340"/>
                  </a:lnTo>
                  <a:lnTo>
                    <a:pt x="299720" y="355981"/>
                  </a:lnTo>
                  <a:lnTo>
                    <a:pt x="277876" y="398145"/>
                  </a:lnTo>
                  <a:lnTo>
                    <a:pt x="244602" y="431419"/>
                  </a:lnTo>
                  <a:lnTo>
                    <a:pt x="202438" y="453263"/>
                  </a:lnTo>
                  <a:lnTo>
                    <a:pt x="153797" y="461137"/>
                  </a:lnTo>
                  <a:lnTo>
                    <a:pt x="153797" y="307340"/>
                  </a:lnTo>
                  <a:lnTo>
                    <a:pt x="159766" y="277495"/>
                  </a:lnTo>
                  <a:lnTo>
                    <a:pt x="176276" y="253111"/>
                  </a:lnTo>
                  <a:lnTo>
                    <a:pt x="200787" y="236601"/>
                  </a:lnTo>
                  <a:lnTo>
                    <a:pt x="230632" y="230505"/>
                  </a:lnTo>
                  <a:lnTo>
                    <a:pt x="260604" y="236601"/>
                  </a:lnTo>
                  <a:lnTo>
                    <a:pt x="284988" y="253111"/>
                  </a:lnTo>
                  <a:lnTo>
                    <a:pt x="301498" y="277495"/>
                  </a:lnTo>
                  <a:lnTo>
                    <a:pt x="307594" y="307340"/>
                  </a:lnTo>
                  <a:lnTo>
                    <a:pt x="307594" y="153670"/>
                  </a:lnTo>
                  <a:lnTo>
                    <a:pt x="153797" y="153670"/>
                  </a:lnTo>
                  <a:lnTo>
                    <a:pt x="105156" y="161544"/>
                  </a:lnTo>
                  <a:lnTo>
                    <a:pt x="62992" y="183388"/>
                  </a:lnTo>
                  <a:lnTo>
                    <a:pt x="29718" y="216662"/>
                  </a:lnTo>
                  <a:lnTo>
                    <a:pt x="7874" y="258826"/>
                  </a:lnTo>
                  <a:lnTo>
                    <a:pt x="0" y="307340"/>
                  </a:lnTo>
                  <a:lnTo>
                    <a:pt x="0" y="2151761"/>
                  </a:lnTo>
                  <a:lnTo>
                    <a:pt x="7874" y="2200402"/>
                  </a:lnTo>
                  <a:lnTo>
                    <a:pt x="29718" y="2242566"/>
                  </a:lnTo>
                  <a:lnTo>
                    <a:pt x="62992" y="2275840"/>
                  </a:lnTo>
                  <a:lnTo>
                    <a:pt x="105156" y="2297684"/>
                  </a:lnTo>
                  <a:lnTo>
                    <a:pt x="153797" y="2305431"/>
                  </a:lnTo>
                  <a:lnTo>
                    <a:pt x="202438" y="2297684"/>
                  </a:lnTo>
                  <a:lnTo>
                    <a:pt x="244602" y="2275840"/>
                  </a:lnTo>
                  <a:lnTo>
                    <a:pt x="277876" y="2242566"/>
                  </a:lnTo>
                  <a:lnTo>
                    <a:pt x="299720" y="2200402"/>
                  </a:lnTo>
                  <a:lnTo>
                    <a:pt x="307594" y="2151761"/>
                  </a:lnTo>
                  <a:lnTo>
                    <a:pt x="307594" y="1998091"/>
                  </a:lnTo>
                  <a:lnTo>
                    <a:pt x="7331583" y="1998091"/>
                  </a:lnTo>
                  <a:lnTo>
                    <a:pt x="7380224" y="1990217"/>
                  </a:lnTo>
                  <a:lnTo>
                    <a:pt x="7422388" y="1968373"/>
                  </a:lnTo>
                  <a:lnTo>
                    <a:pt x="7455662" y="1935099"/>
                  </a:lnTo>
                  <a:lnTo>
                    <a:pt x="7477506" y="1892935"/>
                  </a:lnTo>
                  <a:lnTo>
                    <a:pt x="7485380" y="1844421"/>
                  </a:lnTo>
                  <a:lnTo>
                    <a:pt x="7485380" y="461137"/>
                  </a:lnTo>
                  <a:lnTo>
                    <a:pt x="7485380" y="230505"/>
                  </a:lnTo>
                  <a:lnTo>
                    <a:pt x="7485380" y="0"/>
                  </a:lnTo>
                  <a:close/>
                </a:path>
              </a:pathLst>
            </a:custGeom>
            <a:solidFill>
              <a:srgbClr val="E6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8895" y="526414"/>
              <a:ext cx="153796" cy="2307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82630" y="141732"/>
              <a:ext cx="307975" cy="231140"/>
            </a:xfrm>
            <a:custGeom>
              <a:avLst/>
              <a:gdLst/>
              <a:ahLst/>
              <a:cxnLst/>
              <a:rect l="l" t="t" r="r" b="b"/>
              <a:pathLst>
                <a:path w="307975" h="231140">
                  <a:moveTo>
                    <a:pt x="153797" y="0"/>
                  </a:moveTo>
                  <a:lnTo>
                    <a:pt x="105283" y="7874"/>
                  </a:lnTo>
                  <a:lnTo>
                    <a:pt x="62992" y="29718"/>
                  </a:lnTo>
                  <a:lnTo>
                    <a:pt x="29718" y="62992"/>
                  </a:lnTo>
                  <a:lnTo>
                    <a:pt x="7874" y="105283"/>
                  </a:lnTo>
                  <a:lnTo>
                    <a:pt x="0" y="153924"/>
                  </a:lnTo>
                  <a:lnTo>
                    <a:pt x="6096" y="183769"/>
                  </a:lnTo>
                  <a:lnTo>
                    <a:pt x="22605" y="208279"/>
                  </a:lnTo>
                  <a:lnTo>
                    <a:pt x="46990" y="224790"/>
                  </a:lnTo>
                  <a:lnTo>
                    <a:pt x="76962" y="230759"/>
                  </a:lnTo>
                  <a:lnTo>
                    <a:pt x="106807" y="224790"/>
                  </a:lnTo>
                  <a:lnTo>
                    <a:pt x="131318" y="208279"/>
                  </a:lnTo>
                  <a:lnTo>
                    <a:pt x="147827" y="183769"/>
                  </a:lnTo>
                  <a:lnTo>
                    <a:pt x="153797" y="153924"/>
                  </a:lnTo>
                  <a:lnTo>
                    <a:pt x="307594" y="153924"/>
                  </a:lnTo>
                  <a:lnTo>
                    <a:pt x="299720" y="105283"/>
                  </a:lnTo>
                  <a:lnTo>
                    <a:pt x="277875" y="62992"/>
                  </a:lnTo>
                  <a:lnTo>
                    <a:pt x="244601" y="29718"/>
                  </a:lnTo>
                  <a:lnTo>
                    <a:pt x="202438" y="7874"/>
                  </a:lnTo>
                  <a:lnTo>
                    <a:pt x="153797" y="0"/>
                  </a:lnTo>
                  <a:close/>
                </a:path>
              </a:pathLst>
            </a:custGeom>
            <a:solidFill>
              <a:srgbClr val="B86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6428" y="295656"/>
              <a:ext cx="153797" cy="1537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04971" y="141732"/>
              <a:ext cx="7485380" cy="2459990"/>
            </a:xfrm>
            <a:custGeom>
              <a:avLst/>
              <a:gdLst/>
              <a:ahLst/>
              <a:cxnLst/>
              <a:rect l="l" t="t" r="r" b="b"/>
              <a:pathLst>
                <a:path w="7485380" h="2459990">
                  <a:moveTo>
                    <a:pt x="0" y="461137"/>
                  </a:moveTo>
                  <a:lnTo>
                    <a:pt x="7873" y="412623"/>
                  </a:lnTo>
                  <a:lnTo>
                    <a:pt x="29717" y="370332"/>
                  </a:lnTo>
                  <a:lnTo>
                    <a:pt x="62991" y="337058"/>
                  </a:lnTo>
                  <a:lnTo>
                    <a:pt x="105155" y="315214"/>
                  </a:lnTo>
                  <a:lnTo>
                    <a:pt x="153797" y="307467"/>
                  </a:lnTo>
                  <a:lnTo>
                    <a:pt x="7177785" y="307467"/>
                  </a:lnTo>
                  <a:lnTo>
                    <a:pt x="7177785" y="153670"/>
                  </a:lnTo>
                  <a:lnTo>
                    <a:pt x="7185659" y="105156"/>
                  </a:lnTo>
                  <a:lnTo>
                    <a:pt x="7207504" y="62992"/>
                  </a:lnTo>
                  <a:lnTo>
                    <a:pt x="7240778" y="29718"/>
                  </a:lnTo>
                  <a:lnTo>
                    <a:pt x="7282942" y="7874"/>
                  </a:lnTo>
                  <a:lnTo>
                    <a:pt x="7331583" y="0"/>
                  </a:lnTo>
                  <a:lnTo>
                    <a:pt x="7380224" y="7874"/>
                  </a:lnTo>
                  <a:lnTo>
                    <a:pt x="7422387" y="29718"/>
                  </a:lnTo>
                  <a:lnTo>
                    <a:pt x="7455661" y="62992"/>
                  </a:lnTo>
                  <a:lnTo>
                    <a:pt x="7477506" y="105156"/>
                  </a:lnTo>
                  <a:lnTo>
                    <a:pt x="7485380" y="153670"/>
                  </a:lnTo>
                  <a:lnTo>
                    <a:pt x="7485380" y="1998345"/>
                  </a:lnTo>
                  <a:lnTo>
                    <a:pt x="7477506" y="2046986"/>
                  </a:lnTo>
                  <a:lnTo>
                    <a:pt x="7455661" y="2089150"/>
                  </a:lnTo>
                  <a:lnTo>
                    <a:pt x="7422387" y="2122424"/>
                  </a:lnTo>
                  <a:lnTo>
                    <a:pt x="7380224" y="2144268"/>
                  </a:lnTo>
                  <a:lnTo>
                    <a:pt x="7331583" y="2152015"/>
                  </a:lnTo>
                  <a:lnTo>
                    <a:pt x="307593" y="2152015"/>
                  </a:lnTo>
                  <a:lnTo>
                    <a:pt x="307593" y="2305812"/>
                  </a:lnTo>
                  <a:lnTo>
                    <a:pt x="299719" y="2354326"/>
                  </a:lnTo>
                  <a:lnTo>
                    <a:pt x="277875" y="2396617"/>
                  </a:lnTo>
                  <a:lnTo>
                    <a:pt x="244601" y="2429891"/>
                  </a:lnTo>
                  <a:lnTo>
                    <a:pt x="202437" y="2451608"/>
                  </a:lnTo>
                  <a:lnTo>
                    <a:pt x="153797" y="2459482"/>
                  </a:lnTo>
                  <a:lnTo>
                    <a:pt x="105155" y="2451608"/>
                  </a:lnTo>
                  <a:lnTo>
                    <a:pt x="62991" y="2429891"/>
                  </a:lnTo>
                  <a:lnTo>
                    <a:pt x="29717" y="2396617"/>
                  </a:lnTo>
                  <a:lnTo>
                    <a:pt x="7873" y="2354326"/>
                  </a:lnTo>
                  <a:lnTo>
                    <a:pt x="0" y="2305812"/>
                  </a:lnTo>
                  <a:lnTo>
                    <a:pt x="0" y="461137"/>
                  </a:lnTo>
                  <a:close/>
                </a:path>
                <a:path w="7485380" h="2459990">
                  <a:moveTo>
                    <a:pt x="7177785" y="307467"/>
                  </a:moveTo>
                  <a:lnTo>
                    <a:pt x="7331583" y="307467"/>
                  </a:lnTo>
                  <a:lnTo>
                    <a:pt x="7380224" y="299593"/>
                  </a:lnTo>
                  <a:lnTo>
                    <a:pt x="7422387" y="277749"/>
                  </a:lnTo>
                  <a:lnTo>
                    <a:pt x="7455661" y="244475"/>
                  </a:lnTo>
                  <a:lnTo>
                    <a:pt x="7477506" y="202311"/>
                  </a:lnTo>
                  <a:lnTo>
                    <a:pt x="7485380" y="153670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3868" y="286512"/>
              <a:ext cx="170688" cy="1706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4971" y="525780"/>
              <a:ext cx="307975" cy="1767839"/>
            </a:xfrm>
            <a:custGeom>
              <a:avLst/>
              <a:gdLst/>
              <a:ahLst/>
              <a:cxnLst/>
              <a:rect l="l" t="t" r="r" b="b"/>
              <a:pathLst>
                <a:path w="307975" h="1767839">
                  <a:moveTo>
                    <a:pt x="153669" y="230632"/>
                  </a:moveTo>
                  <a:lnTo>
                    <a:pt x="153669" y="76835"/>
                  </a:lnTo>
                  <a:lnTo>
                    <a:pt x="176149" y="22479"/>
                  </a:lnTo>
                  <a:lnTo>
                    <a:pt x="230504" y="0"/>
                  </a:lnTo>
                  <a:lnTo>
                    <a:pt x="260476" y="6096"/>
                  </a:lnTo>
                  <a:lnTo>
                    <a:pt x="284861" y="22479"/>
                  </a:lnTo>
                  <a:lnTo>
                    <a:pt x="301370" y="46990"/>
                  </a:lnTo>
                  <a:lnTo>
                    <a:pt x="307466" y="76835"/>
                  </a:lnTo>
                  <a:lnTo>
                    <a:pt x="299592" y="125475"/>
                  </a:lnTo>
                  <a:lnTo>
                    <a:pt x="277749" y="167640"/>
                  </a:lnTo>
                  <a:lnTo>
                    <a:pt x="244475" y="200914"/>
                  </a:lnTo>
                  <a:lnTo>
                    <a:pt x="202311" y="222758"/>
                  </a:lnTo>
                  <a:lnTo>
                    <a:pt x="153669" y="230632"/>
                  </a:lnTo>
                  <a:lnTo>
                    <a:pt x="105155" y="222758"/>
                  </a:lnTo>
                  <a:lnTo>
                    <a:pt x="62864" y="200914"/>
                  </a:lnTo>
                  <a:lnTo>
                    <a:pt x="29590" y="167640"/>
                  </a:lnTo>
                  <a:lnTo>
                    <a:pt x="7873" y="125475"/>
                  </a:lnTo>
                  <a:lnTo>
                    <a:pt x="0" y="76835"/>
                  </a:lnTo>
                </a:path>
                <a:path w="307975" h="1767839">
                  <a:moveTo>
                    <a:pt x="307466" y="76835"/>
                  </a:moveTo>
                  <a:lnTo>
                    <a:pt x="307466" y="1767713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503" rIns="0" bIns="0" rtlCol="0">
            <a:spAutoFit/>
          </a:bodyPr>
          <a:lstStyle/>
          <a:p>
            <a:pPr marL="2774315" marR="5080" indent="-152400">
              <a:lnSpc>
                <a:spcPct val="100000"/>
              </a:lnSpc>
              <a:spcBef>
                <a:spcPts val="95"/>
              </a:spcBef>
            </a:pPr>
            <a:r>
              <a:rPr sz="4000" spc="-320" dirty="0"/>
              <a:t>Тема</a:t>
            </a:r>
            <a:r>
              <a:rPr sz="4000" spc="-625" dirty="0"/>
              <a:t> </a:t>
            </a:r>
            <a:r>
              <a:rPr sz="4000" spc="-204" dirty="0"/>
              <a:t>3.</a:t>
            </a:r>
            <a:r>
              <a:rPr sz="4000" spc="-545" dirty="0"/>
              <a:t> </a:t>
            </a:r>
            <a:r>
              <a:rPr sz="4000" spc="-295" dirty="0"/>
              <a:t>Соціологічна </a:t>
            </a:r>
            <a:r>
              <a:rPr sz="4000" spc="-165" dirty="0"/>
              <a:t>теорія</a:t>
            </a:r>
            <a:r>
              <a:rPr sz="4000" spc="-280" dirty="0"/>
              <a:t> </a:t>
            </a:r>
            <a:r>
              <a:rPr sz="4000" spc="-20" dirty="0"/>
              <a:t>особистості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5437123" y="3047745"/>
            <a:ext cx="640207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1F2020"/>
                </a:solidFill>
                <a:latin typeface="Microsoft Sans Serif"/>
                <a:cs typeface="Microsoft Sans Serif"/>
              </a:rPr>
              <a:t>Так,</a:t>
            </a:r>
            <a:r>
              <a:rPr sz="2800" spc="-9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світ</a:t>
            </a:r>
            <a:r>
              <a:rPr sz="2800" spc="-9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1145" dirty="0">
                <a:solidFill>
                  <a:srgbClr val="1F2020"/>
                </a:solidFill>
                <a:latin typeface="Microsoft Sans Serif"/>
                <a:cs typeface="Microsoft Sans Serif"/>
              </a:rPr>
              <a:t>—</a:t>
            </a:r>
            <a:r>
              <a:rPr sz="2800" spc="-9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F2020"/>
                </a:solidFill>
                <a:latin typeface="Microsoft Sans Serif"/>
                <a:cs typeface="Microsoft Sans Serif"/>
              </a:rPr>
              <a:t>театр,</a:t>
            </a:r>
            <a:endParaRPr sz="2800">
              <a:latin typeface="Microsoft Sans Serif"/>
              <a:cs typeface="Microsoft Sans Serif"/>
            </a:endParaRPr>
          </a:p>
          <a:p>
            <a:pPr marL="12700" marR="534670">
              <a:lnSpc>
                <a:spcPct val="100000"/>
              </a:lnSpc>
            </a:pPr>
            <a:r>
              <a:rPr sz="2800" spc="-140" dirty="0">
                <a:solidFill>
                  <a:srgbClr val="1F2020"/>
                </a:solidFill>
                <a:latin typeface="Microsoft Sans Serif"/>
                <a:cs typeface="Microsoft Sans Serif"/>
              </a:rPr>
              <a:t>Де</a:t>
            </a:r>
            <a:r>
              <a:rPr sz="2800" spc="-5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всі</a:t>
            </a:r>
            <a:r>
              <a:rPr sz="2800" spc="-9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F2020"/>
                </a:solidFill>
                <a:latin typeface="Microsoft Sans Serif"/>
                <a:cs typeface="Microsoft Sans Serif"/>
              </a:rPr>
              <a:t>чоловіки</a:t>
            </a:r>
            <a:r>
              <a:rPr sz="2800" spc="-55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й</a:t>
            </a:r>
            <a:r>
              <a:rPr sz="2800" spc="-85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rgbClr val="1F2020"/>
                </a:solidFill>
                <a:latin typeface="Microsoft Sans Serif"/>
                <a:cs typeface="Microsoft Sans Serif"/>
              </a:rPr>
              <a:t>жінки</a:t>
            </a:r>
            <a:r>
              <a:rPr sz="2800" spc="-7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1145" dirty="0">
                <a:solidFill>
                  <a:srgbClr val="1F2020"/>
                </a:solidFill>
                <a:latin typeface="Microsoft Sans Serif"/>
                <a:cs typeface="Microsoft Sans Serif"/>
              </a:rPr>
              <a:t>—</a:t>
            </a:r>
            <a:r>
              <a:rPr sz="2800" spc="-65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F2020"/>
                </a:solidFill>
                <a:latin typeface="Microsoft Sans Serif"/>
                <a:cs typeface="Microsoft Sans Serif"/>
              </a:rPr>
              <a:t>актори.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Тут</a:t>
            </a:r>
            <a:r>
              <a:rPr sz="2800" spc="-135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1F2020"/>
                </a:solidFill>
                <a:latin typeface="Microsoft Sans Serif"/>
                <a:cs typeface="Microsoft Sans Serif"/>
              </a:rPr>
              <a:t>кожному</a:t>
            </a:r>
            <a:r>
              <a:rPr sz="2800" spc="-10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F2020"/>
                </a:solidFill>
                <a:latin typeface="Microsoft Sans Serif"/>
                <a:cs typeface="Microsoft Sans Serif"/>
              </a:rPr>
              <a:t>приписаний</a:t>
            </a:r>
            <a:r>
              <a:rPr sz="2800" spc="-11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свій</a:t>
            </a:r>
            <a:r>
              <a:rPr sz="2800" spc="-13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F2020"/>
                </a:solidFill>
                <a:latin typeface="Microsoft Sans Serif"/>
                <a:cs typeface="Microsoft Sans Serif"/>
              </a:rPr>
              <a:t>вихід,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не</a:t>
            </a:r>
            <a:r>
              <a:rPr sz="2800" spc="-114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одну</a:t>
            </a:r>
            <a:r>
              <a:rPr sz="2800" spc="-95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з</a:t>
            </a:r>
            <a:r>
              <a:rPr sz="2800" spc="-11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них</a:t>
            </a:r>
            <a:r>
              <a:rPr sz="2800" spc="-11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1F2020"/>
                </a:solidFill>
                <a:latin typeface="Microsoft Sans Serif"/>
                <a:cs typeface="Microsoft Sans Serif"/>
              </a:rPr>
              <a:t>кожне</a:t>
            </a:r>
            <a:r>
              <a:rPr sz="2800" spc="-95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грає</a:t>
            </a:r>
            <a:r>
              <a:rPr sz="2800" spc="-11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F2020"/>
                </a:solidFill>
                <a:latin typeface="Microsoft Sans Serif"/>
                <a:cs typeface="Microsoft Sans Serif"/>
              </a:rPr>
              <a:t>роль.</a:t>
            </a:r>
            <a:endParaRPr sz="2800">
              <a:latin typeface="Microsoft Sans Serif"/>
              <a:cs typeface="Microsoft Sans Serif"/>
            </a:endParaRPr>
          </a:p>
          <a:p>
            <a:pPr marL="4638675">
              <a:lnSpc>
                <a:spcPct val="100000"/>
              </a:lnSpc>
            </a:pPr>
            <a:r>
              <a:rPr sz="2800" dirty="0">
                <a:solidFill>
                  <a:srgbClr val="1F2020"/>
                </a:solidFill>
                <a:latin typeface="Microsoft Sans Serif"/>
                <a:cs typeface="Microsoft Sans Serif"/>
              </a:rPr>
              <a:t>В.</a:t>
            </a:r>
            <a:r>
              <a:rPr sz="2800" spc="20" dirty="0">
                <a:solidFill>
                  <a:srgbClr val="1F2020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F2020"/>
                </a:solidFill>
                <a:latin typeface="Microsoft Sans Serif"/>
                <a:cs typeface="Microsoft Sans Serif"/>
              </a:rPr>
              <a:t>Шекспір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1475" y="3933444"/>
            <a:ext cx="3621024" cy="27858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3139439"/>
            <a:ext cx="3718560" cy="3718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13443" y="237427"/>
            <a:ext cx="8076565" cy="2646680"/>
            <a:chOff x="3413443" y="237427"/>
            <a:chExt cx="8076565" cy="2646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2886" y="409955"/>
              <a:ext cx="164338" cy="1643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21380" y="409955"/>
              <a:ext cx="8060690" cy="2466340"/>
            </a:xfrm>
            <a:custGeom>
              <a:avLst/>
              <a:gdLst/>
              <a:ahLst/>
              <a:cxnLst/>
              <a:rect l="l" t="t" r="r" b="b"/>
              <a:pathLst>
                <a:path w="8060690" h="2466340">
                  <a:moveTo>
                    <a:pt x="8060309" y="0"/>
                  </a:moveTo>
                  <a:lnTo>
                    <a:pt x="8054467" y="43688"/>
                  </a:lnTo>
                  <a:lnTo>
                    <a:pt x="8037830" y="82931"/>
                  </a:lnTo>
                  <a:lnTo>
                    <a:pt x="8012176" y="116205"/>
                  </a:lnTo>
                  <a:lnTo>
                    <a:pt x="7978902" y="141986"/>
                  </a:lnTo>
                  <a:lnTo>
                    <a:pt x="7939659" y="158496"/>
                  </a:lnTo>
                  <a:lnTo>
                    <a:pt x="7895844" y="164338"/>
                  </a:lnTo>
                  <a:lnTo>
                    <a:pt x="328803" y="164338"/>
                  </a:lnTo>
                  <a:lnTo>
                    <a:pt x="328803" y="328803"/>
                  </a:lnTo>
                  <a:lnTo>
                    <a:pt x="322961" y="372491"/>
                  </a:lnTo>
                  <a:lnTo>
                    <a:pt x="306324" y="411734"/>
                  </a:lnTo>
                  <a:lnTo>
                    <a:pt x="280670" y="445008"/>
                  </a:lnTo>
                  <a:lnTo>
                    <a:pt x="247396" y="470662"/>
                  </a:lnTo>
                  <a:lnTo>
                    <a:pt x="208153" y="487299"/>
                  </a:lnTo>
                  <a:lnTo>
                    <a:pt x="164338" y="493141"/>
                  </a:lnTo>
                  <a:lnTo>
                    <a:pt x="164338" y="328803"/>
                  </a:lnTo>
                  <a:lnTo>
                    <a:pt x="188468" y="270637"/>
                  </a:lnTo>
                  <a:lnTo>
                    <a:pt x="246634" y="246634"/>
                  </a:lnTo>
                  <a:lnTo>
                    <a:pt x="278638" y="252984"/>
                  </a:lnTo>
                  <a:lnTo>
                    <a:pt x="304673" y="270637"/>
                  </a:lnTo>
                  <a:lnTo>
                    <a:pt x="322326" y="296799"/>
                  </a:lnTo>
                  <a:lnTo>
                    <a:pt x="328803" y="328803"/>
                  </a:lnTo>
                  <a:lnTo>
                    <a:pt x="328803" y="164338"/>
                  </a:lnTo>
                  <a:lnTo>
                    <a:pt x="164338" y="164338"/>
                  </a:lnTo>
                  <a:lnTo>
                    <a:pt x="120650" y="170307"/>
                  </a:lnTo>
                  <a:lnTo>
                    <a:pt x="81407" y="186817"/>
                  </a:lnTo>
                  <a:lnTo>
                    <a:pt x="48133" y="212598"/>
                  </a:lnTo>
                  <a:lnTo>
                    <a:pt x="22479" y="245745"/>
                  </a:lnTo>
                  <a:lnTo>
                    <a:pt x="5842" y="285115"/>
                  </a:lnTo>
                  <a:lnTo>
                    <a:pt x="0" y="328803"/>
                  </a:lnTo>
                  <a:lnTo>
                    <a:pt x="0" y="2301494"/>
                  </a:lnTo>
                  <a:lnTo>
                    <a:pt x="5842" y="2345182"/>
                  </a:lnTo>
                  <a:lnTo>
                    <a:pt x="22479" y="2384425"/>
                  </a:lnTo>
                  <a:lnTo>
                    <a:pt x="48133" y="2417699"/>
                  </a:lnTo>
                  <a:lnTo>
                    <a:pt x="81407" y="2443353"/>
                  </a:lnTo>
                  <a:lnTo>
                    <a:pt x="120650" y="2459990"/>
                  </a:lnTo>
                  <a:lnTo>
                    <a:pt x="164338" y="2465832"/>
                  </a:lnTo>
                  <a:lnTo>
                    <a:pt x="208153" y="2459990"/>
                  </a:lnTo>
                  <a:lnTo>
                    <a:pt x="247396" y="2443353"/>
                  </a:lnTo>
                  <a:lnTo>
                    <a:pt x="280670" y="2417699"/>
                  </a:lnTo>
                  <a:lnTo>
                    <a:pt x="306324" y="2384425"/>
                  </a:lnTo>
                  <a:lnTo>
                    <a:pt x="322961" y="2345182"/>
                  </a:lnTo>
                  <a:lnTo>
                    <a:pt x="328803" y="2301494"/>
                  </a:lnTo>
                  <a:lnTo>
                    <a:pt x="328803" y="2137029"/>
                  </a:lnTo>
                  <a:lnTo>
                    <a:pt x="7895844" y="2137029"/>
                  </a:lnTo>
                  <a:lnTo>
                    <a:pt x="7939659" y="2131187"/>
                  </a:lnTo>
                  <a:lnTo>
                    <a:pt x="7978902" y="2114550"/>
                  </a:lnTo>
                  <a:lnTo>
                    <a:pt x="8012176" y="2088896"/>
                  </a:lnTo>
                  <a:lnTo>
                    <a:pt x="8037830" y="2055622"/>
                  </a:lnTo>
                  <a:lnTo>
                    <a:pt x="8054467" y="2016379"/>
                  </a:lnTo>
                  <a:lnTo>
                    <a:pt x="8060309" y="1972691"/>
                  </a:lnTo>
                  <a:lnTo>
                    <a:pt x="8060309" y="493141"/>
                  </a:lnTo>
                  <a:lnTo>
                    <a:pt x="8060309" y="246634"/>
                  </a:lnTo>
                  <a:lnTo>
                    <a:pt x="8060309" y="0"/>
                  </a:lnTo>
                  <a:close/>
                </a:path>
              </a:pathLst>
            </a:custGeom>
            <a:solidFill>
              <a:srgbClr val="E6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5972" y="655701"/>
              <a:ext cx="164464" cy="2461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53013" y="245363"/>
              <a:ext cx="328930" cy="246379"/>
            </a:xfrm>
            <a:custGeom>
              <a:avLst/>
              <a:gdLst/>
              <a:ahLst/>
              <a:cxnLst/>
              <a:rect l="l" t="t" r="r" b="b"/>
              <a:pathLst>
                <a:path w="328929" h="246379">
                  <a:moveTo>
                    <a:pt x="164337" y="0"/>
                  </a:moveTo>
                  <a:lnTo>
                    <a:pt x="120650" y="5841"/>
                  </a:lnTo>
                  <a:lnTo>
                    <a:pt x="81406" y="22351"/>
                  </a:lnTo>
                  <a:lnTo>
                    <a:pt x="48132" y="48132"/>
                  </a:lnTo>
                  <a:lnTo>
                    <a:pt x="22478" y="81279"/>
                  </a:lnTo>
                  <a:lnTo>
                    <a:pt x="5841" y="120522"/>
                  </a:lnTo>
                  <a:lnTo>
                    <a:pt x="0" y="164083"/>
                  </a:lnTo>
                  <a:lnTo>
                    <a:pt x="6476" y="196087"/>
                  </a:lnTo>
                  <a:lnTo>
                    <a:pt x="24002" y="222122"/>
                  </a:lnTo>
                  <a:lnTo>
                    <a:pt x="50164" y="239775"/>
                  </a:lnTo>
                  <a:lnTo>
                    <a:pt x="82168" y="246125"/>
                  </a:lnTo>
                  <a:lnTo>
                    <a:pt x="114172" y="239775"/>
                  </a:lnTo>
                  <a:lnTo>
                    <a:pt x="140334" y="222122"/>
                  </a:lnTo>
                  <a:lnTo>
                    <a:pt x="157860" y="196087"/>
                  </a:lnTo>
                  <a:lnTo>
                    <a:pt x="164337" y="164083"/>
                  </a:lnTo>
                  <a:lnTo>
                    <a:pt x="328802" y="164083"/>
                  </a:lnTo>
                  <a:lnTo>
                    <a:pt x="322833" y="120522"/>
                  </a:lnTo>
                  <a:lnTo>
                    <a:pt x="306323" y="81279"/>
                  </a:lnTo>
                  <a:lnTo>
                    <a:pt x="280542" y="48132"/>
                  </a:lnTo>
                  <a:lnTo>
                    <a:pt x="247268" y="22351"/>
                  </a:lnTo>
                  <a:lnTo>
                    <a:pt x="208025" y="5841"/>
                  </a:lnTo>
                  <a:lnTo>
                    <a:pt x="164337" y="0"/>
                  </a:lnTo>
                  <a:close/>
                </a:path>
              </a:pathLst>
            </a:custGeom>
            <a:solidFill>
              <a:srgbClr val="B86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17351" y="409447"/>
              <a:ext cx="164465" cy="1642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21380" y="245363"/>
              <a:ext cx="8060690" cy="2630805"/>
            </a:xfrm>
            <a:custGeom>
              <a:avLst/>
              <a:gdLst/>
              <a:ahLst/>
              <a:cxnLst/>
              <a:rect l="l" t="t" r="r" b="b"/>
              <a:pathLst>
                <a:path w="8060690" h="2630805">
                  <a:moveTo>
                    <a:pt x="0" y="493140"/>
                  </a:moveTo>
                  <a:lnTo>
                    <a:pt x="5842" y="449452"/>
                  </a:lnTo>
                  <a:lnTo>
                    <a:pt x="22479" y="410209"/>
                  </a:lnTo>
                  <a:lnTo>
                    <a:pt x="48133" y="376935"/>
                  </a:lnTo>
                  <a:lnTo>
                    <a:pt x="81407" y="351281"/>
                  </a:lnTo>
                  <a:lnTo>
                    <a:pt x="120650" y="334644"/>
                  </a:lnTo>
                  <a:lnTo>
                    <a:pt x="164337" y="328802"/>
                  </a:lnTo>
                  <a:lnTo>
                    <a:pt x="7731506" y="328802"/>
                  </a:lnTo>
                  <a:lnTo>
                    <a:pt x="7731506" y="164337"/>
                  </a:lnTo>
                  <a:lnTo>
                    <a:pt x="7737348" y="120649"/>
                  </a:lnTo>
                  <a:lnTo>
                    <a:pt x="7753985" y="81406"/>
                  </a:lnTo>
                  <a:lnTo>
                    <a:pt x="7779639" y="48132"/>
                  </a:lnTo>
                  <a:lnTo>
                    <a:pt x="7812913" y="22478"/>
                  </a:lnTo>
                  <a:lnTo>
                    <a:pt x="7852156" y="5841"/>
                  </a:lnTo>
                  <a:lnTo>
                    <a:pt x="7895844" y="0"/>
                  </a:lnTo>
                  <a:lnTo>
                    <a:pt x="7939659" y="5841"/>
                  </a:lnTo>
                  <a:lnTo>
                    <a:pt x="7978902" y="22478"/>
                  </a:lnTo>
                  <a:lnTo>
                    <a:pt x="8012176" y="48132"/>
                  </a:lnTo>
                  <a:lnTo>
                    <a:pt x="8037830" y="81406"/>
                  </a:lnTo>
                  <a:lnTo>
                    <a:pt x="8054467" y="120649"/>
                  </a:lnTo>
                  <a:lnTo>
                    <a:pt x="8060309" y="164337"/>
                  </a:lnTo>
                  <a:lnTo>
                    <a:pt x="8060309" y="2137155"/>
                  </a:lnTo>
                  <a:lnTo>
                    <a:pt x="8054467" y="2180843"/>
                  </a:lnTo>
                  <a:lnTo>
                    <a:pt x="8037830" y="2220086"/>
                  </a:lnTo>
                  <a:lnTo>
                    <a:pt x="8012176" y="2253360"/>
                  </a:lnTo>
                  <a:lnTo>
                    <a:pt x="7978902" y="2279141"/>
                  </a:lnTo>
                  <a:lnTo>
                    <a:pt x="7939659" y="2295651"/>
                  </a:lnTo>
                  <a:lnTo>
                    <a:pt x="7895844" y="2301493"/>
                  </a:lnTo>
                  <a:lnTo>
                    <a:pt x="328803" y="2301493"/>
                  </a:lnTo>
                  <a:lnTo>
                    <a:pt x="328803" y="2465958"/>
                  </a:lnTo>
                  <a:lnTo>
                    <a:pt x="322961" y="2509646"/>
                  </a:lnTo>
                  <a:lnTo>
                    <a:pt x="306324" y="2548889"/>
                  </a:lnTo>
                  <a:lnTo>
                    <a:pt x="280670" y="2582163"/>
                  </a:lnTo>
                  <a:lnTo>
                    <a:pt x="247396" y="2607817"/>
                  </a:lnTo>
                  <a:lnTo>
                    <a:pt x="208153" y="2624454"/>
                  </a:lnTo>
                  <a:lnTo>
                    <a:pt x="164337" y="2630296"/>
                  </a:lnTo>
                  <a:lnTo>
                    <a:pt x="120650" y="2624454"/>
                  </a:lnTo>
                  <a:lnTo>
                    <a:pt x="81407" y="2607817"/>
                  </a:lnTo>
                  <a:lnTo>
                    <a:pt x="48133" y="2582163"/>
                  </a:lnTo>
                  <a:lnTo>
                    <a:pt x="22479" y="2548889"/>
                  </a:lnTo>
                  <a:lnTo>
                    <a:pt x="5842" y="2509646"/>
                  </a:lnTo>
                  <a:lnTo>
                    <a:pt x="0" y="2465958"/>
                  </a:lnTo>
                  <a:lnTo>
                    <a:pt x="0" y="493140"/>
                  </a:lnTo>
                  <a:close/>
                </a:path>
                <a:path w="8060690" h="2630805">
                  <a:moveTo>
                    <a:pt x="7731506" y="328802"/>
                  </a:moveTo>
                  <a:lnTo>
                    <a:pt x="7895844" y="328802"/>
                  </a:lnTo>
                  <a:lnTo>
                    <a:pt x="7939659" y="322960"/>
                  </a:lnTo>
                  <a:lnTo>
                    <a:pt x="7978902" y="306323"/>
                  </a:lnTo>
                  <a:lnTo>
                    <a:pt x="8012176" y="280669"/>
                  </a:lnTo>
                  <a:lnTo>
                    <a:pt x="8037830" y="247395"/>
                  </a:lnTo>
                  <a:lnTo>
                    <a:pt x="8054467" y="208152"/>
                  </a:lnTo>
                  <a:lnTo>
                    <a:pt x="8060309" y="164337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5012" y="400811"/>
              <a:ext cx="179831" cy="1813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21380" y="655319"/>
              <a:ext cx="329565" cy="1891664"/>
            </a:xfrm>
            <a:custGeom>
              <a:avLst/>
              <a:gdLst/>
              <a:ahLst/>
              <a:cxnLst/>
              <a:rect l="l" t="t" r="r" b="b"/>
              <a:pathLst>
                <a:path w="329564" h="1891664">
                  <a:moveTo>
                    <a:pt x="164465" y="246633"/>
                  </a:moveTo>
                  <a:lnTo>
                    <a:pt x="164465" y="82168"/>
                  </a:lnTo>
                  <a:lnTo>
                    <a:pt x="188595" y="24129"/>
                  </a:lnTo>
                  <a:lnTo>
                    <a:pt x="246761" y="0"/>
                  </a:lnTo>
                  <a:lnTo>
                    <a:pt x="278765" y="6476"/>
                  </a:lnTo>
                  <a:lnTo>
                    <a:pt x="304927" y="24129"/>
                  </a:lnTo>
                  <a:lnTo>
                    <a:pt x="322580" y="50164"/>
                  </a:lnTo>
                  <a:lnTo>
                    <a:pt x="329057" y="82168"/>
                  </a:lnTo>
                  <a:lnTo>
                    <a:pt x="323215" y="125983"/>
                  </a:lnTo>
                  <a:lnTo>
                    <a:pt x="306578" y="165226"/>
                  </a:lnTo>
                  <a:lnTo>
                    <a:pt x="280797" y="198500"/>
                  </a:lnTo>
                  <a:lnTo>
                    <a:pt x="247523" y="224281"/>
                  </a:lnTo>
                  <a:lnTo>
                    <a:pt x="208280" y="240791"/>
                  </a:lnTo>
                  <a:lnTo>
                    <a:pt x="164465" y="246633"/>
                  </a:lnTo>
                  <a:lnTo>
                    <a:pt x="120777" y="240791"/>
                  </a:lnTo>
                  <a:lnTo>
                    <a:pt x="81534" y="224281"/>
                  </a:lnTo>
                  <a:lnTo>
                    <a:pt x="48133" y="198500"/>
                  </a:lnTo>
                  <a:lnTo>
                    <a:pt x="22479" y="165226"/>
                  </a:lnTo>
                  <a:lnTo>
                    <a:pt x="5842" y="125983"/>
                  </a:lnTo>
                  <a:lnTo>
                    <a:pt x="0" y="82168"/>
                  </a:lnTo>
                </a:path>
                <a:path w="329564" h="1891664">
                  <a:moveTo>
                    <a:pt x="329057" y="82168"/>
                  </a:moveTo>
                  <a:lnTo>
                    <a:pt x="329057" y="1891283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12996" y="581024"/>
            <a:ext cx="628015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4000" spc="-325" dirty="0"/>
              <a:t>Тема</a:t>
            </a:r>
            <a:r>
              <a:rPr sz="4000" spc="-635" dirty="0"/>
              <a:t> </a:t>
            </a:r>
            <a:r>
              <a:rPr sz="4000" spc="-195" dirty="0"/>
              <a:t>4.</a:t>
            </a:r>
            <a:r>
              <a:rPr sz="4000" spc="-545" dirty="0"/>
              <a:t> </a:t>
            </a:r>
            <a:r>
              <a:rPr sz="4000" spc="-275" dirty="0"/>
              <a:t>Соціальна </a:t>
            </a:r>
            <a:r>
              <a:rPr sz="4000" spc="-80" dirty="0"/>
              <a:t>структура</a:t>
            </a:r>
            <a:r>
              <a:rPr sz="4000" spc="-315" dirty="0"/>
              <a:t> </a:t>
            </a:r>
            <a:r>
              <a:rPr sz="4000" dirty="0"/>
              <a:t>та</a:t>
            </a:r>
            <a:r>
              <a:rPr sz="4000" spc="-204" dirty="0"/>
              <a:t> </a:t>
            </a:r>
            <a:r>
              <a:rPr sz="4000" spc="-235" dirty="0"/>
              <a:t>соціальна </a:t>
            </a:r>
            <a:r>
              <a:rPr sz="4000" spc="-30" dirty="0"/>
              <a:t>стратифікація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5715380" y="2984957"/>
            <a:ext cx="605282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6680" algn="r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latin typeface="Microsoft Sans Serif"/>
                <a:cs typeface="Microsoft Sans Serif"/>
              </a:rPr>
              <a:t>Будь-</a:t>
            </a:r>
            <a:r>
              <a:rPr sz="2800" spc="-10" dirty="0">
                <a:latin typeface="Microsoft Sans Serif"/>
                <a:cs typeface="Microsoft Sans Serif"/>
              </a:rPr>
              <a:t>яке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місто,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яким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би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малим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воно </a:t>
            </a:r>
            <a:r>
              <a:rPr sz="2800" dirty="0">
                <a:latin typeface="Microsoft Sans Serif"/>
                <a:cs typeface="Microsoft Sans Serif"/>
              </a:rPr>
              <a:t>не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було,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фактично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поділене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на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дві </a:t>
            </a:r>
            <a:r>
              <a:rPr sz="2800" spc="-20" dirty="0">
                <a:latin typeface="Microsoft Sans Serif"/>
                <a:cs typeface="Microsoft Sans Serif"/>
              </a:rPr>
              <a:t>половини: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одна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для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бідних,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інша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для багатих,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і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вони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ворогують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між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собою</a:t>
            </a:r>
            <a:endParaRPr sz="2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Microsoft Sans Serif"/>
                <a:cs typeface="Microsoft Sans Serif"/>
              </a:rPr>
              <a:t>Платон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5155" y="57595"/>
            <a:ext cx="7642225" cy="2760345"/>
            <a:chOff x="3395155" y="57595"/>
            <a:chExt cx="7642225" cy="2760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6161" y="237743"/>
              <a:ext cx="171450" cy="1714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03092" y="237743"/>
              <a:ext cx="7626350" cy="2572385"/>
            </a:xfrm>
            <a:custGeom>
              <a:avLst/>
              <a:gdLst/>
              <a:ahLst/>
              <a:cxnLst/>
              <a:rect l="l" t="t" r="r" b="b"/>
              <a:pathLst>
                <a:path w="7626350" h="2572385">
                  <a:moveTo>
                    <a:pt x="7625969" y="0"/>
                  </a:moveTo>
                  <a:lnTo>
                    <a:pt x="7619873" y="45593"/>
                  </a:lnTo>
                  <a:lnTo>
                    <a:pt x="7602601" y="86487"/>
                  </a:lnTo>
                  <a:lnTo>
                    <a:pt x="7575804" y="121285"/>
                  </a:lnTo>
                  <a:lnTo>
                    <a:pt x="7541133" y="148082"/>
                  </a:lnTo>
                  <a:lnTo>
                    <a:pt x="7500112" y="165354"/>
                  </a:lnTo>
                  <a:lnTo>
                    <a:pt x="7454519" y="171450"/>
                  </a:lnTo>
                  <a:lnTo>
                    <a:pt x="342900" y="171450"/>
                  </a:lnTo>
                  <a:lnTo>
                    <a:pt x="342900" y="342900"/>
                  </a:lnTo>
                  <a:lnTo>
                    <a:pt x="336804" y="388493"/>
                  </a:lnTo>
                  <a:lnTo>
                    <a:pt x="319532" y="429514"/>
                  </a:lnTo>
                  <a:lnTo>
                    <a:pt x="292735" y="464185"/>
                  </a:lnTo>
                  <a:lnTo>
                    <a:pt x="257937" y="490982"/>
                  </a:lnTo>
                  <a:lnTo>
                    <a:pt x="217043" y="508254"/>
                  </a:lnTo>
                  <a:lnTo>
                    <a:pt x="171450" y="514350"/>
                  </a:lnTo>
                  <a:lnTo>
                    <a:pt x="171450" y="342900"/>
                  </a:lnTo>
                  <a:lnTo>
                    <a:pt x="178181" y="309499"/>
                  </a:lnTo>
                  <a:lnTo>
                    <a:pt x="196596" y="282321"/>
                  </a:lnTo>
                  <a:lnTo>
                    <a:pt x="223774" y="263906"/>
                  </a:lnTo>
                  <a:lnTo>
                    <a:pt x="257175" y="257175"/>
                  </a:lnTo>
                  <a:lnTo>
                    <a:pt x="290576" y="263906"/>
                  </a:lnTo>
                  <a:lnTo>
                    <a:pt x="317754" y="282321"/>
                  </a:lnTo>
                  <a:lnTo>
                    <a:pt x="336169" y="309499"/>
                  </a:lnTo>
                  <a:lnTo>
                    <a:pt x="342900" y="342900"/>
                  </a:lnTo>
                  <a:lnTo>
                    <a:pt x="342900" y="171450"/>
                  </a:lnTo>
                  <a:lnTo>
                    <a:pt x="171450" y="171450"/>
                  </a:lnTo>
                  <a:lnTo>
                    <a:pt x="125857" y="177546"/>
                  </a:lnTo>
                  <a:lnTo>
                    <a:pt x="84963" y="194818"/>
                  </a:lnTo>
                  <a:lnTo>
                    <a:pt x="50165" y="221615"/>
                  </a:lnTo>
                  <a:lnTo>
                    <a:pt x="23368" y="256413"/>
                  </a:lnTo>
                  <a:lnTo>
                    <a:pt x="6096" y="297307"/>
                  </a:lnTo>
                  <a:lnTo>
                    <a:pt x="0" y="342900"/>
                  </a:lnTo>
                  <a:lnTo>
                    <a:pt x="0" y="2400427"/>
                  </a:lnTo>
                  <a:lnTo>
                    <a:pt x="6096" y="2446020"/>
                  </a:lnTo>
                  <a:lnTo>
                    <a:pt x="23368" y="2486914"/>
                  </a:lnTo>
                  <a:lnTo>
                    <a:pt x="50165" y="2521712"/>
                  </a:lnTo>
                  <a:lnTo>
                    <a:pt x="84963" y="2548509"/>
                  </a:lnTo>
                  <a:lnTo>
                    <a:pt x="125857" y="2565781"/>
                  </a:lnTo>
                  <a:lnTo>
                    <a:pt x="171450" y="2571877"/>
                  </a:lnTo>
                  <a:lnTo>
                    <a:pt x="217043" y="2565781"/>
                  </a:lnTo>
                  <a:lnTo>
                    <a:pt x="257937" y="2548509"/>
                  </a:lnTo>
                  <a:lnTo>
                    <a:pt x="292735" y="2521712"/>
                  </a:lnTo>
                  <a:lnTo>
                    <a:pt x="319532" y="2486914"/>
                  </a:lnTo>
                  <a:lnTo>
                    <a:pt x="336804" y="2446020"/>
                  </a:lnTo>
                  <a:lnTo>
                    <a:pt x="342900" y="2400427"/>
                  </a:lnTo>
                  <a:lnTo>
                    <a:pt x="342900" y="2228977"/>
                  </a:lnTo>
                  <a:lnTo>
                    <a:pt x="7454519" y="2228977"/>
                  </a:lnTo>
                  <a:lnTo>
                    <a:pt x="7500112" y="2222881"/>
                  </a:lnTo>
                  <a:lnTo>
                    <a:pt x="7541133" y="2205609"/>
                  </a:lnTo>
                  <a:lnTo>
                    <a:pt x="7575804" y="2178685"/>
                  </a:lnTo>
                  <a:lnTo>
                    <a:pt x="7602601" y="2144014"/>
                  </a:lnTo>
                  <a:lnTo>
                    <a:pt x="7619873" y="2103120"/>
                  </a:lnTo>
                  <a:lnTo>
                    <a:pt x="7625969" y="2057527"/>
                  </a:lnTo>
                  <a:lnTo>
                    <a:pt x="7625969" y="514350"/>
                  </a:lnTo>
                  <a:lnTo>
                    <a:pt x="7625969" y="257175"/>
                  </a:lnTo>
                  <a:lnTo>
                    <a:pt x="7625969" y="0"/>
                  </a:lnTo>
                  <a:close/>
                </a:path>
              </a:pathLst>
            </a:custGeom>
            <a:solidFill>
              <a:srgbClr val="E6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3780" y="65531"/>
              <a:ext cx="7455534" cy="685800"/>
            </a:xfrm>
            <a:custGeom>
              <a:avLst/>
              <a:gdLst/>
              <a:ahLst/>
              <a:cxnLst/>
              <a:rect l="l" t="t" r="r" b="b"/>
              <a:pathLst>
                <a:path w="7455534" h="685800">
                  <a:moveTo>
                    <a:pt x="171450" y="514350"/>
                  </a:moveTo>
                  <a:lnTo>
                    <a:pt x="164719" y="480949"/>
                  </a:lnTo>
                  <a:lnTo>
                    <a:pt x="146304" y="453771"/>
                  </a:lnTo>
                  <a:lnTo>
                    <a:pt x="119126" y="435356"/>
                  </a:lnTo>
                  <a:lnTo>
                    <a:pt x="85725" y="428625"/>
                  </a:lnTo>
                  <a:lnTo>
                    <a:pt x="52324" y="435356"/>
                  </a:lnTo>
                  <a:lnTo>
                    <a:pt x="25146" y="453771"/>
                  </a:lnTo>
                  <a:lnTo>
                    <a:pt x="6731" y="480949"/>
                  </a:lnTo>
                  <a:lnTo>
                    <a:pt x="0" y="514350"/>
                  </a:lnTo>
                  <a:lnTo>
                    <a:pt x="0" y="685800"/>
                  </a:lnTo>
                  <a:lnTo>
                    <a:pt x="45593" y="679704"/>
                  </a:lnTo>
                  <a:lnTo>
                    <a:pt x="86487" y="662432"/>
                  </a:lnTo>
                  <a:lnTo>
                    <a:pt x="121285" y="635635"/>
                  </a:lnTo>
                  <a:lnTo>
                    <a:pt x="148082" y="600837"/>
                  </a:lnTo>
                  <a:lnTo>
                    <a:pt x="165354" y="559943"/>
                  </a:lnTo>
                  <a:lnTo>
                    <a:pt x="171450" y="514350"/>
                  </a:lnTo>
                  <a:close/>
                </a:path>
                <a:path w="7455534" h="685800">
                  <a:moveTo>
                    <a:pt x="7455281" y="171450"/>
                  </a:moveTo>
                  <a:lnTo>
                    <a:pt x="7449185" y="125857"/>
                  </a:lnTo>
                  <a:lnTo>
                    <a:pt x="7431913" y="84963"/>
                  </a:lnTo>
                  <a:lnTo>
                    <a:pt x="7405116" y="50165"/>
                  </a:lnTo>
                  <a:lnTo>
                    <a:pt x="7370445" y="23368"/>
                  </a:lnTo>
                  <a:lnTo>
                    <a:pt x="7329424" y="6096"/>
                  </a:lnTo>
                  <a:lnTo>
                    <a:pt x="7283831" y="0"/>
                  </a:lnTo>
                  <a:lnTo>
                    <a:pt x="7238238" y="6096"/>
                  </a:lnTo>
                  <a:lnTo>
                    <a:pt x="7197344" y="23368"/>
                  </a:lnTo>
                  <a:lnTo>
                    <a:pt x="7162673" y="50165"/>
                  </a:lnTo>
                  <a:lnTo>
                    <a:pt x="7135749" y="84963"/>
                  </a:lnTo>
                  <a:lnTo>
                    <a:pt x="7118477" y="125857"/>
                  </a:lnTo>
                  <a:lnTo>
                    <a:pt x="7112381" y="171450"/>
                  </a:lnTo>
                  <a:lnTo>
                    <a:pt x="7119112" y="204851"/>
                  </a:lnTo>
                  <a:lnTo>
                    <a:pt x="7137527" y="232029"/>
                  </a:lnTo>
                  <a:lnTo>
                    <a:pt x="7164705" y="250444"/>
                  </a:lnTo>
                  <a:lnTo>
                    <a:pt x="7198106" y="257175"/>
                  </a:lnTo>
                  <a:lnTo>
                    <a:pt x="7231507" y="250444"/>
                  </a:lnTo>
                  <a:lnTo>
                    <a:pt x="7258685" y="232029"/>
                  </a:lnTo>
                  <a:lnTo>
                    <a:pt x="7277100" y="204851"/>
                  </a:lnTo>
                  <a:lnTo>
                    <a:pt x="7283831" y="171450"/>
                  </a:lnTo>
                  <a:lnTo>
                    <a:pt x="7455281" y="171450"/>
                  </a:lnTo>
                  <a:close/>
                </a:path>
              </a:pathLst>
            </a:custGeom>
            <a:solidFill>
              <a:srgbClr val="B86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7611" y="236982"/>
              <a:ext cx="171450" cy="1714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03092" y="65531"/>
              <a:ext cx="7626350" cy="2744470"/>
            </a:xfrm>
            <a:custGeom>
              <a:avLst/>
              <a:gdLst/>
              <a:ahLst/>
              <a:cxnLst/>
              <a:rect l="l" t="t" r="r" b="b"/>
              <a:pathLst>
                <a:path w="7626350" h="2744470">
                  <a:moveTo>
                    <a:pt x="0" y="514477"/>
                  </a:moveTo>
                  <a:lnTo>
                    <a:pt x="6096" y="468884"/>
                  </a:lnTo>
                  <a:lnTo>
                    <a:pt x="23368" y="427990"/>
                  </a:lnTo>
                  <a:lnTo>
                    <a:pt x="50165" y="393192"/>
                  </a:lnTo>
                  <a:lnTo>
                    <a:pt x="84962" y="366395"/>
                  </a:lnTo>
                  <a:lnTo>
                    <a:pt x="125857" y="349123"/>
                  </a:lnTo>
                  <a:lnTo>
                    <a:pt x="171450" y="343027"/>
                  </a:lnTo>
                  <a:lnTo>
                    <a:pt x="7283069" y="343027"/>
                  </a:lnTo>
                  <a:lnTo>
                    <a:pt x="7283069" y="171450"/>
                  </a:lnTo>
                  <a:lnTo>
                    <a:pt x="7289292" y="125857"/>
                  </a:lnTo>
                  <a:lnTo>
                    <a:pt x="7306563" y="84963"/>
                  </a:lnTo>
                  <a:lnTo>
                    <a:pt x="7333361" y="50292"/>
                  </a:lnTo>
                  <a:lnTo>
                    <a:pt x="7368032" y="23368"/>
                  </a:lnTo>
                  <a:lnTo>
                    <a:pt x="7408926" y="6096"/>
                  </a:lnTo>
                  <a:lnTo>
                    <a:pt x="7454519" y="0"/>
                  </a:lnTo>
                  <a:lnTo>
                    <a:pt x="7500111" y="6096"/>
                  </a:lnTo>
                  <a:lnTo>
                    <a:pt x="7541133" y="23368"/>
                  </a:lnTo>
                  <a:lnTo>
                    <a:pt x="7575804" y="50292"/>
                  </a:lnTo>
                  <a:lnTo>
                    <a:pt x="7602601" y="84963"/>
                  </a:lnTo>
                  <a:lnTo>
                    <a:pt x="7619873" y="125857"/>
                  </a:lnTo>
                  <a:lnTo>
                    <a:pt x="7625969" y="171450"/>
                  </a:lnTo>
                  <a:lnTo>
                    <a:pt x="7625969" y="2229612"/>
                  </a:lnTo>
                  <a:lnTo>
                    <a:pt x="7619873" y="2275205"/>
                  </a:lnTo>
                  <a:lnTo>
                    <a:pt x="7602601" y="2316099"/>
                  </a:lnTo>
                  <a:lnTo>
                    <a:pt x="7575804" y="2350897"/>
                  </a:lnTo>
                  <a:lnTo>
                    <a:pt x="7541133" y="2377694"/>
                  </a:lnTo>
                  <a:lnTo>
                    <a:pt x="7500111" y="2394966"/>
                  </a:lnTo>
                  <a:lnTo>
                    <a:pt x="7454519" y="2401062"/>
                  </a:lnTo>
                  <a:lnTo>
                    <a:pt x="342900" y="2401062"/>
                  </a:lnTo>
                  <a:lnTo>
                    <a:pt x="342900" y="2572639"/>
                  </a:lnTo>
                  <a:lnTo>
                    <a:pt x="336804" y="2618232"/>
                  </a:lnTo>
                  <a:lnTo>
                    <a:pt x="319532" y="2659126"/>
                  </a:lnTo>
                  <a:lnTo>
                    <a:pt x="292735" y="2693797"/>
                  </a:lnTo>
                  <a:lnTo>
                    <a:pt x="257937" y="2720721"/>
                  </a:lnTo>
                  <a:lnTo>
                    <a:pt x="217043" y="2737993"/>
                  </a:lnTo>
                  <a:lnTo>
                    <a:pt x="171450" y="2744089"/>
                  </a:lnTo>
                  <a:lnTo>
                    <a:pt x="125857" y="2737993"/>
                  </a:lnTo>
                  <a:lnTo>
                    <a:pt x="84962" y="2720721"/>
                  </a:lnTo>
                  <a:lnTo>
                    <a:pt x="50165" y="2693797"/>
                  </a:lnTo>
                  <a:lnTo>
                    <a:pt x="23368" y="2659126"/>
                  </a:lnTo>
                  <a:lnTo>
                    <a:pt x="6096" y="2618232"/>
                  </a:lnTo>
                  <a:lnTo>
                    <a:pt x="0" y="2572639"/>
                  </a:lnTo>
                  <a:lnTo>
                    <a:pt x="0" y="514477"/>
                  </a:lnTo>
                  <a:close/>
                </a:path>
                <a:path w="7626350" h="2744470">
                  <a:moveTo>
                    <a:pt x="7283069" y="343027"/>
                  </a:moveTo>
                  <a:lnTo>
                    <a:pt x="7454519" y="343027"/>
                  </a:lnTo>
                  <a:lnTo>
                    <a:pt x="7500111" y="336931"/>
                  </a:lnTo>
                  <a:lnTo>
                    <a:pt x="7541133" y="319532"/>
                  </a:lnTo>
                  <a:lnTo>
                    <a:pt x="7575804" y="292735"/>
                  </a:lnTo>
                  <a:lnTo>
                    <a:pt x="7602601" y="258064"/>
                  </a:lnTo>
                  <a:lnTo>
                    <a:pt x="7619873" y="217043"/>
                  </a:lnTo>
                  <a:lnTo>
                    <a:pt x="7625969" y="171450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78667" y="230124"/>
              <a:ext cx="187451" cy="1874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03092" y="495300"/>
              <a:ext cx="342900" cy="1971039"/>
            </a:xfrm>
            <a:custGeom>
              <a:avLst/>
              <a:gdLst/>
              <a:ahLst/>
              <a:cxnLst/>
              <a:rect l="l" t="t" r="r" b="b"/>
              <a:pathLst>
                <a:path w="342900" h="1971039">
                  <a:moveTo>
                    <a:pt x="171450" y="257048"/>
                  </a:moveTo>
                  <a:lnTo>
                    <a:pt x="171450" y="85725"/>
                  </a:lnTo>
                  <a:lnTo>
                    <a:pt x="196596" y="25146"/>
                  </a:lnTo>
                  <a:lnTo>
                    <a:pt x="257175" y="0"/>
                  </a:lnTo>
                  <a:lnTo>
                    <a:pt x="290575" y="6730"/>
                  </a:lnTo>
                  <a:lnTo>
                    <a:pt x="317754" y="25146"/>
                  </a:lnTo>
                  <a:lnTo>
                    <a:pt x="336169" y="52324"/>
                  </a:lnTo>
                  <a:lnTo>
                    <a:pt x="342900" y="85725"/>
                  </a:lnTo>
                  <a:lnTo>
                    <a:pt x="336804" y="131190"/>
                  </a:lnTo>
                  <a:lnTo>
                    <a:pt x="319532" y="172212"/>
                  </a:lnTo>
                  <a:lnTo>
                    <a:pt x="292735" y="206883"/>
                  </a:lnTo>
                  <a:lnTo>
                    <a:pt x="257937" y="233679"/>
                  </a:lnTo>
                  <a:lnTo>
                    <a:pt x="217043" y="250951"/>
                  </a:lnTo>
                  <a:lnTo>
                    <a:pt x="171450" y="257048"/>
                  </a:lnTo>
                  <a:lnTo>
                    <a:pt x="125857" y="250951"/>
                  </a:lnTo>
                  <a:lnTo>
                    <a:pt x="84962" y="233679"/>
                  </a:lnTo>
                  <a:lnTo>
                    <a:pt x="50165" y="206883"/>
                  </a:lnTo>
                  <a:lnTo>
                    <a:pt x="23368" y="172212"/>
                  </a:lnTo>
                  <a:lnTo>
                    <a:pt x="6096" y="131190"/>
                  </a:lnTo>
                  <a:lnTo>
                    <a:pt x="0" y="85725"/>
                  </a:lnTo>
                </a:path>
                <a:path w="342900" h="1971039">
                  <a:moveTo>
                    <a:pt x="342900" y="85725"/>
                  </a:moveTo>
                  <a:lnTo>
                    <a:pt x="342900" y="1970532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79545" y="778510"/>
            <a:ext cx="66059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1145" marR="5080" indent="-27990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Times New Roman"/>
                <a:cs typeface="Times New Roman"/>
              </a:rPr>
              <a:t>Тема</a:t>
            </a:r>
            <a:r>
              <a:rPr sz="4000" b="1" spc="-20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5.</a:t>
            </a:r>
            <a:r>
              <a:rPr sz="4000" b="1" spc="-204" dirty="0">
                <a:latin typeface="Times New Roman"/>
                <a:cs typeface="Times New Roman"/>
              </a:rPr>
              <a:t> </a:t>
            </a:r>
            <a:r>
              <a:rPr sz="4000" b="1" spc="-20" dirty="0">
                <a:latin typeface="Times New Roman"/>
                <a:cs typeface="Times New Roman"/>
              </a:rPr>
              <a:t>Соціологія</a:t>
            </a:r>
            <a:r>
              <a:rPr sz="4000" b="1" spc="-20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шлюбу</a:t>
            </a:r>
            <a:r>
              <a:rPr sz="4000" b="1" spc="-180" dirty="0">
                <a:latin typeface="Times New Roman"/>
                <a:cs typeface="Times New Roman"/>
              </a:rPr>
              <a:t> </a:t>
            </a:r>
            <a:r>
              <a:rPr sz="4000" b="1" spc="-25" dirty="0">
                <a:latin typeface="Times New Roman"/>
                <a:cs typeface="Times New Roman"/>
              </a:rPr>
              <a:t>та </a:t>
            </a:r>
            <a:r>
              <a:rPr sz="4000" b="1" spc="-10" dirty="0">
                <a:latin typeface="Times New Roman"/>
                <a:cs typeface="Times New Roman"/>
              </a:rPr>
              <a:t>сім’ї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068" y="4177283"/>
            <a:ext cx="4288536" cy="268071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705" indent="55880">
              <a:lnSpc>
                <a:spcPct val="100000"/>
              </a:lnSpc>
              <a:spcBef>
                <a:spcPts val="95"/>
              </a:spcBef>
            </a:pPr>
            <a:r>
              <a:rPr dirty="0"/>
              <a:t>Сім’я</a:t>
            </a:r>
            <a:r>
              <a:rPr spc="-110" dirty="0"/>
              <a:t> </a:t>
            </a:r>
            <a:r>
              <a:rPr spc="725" dirty="0"/>
              <a:t>–</a:t>
            </a:r>
            <a:r>
              <a:rPr spc="-105" dirty="0"/>
              <a:t> </a:t>
            </a:r>
            <a:r>
              <a:rPr dirty="0"/>
              <a:t>це</a:t>
            </a:r>
            <a:r>
              <a:rPr spc="-100" dirty="0"/>
              <a:t> </a:t>
            </a:r>
            <a:r>
              <a:rPr spc="-10" dirty="0"/>
              <a:t>суспільство</a:t>
            </a:r>
            <a:r>
              <a:rPr spc="-120" dirty="0"/>
              <a:t> </a:t>
            </a:r>
            <a:r>
              <a:rPr dirty="0"/>
              <a:t>в</a:t>
            </a:r>
            <a:r>
              <a:rPr spc="-114" dirty="0"/>
              <a:t> </a:t>
            </a:r>
            <a:r>
              <a:rPr spc="-20" dirty="0"/>
              <a:t>мініатюрі,</a:t>
            </a:r>
            <a:r>
              <a:rPr spc="-95" dirty="0"/>
              <a:t> </a:t>
            </a:r>
            <a:r>
              <a:rPr spc="-25" dirty="0"/>
              <a:t>від </a:t>
            </a:r>
            <a:r>
              <a:rPr spc="-10" dirty="0"/>
              <a:t>цілісності</a:t>
            </a:r>
            <a:r>
              <a:rPr spc="-140" dirty="0"/>
              <a:t> </a:t>
            </a:r>
            <a:r>
              <a:rPr spc="-55" dirty="0"/>
              <a:t>якого</a:t>
            </a:r>
            <a:r>
              <a:rPr spc="-125" dirty="0"/>
              <a:t> </a:t>
            </a:r>
            <a:r>
              <a:rPr spc="-40" dirty="0"/>
              <a:t>залежить</a:t>
            </a:r>
            <a:r>
              <a:rPr spc="-114" dirty="0"/>
              <a:t> </a:t>
            </a:r>
            <a:r>
              <a:rPr spc="-55" dirty="0"/>
              <a:t>безпека</a:t>
            </a:r>
            <a:r>
              <a:rPr spc="-100" dirty="0"/>
              <a:t> </a:t>
            </a:r>
            <a:r>
              <a:rPr spc="-10" dirty="0"/>
              <a:t>всього </a:t>
            </a:r>
            <a:r>
              <a:rPr spc="-55" dirty="0"/>
              <a:t>великого</a:t>
            </a:r>
            <a:r>
              <a:rPr spc="-135" dirty="0"/>
              <a:t> </a:t>
            </a:r>
            <a:r>
              <a:rPr spc="-40" dirty="0"/>
              <a:t>людського</a:t>
            </a:r>
            <a:r>
              <a:rPr spc="-114" dirty="0"/>
              <a:t> </a:t>
            </a:r>
            <a:r>
              <a:rPr spc="-10" dirty="0"/>
              <a:t>суспільства</a:t>
            </a: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i="1" spc="-30" dirty="0">
                <a:latin typeface="Arial"/>
                <a:cs typeface="Arial"/>
              </a:rPr>
              <a:t>Фелікс</a:t>
            </a:r>
            <a:r>
              <a:rPr i="1" spc="-140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Адлер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17364" y="4823459"/>
            <a:ext cx="7099300" cy="17240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2800" spc="-45" dirty="0">
                <a:latin typeface="Microsoft Sans Serif"/>
                <a:cs typeface="Microsoft Sans Serif"/>
              </a:rPr>
              <a:t>Коли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я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і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моя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дружина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розходимося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в</a:t>
            </a:r>
            <a:endParaRPr sz="2800">
              <a:latin typeface="Microsoft Sans Serif"/>
              <a:cs typeface="Microsoft Sans Serif"/>
            </a:endParaRPr>
          </a:p>
          <a:p>
            <a:pPr marR="410209">
              <a:lnSpc>
                <a:spcPct val="101099"/>
              </a:lnSpc>
            </a:pPr>
            <a:r>
              <a:rPr sz="2800" spc="-35" dirty="0">
                <a:latin typeface="Microsoft Sans Serif"/>
                <a:cs typeface="Microsoft Sans Serif"/>
              </a:rPr>
              <a:t>думках,</a:t>
            </a:r>
            <a:r>
              <a:rPr sz="2800" spc="-1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ми</a:t>
            </a:r>
            <a:r>
              <a:rPr sz="2800" spc="-18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зазвичай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робимо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так,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як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хоче </a:t>
            </a:r>
            <a:r>
              <a:rPr sz="2800" dirty="0">
                <a:latin typeface="Microsoft Sans Serif"/>
                <a:cs typeface="Microsoft Sans Serif"/>
              </a:rPr>
              <a:t>вона.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Дружина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називає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це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компромісом.</a:t>
            </a:r>
            <a:endParaRPr sz="2800">
              <a:latin typeface="Microsoft Sans Serif"/>
              <a:cs typeface="Microsoft Sans Serif"/>
            </a:endParaRPr>
          </a:p>
          <a:p>
            <a:pPr marL="5368290">
              <a:lnSpc>
                <a:spcPct val="100000"/>
              </a:lnSpc>
              <a:spcBef>
                <a:spcPts val="155"/>
              </a:spcBef>
            </a:pPr>
            <a:r>
              <a:rPr sz="2800" spc="-10" dirty="0">
                <a:latin typeface="Microsoft Sans Serif"/>
                <a:cs typeface="Microsoft Sans Serif"/>
              </a:rPr>
              <a:t>Марк</a:t>
            </a:r>
            <a:r>
              <a:rPr sz="2800" spc="-18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Твен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3145534"/>
            <a:ext cx="6443472" cy="36225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7719" y="81979"/>
            <a:ext cx="7322184" cy="1917700"/>
            <a:chOff x="287719" y="81979"/>
            <a:chExt cx="7322184" cy="1917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3460" y="208788"/>
              <a:ext cx="118872" cy="1188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5656" y="208800"/>
              <a:ext cx="7305675" cy="1783080"/>
            </a:xfrm>
            <a:custGeom>
              <a:avLst/>
              <a:gdLst/>
              <a:ahLst/>
              <a:cxnLst/>
              <a:rect l="l" t="t" r="r" b="b"/>
              <a:pathLst>
                <a:path w="7305675" h="1783080">
                  <a:moveTo>
                    <a:pt x="7305548" y="0"/>
                  </a:moveTo>
                  <a:lnTo>
                    <a:pt x="7296150" y="46228"/>
                  </a:lnTo>
                  <a:lnTo>
                    <a:pt x="7270750" y="84061"/>
                  </a:lnTo>
                  <a:lnTo>
                    <a:pt x="7232904" y="109461"/>
                  </a:lnTo>
                  <a:lnTo>
                    <a:pt x="7186676" y="118859"/>
                  </a:lnTo>
                  <a:lnTo>
                    <a:pt x="237655" y="118859"/>
                  </a:lnTo>
                  <a:lnTo>
                    <a:pt x="237655" y="237604"/>
                  </a:lnTo>
                  <a:lnTo>
                    <a:pt x="228320" y="283959"/>
                  </a:lnTo>
                  <a:lnTo>
                    <a:pt x="202857" y="321678"/>
                  </a:lnTo>
                  <a:lnTo>
                    <a:pt x="165087" y="347205"/>
                  </a:lnTo>
                  <a:lnTo>
                    <a:pt x="118833" y="356476"/>
                  </a:lnTo>
                  <a:lnTo>
                    <a:pt x="118833" y="237604"/>
                  </a:lnTo>
                  <a:lnTo>
                    <a:pt x="136232" y="195694"/>
                  </a:lnTo>
                  <a:lnTo>
                    <a:pt x="178244" y="178295"/>
                  </a:lnTo>
                  <a:lnTo>
                    <a:pt x="201371" y="182867"/>
                  </a:lnTo>
                  <a:lnTo>
                    <a:pt x="220256" y="195694"/>
                  </a:lnTo>
                  <a:lnTo>
                    <a:pt x="232994" y="214490"/>
                  </a:lnTo>
                  <a:lnTo>
                    <a:pt x="237655" y="237604"/>
                  </a:lnTo>
                  <a:lnTo>
                    <a:pt x="237655" y="118859"/>
                  </a:lnTo>
                  <a:lnTo>
                    <a:pt x="118833" y="118859"/>
                  </a:lnTo>
                  <a:lnTo>
                    <a:pt x="72580" y="128130"/>
                  </a:lnTo>
                  <a:lnTo>
                    <a:pt x="34810" y="153657"/>
                  </a:lnTo>
                  <a:lnTo>
                    <a:pt x="9334" y="191376"/>
                  </a:lnTo>
                  <a:lnTo>
                    <a:pt x="0" y="237604"/>
                  </a:lnTo>
                  <a:lnTo>
                    <a:pt x="0" y="1663687"/>
                  </a:lnTo>
                  <a:lnTo>
                    <a:pt x="9334" y="1709915"/>
                  </a:lnTo>
                  <a:lnTo>
                    <a:pt x="34810" y="1747761"/>
                  </a:lnTo>
                  <a:lnTo>
                    <a:pt x="72580" y="1773161"/>
                  </a:lnTo>
                  <a:lnTo>
                    <a:pt x="118833" y="1782559"/>
                  </a:lnTo>
                  <a:lnTo>
                    <a:pt x="165087" y="1773161"/>
                  </a:lnTo>
                  <a:lnTo>
                    <a:pt x="202857" y="1747761"/>
                  </a:lnTo>
                  <a:lnTo>
                    <a:pt x="228320" y="1709915"/>
                  </a:lnTo>
                  <a:lnTo>
                    <a:pt x="237655" y="1663687"/>
                  </a:lnTo>
                  <a:lnTo>
                    <a:pt x="237655" y="1544815"/>
                  </a:lnTo>
                  <a:lnTo>
                    <a:pt x="7186676" y="1544815"/>
                  </a:lnTo>
                  <a:lnTo>
                    <a:pt x="7232904" y="1535544"/>
                  </a:lnTo>
                  <a:lnTo>
                    <a:pt x="7270750" y="1510017"/>
                  </a:lnTo>
                  <a:lnTo>
                    <a:pt x="7296150" y="1472298"/>
                  </a:lnTo>
                  <a:lnTo>
                    <a:pt x="7305548" y="1426070"/>
                  </a:lnTo>
                  <a:lnTo>
                    <a:pt x="7305548" y="356476"/>
                  </a:lnTo>
                  <a:lnTo>
                    <a:pt x="7305548" y="178295"/>
                  </a:lnTo>
                  <a:lnTo>
                    <a:pt x="7305548" y="0"/>
                  </a:lnTo>
                  <a:close/>
                </a:path>
              </a:pathLst>
            </a:custGeom>
            <a:solidFill>
              <a:srgbClr val="E6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8" y="386968"/>
              <a:ext cx="118833" cy="178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3967" y="89915"/>
              <a:ext cx="237743" cy="237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5656" y="89915"/>
              <a:ext cx="7305675" cy="1901825"/>
            </a:xfrm>
            <a:custGeom>
              <a:avLst/>
              <a:gdLst/>
              <a:ahLst/>
              <a:cxnLst/>
              <a:rect l="l" t="t" r="r" b="b"/>
              <a:pathLst>
                <a:path w="7305675" h="1901825">
                  <a:moveTo>
                    <a:pt x="0" y="356488"/>
                  </a:moveTo>
                  <a:lnTo>
                    <a:pt x="9334" y="310260"/>
                  </a:lnTo>
                  <a:lnTo>
                    <a:pt x="34810" y="272541"/>
                  </a:lnTo>
                  <a:lnTo>
                    <a:pt x="72580" y="247014"/>
                  </a:lnTo>
                  <a:lnTo>
                    <a:pt x="118833" y="237743"/>
                  </a:lnTo>
                  <a:lnTo>
                    <a:pt x="7067804" y="237743"/>
                  </a:lnTo>
                  <a:lnTo>
                    <a:pt x="7067804" y="118872"/>
                  </a:lnTo>
                  <a:lnTo>
                    <a:pt x="7077202" y="72643"/>
                  </a:lnTo>
                  <a:lnTo>
                    <a:pt x="7102602" y="34798"/>
                  </a:lnTo>
                  <a:lnTo>
                    <a:pt x="7140448" y="9398"/>
                  </a:lnTo>
                  <a:lnTo>
                    <a:pt x="7186676" y="0"/>
                  </a:lnTo>
                  <a:lnTo>
                    <a:pt x="7232904" y="9398"/>
                  </a:lnTo>
                  <a:lnTo>
                    <a:pt x="7270750" y="34798"/>
                  </a:lnTo>
                  <a:lnTo>
                    <a:pt x="7296150" y="72643"/>
                  </a:lnTo>
                  <a:lnTo>
                    <a:pt x="7305548" y="118872"/>
                  </a:lnTo>
                  <a:lnTo>
                    <a:pt x="7305548" y="1544954"/>
                  </a:lnTo>
                  <a:lnTo>
                    <a:pt x="7296150" y="1591182"/>
                  </a:lnTo>
                  <a:lnTo>
                    <a:pt x="7270750" y="1629028"/>
                  </a:lnTo>
                  <a:lnTo>
                    <a:pt x="7232904" y="1654428"/>
                  </a:lnTo>
                  <a:lnTo>
                    <a:pt x="7186676" y="1663826"/>
                  </a:lnTo>
                  <a:lnTo>
                    <a:pt x="237655" y="1663826"/>
                  </a:lnTo>
                  <a:lnTo>
                    <a:pt x="237655" y="1782698"/>
                  </a:lnTo>
                  <a:lnTo>
                    <a:pt x="228320" y="1828926"/>
                  </a:lnTo>
                  <a:lnTo>
                    <a:pt x="202857" y="1866645"/>
                  </a:lnTo>
                  <a:lnTo>
                    <a:pt x="165087" y="1892172"/>
                  </a:lnTo>
                  <a:lnTo>
                    <a:pt x="118833" y="1901443"/>
                  </a:lnTo>
                  <a:lnTo>
                    <a:pt x="72580" y="1892172"/>
                  </a:lnTo>
                  <a:lnTo>
                    <a:pt x="34810" y="1866645"/>
                  </a:lnTo>
                  <a:lnTo>
                    <a:pt x="9334" y="1828926"/>
                  </a:lnTo>
                  <a:lnTo>
                    <a:pt x="0" y="1782698"/>
                  </a:lnTo>
                  <a:lnTo>
                    <a:pt x="0" y="356488"/>
                  </a:lnTo>
                  <a:close/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4824" y="201167"/>
              <a:ext cx="254507" cy="1341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036" y="377952"/>
              <a:ext cx="252984" cy="1950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3400" y="446532"/>
              <a:ext cx="0" cy="1307465"/>
            </a:xfrm>
            <a:custGeom>
              <a:avLst/>
              <a:gdLst/>
              <a:ahLst/>
              <a:cxnLst/>
              <a:rect l="l" t="t" r="r" b="b"/>
              <a:pathLst>
                <a:path h="1307464">
                  <a:moveTo>
                    <a:pt x="0" y="0"/>
                  </a:moveTo>
                  <a:lnTo>
                    <a:pt x="0" y="1307338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14473" y="384174"/>
            <a:ext cx="39789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latin typeface="Microsoft Sans Serif"/>
                <a:cs typeface="Microsoft Sans Serif"/>
              </a:rPr>
              <a:t>Тема</a:t>
            </a:r>
            <a:r>
              <a:rPr sz="4000" spc="-19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6.</a:t>
            </a:r>
            <a:r>
              <a:rPr sz="4000" spc="-180" dirty="0">
                <a:latin typeface="Microsoft Sans Serif"/>
                <a:cs typeface="Microsoft Sans Serif"/>
              </a:rPr>
              <a:t> </a:t>
            </a:r>
            <a:r>
              <a:rPr sz="4000" spc="-40" dirty="0">
                <a:latin typeface="Microsoft Sans Serif"/>
                <a:cs typeface="Microsoft Sans Serif"/>
              </a:rPr>
              <a:t>Гендерні </a:t>
            </a:r>
            <a:r>
              <a:rPr sz="4000" spc="-10" dirty="0">
                <a:latin typeface="Microsoft Sans Serif"/>
                <a:cs typeface="Microsoft Sans Serif"/>
              </a:rPr>
              <a:t>дослідження</a:t>
            </a:r>
            <a:endParaRPr sz="40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5195" y="89915"/>
            <a:ext cx="3974592" cy="23423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90613" y="3386785"/>
            <a:ext cx="492760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Microsoft Sans Serif"/>
                <a:cs typeface="Microsoft Sans Serif"/>
              </a:rPr>
              <a:t>Сила</a:t>
            </a:r>
            <a:r>
              <a:rPr sz="2800" spc="5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жінки</a:t>
            </a:r>
            <a:r>
              <a:rPr sz="2800" spc="509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5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тому,</a:t>
            </a:r>
            <a:r>
              <a:rPr sz="2800" spc="5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що</a:t>
            </a:r>
            <a:r>
              <a:rPr sz="2800" spc="520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її</a:t>
            </a:r>
            <a:r>
              <a:rPr sz="2800" spc="5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не </a:t>
            </a:r>
            <a:r>
              <a:rPr sz="2800" dirty="0">
                <a:latin typeface="Microsoft Sans Serif"/>
                <a:cs typeface="Microsoft Sans Serif"/>
              </a:rPr>
              <a:t>пояснити</a:t>
            </a:r>
            <a:r>
              <a:rPr sz="2800" spc="405" dirty="0">
                <a:latin typeface="Microsoft Sans Serif"/>
                <a:cs typeface="Microsoft Sans Serif"/>
              </a:rPr>
              <a:t>    </a:t>
            </a:r>
            <a:r>
              <a:rPr sz="2800" dirty="0">
                <a:latin typeface="Microsoft Sans Serif"/>
                <a:cs typeface="Microsoft Sans Serif"/>
              </a:rPr>
              <a:t>за</a:t>
            </a:r>
            <a:r>
              <a:rPr sz="2800" spc="400" dirty="0">
                <a:latin typeface="Microsoft Sans Serif"/>
                <a:cs typeface="Microsoft Sans Serif"/>
              </a:rPr>
              <a:t>    </a:t>
            </a:r>
            <a:r>
              <a:rPr sz="2800" spc="-35" dirty="0">
                <a:latin typeface="Microsoft Sans Serif"/>
                <a:cs typeface="Microsoft Sans Serif"/>
              </a:rPr>
              <a:t>допомогою </a:t>
            </a:r>
            <a:r>
              <a:rPr sz="2800" dirty="0">
                <a:latin typeface="Microsoft Sans Serif"/>
                <a:cs typeface="Microsoft Sans Serif"/>
              </a:rPr>
              <a:t>психології.</a:t>
            </a:r>
            <a:r>
              <a:rPr sz="2800" spc="229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Чоловіків</a:t>
            </a:r>
            <a:r>
              <a:rPr sz="2800" spc="235" dirty="0">
                <a:latin typeface="Microsoft Sans Serif"/>
                <a:cs typeface="Microsoft Sans Serif"/>
              </a:rPr>
              <a:t>  </a:t>
            </a:r>
            <a:r>
              <a:rPr sz="2800" spc="-30" dirty="0">
                <a:latin typeface="Microsoft Sans Serif"/>
                <a:cs typeface="Microsoft Sans Serif"/>
              </a:rPr>
              <a:t>можна </a:t>
            </a:r>
            <a:r>
              <a:rPr sz="2800" dirty="0">
                <a:latin typeface="Microsoft Sans Serif"/>
                <a:cs typeface="Microsoft Sans Serif"/>
              </a:rPr>
              <a:t>аналізувати,</a:t>
            </a:r>
            <a:r>
              <a:rPr sz="2800" spc="6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а</a:t>
            </a:r>
            <a:r>
              <a:rPr sz="2800" spc="6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жінок...</a:t>
            </a:r>
            <a:r>
              <a:rPr sz="2800" spc="6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лише </a:t>
            </a:r>
            <a:r>
              <a:rPr sz="2800" spc="-10" dirty="0">
                <a:latin typeface="Microsoft Sans Serif"/>
                <a:cs typeface="Microsoft Sans Serif"/>
              </a:rPr>
              <a:t>любити!</a:t>
            </a:r>
            <a:endParaRPr sz="2800">
              <a:latin typeface="Microsoft Sans Serif"/>
              <a:cs typeface="Microsoft Sans Serif"/>
            </a:endParaRPr>
          </a:p>
          <a:p>
            <a:pPr marL="2581910" algn="just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Microsoft Sans Serif"/>
                <a:cs typeface="Microsoft Sans Serif"/>
              </a:rPr>
              <a:t>Оскар</a:t>
            </a:r>
            <a:r>
              <a:rPr sz="2800" spc="-1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Уайльд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3403" y="237427"/>
            <a:ext cx="7472680" cy="2362835"/>
            <a:chOff x="3093403" y="237427"/>
            <a:chExt cx="7472680" cy="2362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4648" y="391667"/>
              <a:ext cx="146684" cy="1466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01340" y="391667"/>
              <a:ext cx="7456805" cy="2200275"/>
            </a:xfrm>
            <a:custGeom>
              <a:avLst/>
              <a:gdLst/>
              <a:ahLst/>
              <a:cxnLst/>
              <a:rect l="l" t="t" r="r" b="b"/>
              <a:pathLst>
                <a:path w="7456805" h="2200275">
                  <a:moveTo>
                    <a:pt x="7456678" y="0"/>
                  </a:moveTo>
                  <a:lnTo>
                    <a:pt x="7449185" y="46355"/>
                  </a:lnTo>
                  <a:lnTo>
                    <a:pt x="7428357" y="86614"/>
                  </a:lnTo>
                  <a:lnTo>
                    <a:pt x="7396607" y="118364"/>
                  </a:lnTo>
                  <a:lnTo>
                    <a:pt x="7356348" y="139192"/>
                  </a:lnTo>
                  <a:lnTo>
                    <a:pt x="7309993" y="146685"/>
                  </a:lnTo>
                  <a:lnTo>
                    <a:pt x="293370" y="146685"/>
                  </a:lnTo>
                  <a:lnTo>
                    <a:pt x="293370" y="293370"/>
                  </a:lnTo>
                  <a:lnTo>
                    <a:pt x="285877" y="339725"/>
                  </a:lnTo>
                  <a:lnTo>
                    <a:pt x="265049" y="379984"/>
                  </a:lnTo>
                  <a:lnTo>
                    <a:pt x="233299" y="411734"/>
                  </a:lnTo>
                  <a:lnTo>
                    <a:pt x="193027" y="432562"/>
                  </a:lnTo>
                  <a:lnTo>
                    <a:pt x="146685" y="440055"/>
                  </a:lnTo>
                  <a:lnTo>
                    <a:pt x="146685" y="293370"/>
                  </a:lnTo>
                  <a:lnTo>
                    <a:pt x="168148" y="241554"/>
                  </a:lnTo>
                  <a:lnTo>
                    <a:pt x="220078" y="220091"/>
                  </a:lnTo>
                  <a:lnTo>
                    <a:pt x="248539" y="225806"/>
                  </a:lnTo>
                  <a:lnTo>
                    <a:pt x="271907" y="241554"/>
                  </a:lnTo>
                  <a:lnTo>
                    <a:pt x="287655" y="264795"/>
                  </a:lnTo>
                  <a:lnTo>
                    <a:pt x="293370" y="293370"/>
                  </a:lnTo>
                  <a:lnTo>
                    <a:pt x="293370" y="146685"/>
                  </a:lnTo>
                  <a:lnTo>
                    <a:pt x="146685" y="146685"/>
                  </a:lnTo>
                  <a:lnTo>
                    <a:pt x="100330" y="154178"/>
                  </a:lnTo>
                  <a:lnTo>
                    <a:pt x="60071" y="175006"/>
                  </a:lnTo>
                  <a:lnTo>
                    <a:pt x="28321" y="206756"/>
                  </a:lnTo>
                  <a:lnTo>
                    <a:pt x="7493" y="247015"/>
                  </a:lnTo>
                  <a:lnTo>
                    <a:pt x="0" y="293370"/>
                  </a:lnTo>
                  <a:lnTo>
                    <a:pt x="0" y="2053590"/>
                  </a:lnTo>
                  <a:lnTo>
                    <a:pt x="7493" y="2099945"/>
                  </a:lnTo>
                  <a:lnTo>
                    <a:pt x="28321" y="2140204"/>
                  </a:lnTo>
                  <a:lnTo>
                    <a:pt x="60071" y="2171954"/>
                  </a:lnTo>
                  <a:lnTo>
                    <a:pt x="100330" y="2192782"/>
                  </a:lnTo>
                  <a:lnTo>
                    <a:pt x="146685" y="2200275"/>
                  </a:lnTo>
                  <a:lnTo>
                    <a:pt x="193027" y="2192782"/>
                  </a:lnTo>
                  <a:lnTo>
                    <a:pt x="233299" y="2171954"/>
                  </a:lnTo>
                  <a:lnTo>
                    <a:pt x="265049" y="2140204"/>
                  </a:lnTo>
                  <a:lnTo>
                    <a:pt x="285877" y="2099945"/>
                  </a:lnTo>
                  <a:lnTo>
                    <a:pt x="293370" y="2053590"/>
                  </a:lnTo>
                  <a:lnTo>
                    <a:pt x="293370" y="1906905"/>
                  </a:lnTo>
                  <a:lnTo>
                    <a:pt x="7309993" y="1906905"/>
                  </a:lnTo>
                  <a:lnTo>
                    <a:pt x="7356348" y="1899412"/>
                  </a:lnTo>
                  <a:lnTo>
                    <a:pt x="7396607" y="1878584"/>
                  </a:lnTo>
                  <a:lnTo>
                    <a:pt x="7428357" y="1846834"/>
                  </a:lnTo>
                  <a:lnTo>
                    <a:pt x="7449185" y="1806575"/>
                  </a:lnTo>
                  <a:lnTo>
                    <a:pt x="7456678" y="1760220"/>
                  </a:lnTo>
                  <a:lnTo>
                    <a:pt x="7456678" y="440055"/>
                  </a:lnTo>
                  <a:lnTo>
                    <a:pt x="7456678" y="220091"/>
                  </a:lnTo>
                  <a:lnTo>
                    <a:pt x="7456678" y="0"/>
                  </a:lnTo>
                  <a:close/>
                </a:path>
              </a:pathLst>
            </a:custGeom>
            <a:solidFill>
              <a:srgbClr val="E6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7643" y="611759"/>
              <a:ext cx="146684" cy="2198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64648" y="245363"/>
              <a:ext cx="293370" cy="220345"/>
            </a:xfrm>
            <a:custGeom>
              <a:avLst/>
              <a:gdLst/>
              <a:ahLst/>
              <a:cxnLst/>
              <a:rect l="l" t="t" r="r" b="b"/>
              <a:pathLst>
                <a:path w="293370" h="220345">
                  <a:moveTo>
                    <a:pt x="146684" y="0"/>
                  </a:moveTo>
                  <a:lnTo>
                    <a:pt x="100329" y="7492"/>
                  </a:lnTo>
                  <a:lnTo>
                    <a:pt x="60071" y="28320"/>
                  </a:lnTo>
                  <a:lnTo>
                    <a:pt x="28321" y="59943"/>
                  </a:lnTo>
                  <a:lnTo>
                    <a:pt x="7366" y="100202"/>
                  </a:lnTo>
                  <a:lnTo>
                    <a:pt x="0" y="146557"/>
                  </a:lnTo>
                  <a:lnTo>
                    <a:pt x="5715" y="175005"/>
                  </a:lnTo>
                  <a:lnTo>
                    <a:pt x="21462" y="198373"/>
                  </a:lnTo>
                  <a:lnTo>
                    <a:pt x="44703" y="214121"/>
                  </a:lnTo>
                  <a:lnTo>
                    <a:pt x="73278" y="219836"/>
                  </a:lnTo>
                  <a:lnTo>
                    <a:pt x="101853" y="214121"/>
                  </a:lnTo>
                  <a:lnTo>
                    <a:pt x="125222" y="198373"/>
                  </a:lnTo>
                  <a:lnTo>
                    <a:pt x="140970" y="175005"/>
                  </a:lnTo>
                  <a:lnTo>
                    <a:pt x="146684" y="146557"/>
                  </a:lnTo>
                  <a:lnTo>
                    <a:pt x="293370" y="146557"/>
                  </a:lnTo>
                  <a:lnTo>
                    <a:pt x="285876" y="100202"/>
                  </a:lnTo>
                  <a:lnTo>
                    <a:pt x="265049" y="59943"/>
                  </a:lnTo>
                  <a:lnTo>
                    <a:pt x="233299" y="28320"/>
                  </a:lnTo>
                  <a:lnTo>
                    <a:pt x="193040" y="7492"/>
                  </a:lnTo>
                  <a:lnTo>
                    <a:pt x="146684" y="0"/>
                  </a:lnTo>
                  <a:close/>
                </a:path>
              </a:pathLst>
            </a:custGeom>
            <a:solidFill>
              <a:srgbClr val="B86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1333" y="391921"/>
              <a:ext cx="146685" cy="14655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01339" y="245363"/>
              <a:ext cx="7456805" cy="2346960"/>
            </a:xfrm>
            <a:custGeom>
              <a:avLst/>
              <a:gdLst/>
              <a:ahLst/>
              <a:cxnLst/>
              <a:rect l="l" t="t" r="r" b="b"/>
              <a:pathLst>
                <a:path w="7456805" h="2346960">
                  <a:moveTo>
                    <a:pt x="0" y="440054"/>
                  </a:moveTo>
                  <a:lnTo>
                    <a:pt x="7493" y="393572"/>
                  </a:lnTo>
                  <a:lnTo>
                    <a:pt x="28321" y="353313"/>
                  </a:lnTo>
                  <a:lnTo>
                    <a:pt x="60071" y="321563"/>
                  </a:lnTo>
                  <a:lnTo>
                    <a:pt x="100330" y="300862"/>
                  </a:lnTo>
                  <a:lnTo>
                    <a:pt x="146685" y="293369"/>
                  </a:lnTo>
                  <a:lnTo>
                    <a:pt x="7163308" y="293369"/>
                  </a:lnTo>
                  <a:lnTo>
                    <a:pt x="7163308" y="146684"/>
                  </a:lnTo>
                  <a:lnTo>
                    <a:pt x="7170801" y="100329"/>
                  </a:lnTo>
                  <a:lnTo>
                    <a:pt x="7191629" y="60070"/>
                  </a:lnTo>
                  <a:lnTo>
                    <a:pt x="7223379" y="28320"/>
                  </a:lnTo>
                  <a:lnTo>
                    <a:pt x="7263638" y="7492"/>
                  </a:lnTo>
                  <a:lnTo>
                    <a:pt x="7309992" y="0"/>
                  </a:lnTo>
                  <a:lnTo>
                    <a:pt x="7356348" y="7492"/>
                  </a:lnTo>
                  <a:lnTo>
                    <a:pt x="7396607" y="28320"/>
                  </a:lnTo>
                  <a:lnTo>
                    <a:pt x="7428357" y="60070"/>
                  </a:lnTo>
                  <a:lnTo>
                    <a:pt x="7449184" y="100329"/>
                  </a:lnTo>
                  <a:lnTo>
                    <a:pt x="7456678" y="146684"/>
                  </a:lnTo>
                  <a:lnTo>
                    <a:pt x="7456678" y="1906650"/>
                  </a:lnTo>
                  <a:lnTo>
                    <a:pt x="7449184" y="1953005"/>
                  </a:lnTo>
                  <a:lnTo>
                    <a:pt x="7428357" y="1993264"/>
                  </a:lnTo>
                  <a:lnTo>
                    <a:pt x="7396607" y="2025014"/>
                  </a:lnTo>
                  <a:lnTo>
                    <a:pt x="7356348" y="2045842"/>
                  </a:lnTo>
                  <a:lnTo>
                    <a:pt x="7309992" y="2053335"/>
                  </a:lnTo>
                  <a:lnTo>
                    <a:pt x="293370" y="2053335"/>
                  </a:lnTo>
                  <a:lnTo>
                    <a:pt x="293370" y="2200020"/>
                  </a:lnTo>
                  <a:lnTo>
                    <a:pt x="285876" y="2246375"/>
                  </a:lnTo>
                  <a:lnTo>
                    <a:pt x="265049" y="2286634"/>
                  </a:lnTo>
                  <a:lnTo>
                    <a:pt x="233299" y="2318384"/>
                  </a:lnTo>
                  <a:lnTo>
                    <a:pt x="193039" y="2339212"/>
                  </a:lnTo>
                  <a:lnTo>
                    <a:pt x="146685" y="2346578"/>
                  </a:lnTo>
                  <a:lnTo>
                    <a:pt x="100330" y="2339212"/>
                  </a:lnTo>
                  <a:lnTo>
                    <a:pt x="60071" y="2318384"/>
                  </a:lnTo>
                  <a:lnTo>
                    <a:pt x="28321" y="2286634"/>
                  </a:lnTo>
                  <a:lnTo>
                    <a:pt x="7493" y="2246375"/>
                  </a:lnTo>
                  <a:lnTo>
                    <a:pt x="0" y="2200020"/>
                  </a:lnTo>
                  <a:lnTo>
                    <a:pt x="0" y="440054"/>
                  </a:lnTo>
                  <a:close/>
                </a:path>
                <a:path w="7456805" h="2346960">
                  <a:moveTo>
                    <a:pt x="7163308" y="293369"/>
                  </a:moveTo>
                  <a:lnTo>
                    <a:pt x="7309992" y="293369"/>
                  </a:lnTo>
                  <a:lnTo>
                    <a:pt x="7356348" y="285876"/>
                  </a:lnTo>
                  <a:lnTo>
                    <a:pt x="7396607" y="265048"/>
                  </a:lnTo>
                  <a:lnTo>
                    <a:pt x="7428357" y="233298"/>
                  </a:lnTo>
                  <a:lnTo>
                    <a:pt x="7449184" y="193039"/>
                  </a:lnTo>
                  <a:lnTo>
                    <a:pt x="7456678" y="146684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6520" y="384047"/>
              <a:ext cx="163068" cy="1630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01339" y="611123"/>
              <a:ext cx="294005" cy="1688464"/>
            </a:xfrm>
            <a:custGeom>
              <a:avLst/>
              <a:gdLst/>
              <a:ahLst/>
              <a:cxnLst/>
              <a:rect l="l" t="t" r="r" b="b"/>
              <a:pathLst>
                <a:path w="294004" h="1688464">
                  <a:moveTo>
                    <a:pt x="146812" y="220217"/>
                  </a:moveTo>
                  <a:lnTo>
                    <a:pt x="146812" y="73405"/>
                  </a:lnTo>
                  <a:lnTo>
                    <a:pt x="168275" y="21462"/>
                  </a:lnTo>
                  <a:lnTo>
                    <a:pt x="220090" y="0"/>
                  </a:lnTo>
                  <a:lnTo>
                    <a:pt x="248665" y="5714"/>
                  </a:lnTo>
                  <a:lnTo>
                    <a:pt x="272034" y="21462"/>
                  </a:lnTo>
                  <a:lnTo>
                    <a:pt x="287782" y="44830"/>
                  </a:lnTo>
                  <a:lnTo>
                    <a:pt x="293497" y="73405"/>
                  </a:lnTo>
                  <a:lnTo>
                    <a:pt x="286004" y="119761"/>
                  </a:lnTo>
                  <a:lnTo>
                    <a:pt x="265175" y="160147"/>
                  </a:lnTo>
                  <a:lnTo>
                    <a:pt x="233425" y="191897"/>
                  </a:lnTo>
                  <a:lnTo>
                    <a:pt x="193167" y="212725"/>
                  </a:lnTo>
                  <a:lnTo>
                    <a:pt x="146812" y="220217"/>
                  </a:lnTo>
                  <a:lnTo>
                    <a:pt x="100330" y="212725"/>
                  </a:lnTo>
                  <a:lnTo>
                    <a:pt x="60071" y="191897"/>
                  </a:lnTo>
                  <a:lnTo>
                    <a:pt x="28321" y="160147"/>
                  </a:lnTo>
                  <a:lnTo>
                    <a:pt x="7493" y="119761"/>
                  </a:lnTo>
                  <a:lnTo>
                    <a:pt x="0" y="73405"/>
                  </a:lnTo>
                </a:path>
                <a:path w="294004" h="1688464">
                  <a:moveTo>
                    <a:pt x="293497" y="73405"/>
                  </a:moveTo>
                  <a:lnTo>
                    <a:pt x="293497" y="1688464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696" rIns="0" bIns="0" rtlCol="0">
            <a:spAutoFit/>
          </a:bodyPr>
          <a:lstStyle/>
          <a:p>
            <a:pPr marL="4411980" marR="5080" indent="-2021205">
              <a:lnSpc>
                <a:spcPct val="100000"/>
              </a:lnSpc>
              <a:spcBef>
                <a:spcPts val="95"/>
              </a:spcBef>
            </a:pPr>
            <a:r>
              <a:rPr spc="-240" dirty="0"/>
              <a:t>Тема</a:t>
            </a:r>
            <a:r>
              <a:rPr spc="-375" dirty="0"/>
              <a:t> </a:t>
            </a:r>
            <a:r>
              <a:rPr spc="-150" dirty="0"/>
              <a:t>7.</a:t>
            </a:r>
            <a:r>
              <a:rPr spc="-330" dirty="0"/>
              <a:t> </a:t>
            </a:r>
            <a:r>
              <a:rPr spc="-110" dirty="0"/>
              <a:t>Методи</a:t>
            </a:r>
            <a:r>
              <a:rPr spc="-200" dirty="0"/>
              <a:t> </a:t>
            </a:r>
            <a:r>
              <a:rPr spc="-180" dirty="0"/>
              <a:t>соціологічного </a:t>
            </a:r>
            <a:r>
              <a:rPr spc="-315" dirty="0"/>
              <a:t>пізнання</a:t>
            </a: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212" y="3272027"/>
            <a:ext cx="4890516" cy="35859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6147" y="2752342"/>
            <a:ext cx="5910072" cy="40675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4405" marR="5080" indent="-94234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Соціологія</a:t>
            </a:r>
            <a:r>
              <a:rPr sz="4000" b="1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—</a:t>
            </a:r>
            <a:r>
              <a:rPr sz="4000" b="1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це</a:t>
            </a:r>
            <a:r>
              <a:rPr sz="4000" b="1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наука,</a:t>
            </a:r>
            <a:r>
              <a:rPr sz="4000" b="1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яка</a:t>
            </a:r>
            <a:r>
              <a:rPr sz="4000" b="1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666666"/>
                </a:solidFill>
                <a:latin typeface="Arial"/>
                <a:cs typeface="Arial"/>
              </a:rPr>
              <a:t>вивчає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відносини</a:t>
            </a:r>
            <a:r>
              <a:rPr sz="4000" b="1" spc="-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між</a:t>
            </a:r>
            <a:r>
              <a:rPr sz="4000" b="1" spc="-1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людьми,</a:t>
            </a:r>
            <a:r>
              <a:rPr sz="4000" b="1" spc="-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666666"/>
                </a:solidFill>
                <a:latin typeface="Arial"/>
                <a:cs typeface="Arial"/>
              </a:rPr>
              <a:t>які</a:t>
            </a:r>
            <a:endParaRPr sz="4000">
              <a:latin typeface="Arial"/>
              <a:cs typeface="Arial"/>
            </a:endParaRPr>
          </a:p>
          <a:p>
            <a:pPr marL="216535" marR="207645" indent="249554">
              <a:lnSpc>
                <a:spcPts val="4690"/>
              </a:lnSpc>
              <a:spcBef>
                <a:spcPts val="215"/>
              </a:spcBef>
            </a:pP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належать</a:t>
            </a:r>
            <a:r>
              <a:rPr sz="4000" b="1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спільноті</a:t>
            </a:r>
            <a:r>
              <a:rPr sz="4000" b="1" spc="-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або</a:t>
            </a:r>
            <a:r>
              <a:rPr sz="4000" b="1" spc="-1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666666"/>
                </a:solidFill>
                <a:latin typeface="Arial"/>
                <a:cs typeface="Arial"/>
              </a:rPr>
              <a:t>різним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групам</a:t>
            </a:r>
            <a:r>
              <a:rPr sz="4000" b="1" spc="-1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і</a:t>
            </a:r>
            <a:r>
              <a:rPr sz="4000" b="1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66666"/>
                </a:solidFill>
                <a:latin typeface="Arial"/>
                <a:cs typeface="Arial"/>
              </a:rPr>
              <a:t>складають</a:t>
            </a:r>
            <a:r>
              <a:rPr sz="4000" b="1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666666"/>
                </a:solidFill>
                <a:latin typeface="Arial"/>
                <a:cs typeface="Arial"/>
              </a:rPr>
              <a:t>суспільство.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3124198"/>
            <a:ext cx="5562600" cy="3657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3429000"/>
            <a:ext cx="4191000" cy="3296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0"/>
            <a:ext cx="12186285" cy="6477000"/>
            <a:chOff x="0" y="381000"/>
            <a:chExt cx="12186285" cy="647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00" y="381000"/>
              <a:ext cx="6242304" cy="46756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5707"/>
              <a:ext cx="6629399" cy="46222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427" y="0"/>
            <a:ext cx="915314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382" y="299719"/>
            <a:ext cx="9594215" cy="3869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95"/>
              </a:spcBef>
            </a:pPr>
            <a:r>
              <a:rPr sz="2800" spc="-125" dirty="0">
                <a:latin typeface="Arial Black"/>
                <a:cs typeface="Arial Black"/>
              </a:rPr>
              <a:t>Курс</a:t>
            </a:r>
            <a:r>
              <a:rPr sz="2800" spc="-220" dirty="0">
                <a:latin typeface="Arial Black"/>
                <a:cs typeface="Arial Black"/>
              </a:rPr>
              <a:t> зацікавить,</a:t>
            </a:r>
            <a:r>
              <a:rPr sz="2800" spc="-330" dirty="0">
                <a:latin typeface="Arial Black"/>
                <a:cs typeface="Arial Black"/>
              </a:rPr>
              <a:t> </a:t>
            </a:r>
            <a:r>
              <a:rPr sz="2800" spc="-155" dirty="0">
                <a:latin typeface="Arial Black"/>
                <a:cs typeface="Arial Black"/>
              </a:rPr>
              <a:t>якщо</a:t>
            </a:r>
            <a:r>
              <a:rPr sz="2800" spc="-210" dirty="0">
                <a:latin typeface="Arial Black"/>
                <a:cs typeface="Arial Black"/>
              </a:rPr>
              <a:t> </a:t>
            </a:r>
            <a:r>
              <a:rPr sz="2800" dirty="0">
                <a:latin typeface="Calibri"/>
                <a:cs typeface="Calibri"/>
              </a:rPr>
              <a:t>ви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шукаєте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відповідь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питання:</a:t>
            </a:r>
            <a:endParaRPr sz="2800">
              <a:latin typeface="Calibri"/>
              <a:cs typeface="Calibri"/>
            </a:endParaRPr>
          </a:p>
          <a:p>
            <a:pPr marL="342900" marR="1527175" indent="-330835">
              <a:lnSpc>
                <a:spcPts val="3340"/>
              </a:lnSpc>
              <a:spcBef>
                <a:spcPts val="150"/>
              </a:spcBef>
            </a:pPr>
            <a:r>
              <a:rPr sz="2800" dirty="0">
                <a:latin typeface="Segoe UI Symbol"/>
                <a:cs typeface="Segoe UI Symbol"/>
              </a:rPr>
              <a:t>✔</a:t>
            </a:r>
            <a:r>
              <a:rPr sz="2800" dirty="0">
                <a:latin typeface="Calibri"/>
                <a:cs typeface="Calibri"/>
              </a:rPr>
              <a:t>чому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люди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прагнуть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жити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серед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інших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людей,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поодинці?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60"/>
              </a:lnSpc>
            </a:pPr>
            <a:r>
              <a:rPr sz="2800" spc="70" dirty="0">
                <a:latin typeface="Segoe UI Symbol"/>
                <a:cs typeface="Segoe UI Symbol"/>
              </a:rPr>
              <a:t>✔</a:t>
            </a:r>
            <a:r>
              <a:rPr sz="2800" spc="70" dirty="0">
                <a:latin typeface="Calibri"/>
                <a:cs typeface="Calibri"/>
              </a:rPr>
              <a:t>що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90" dirty="0">
                <a:latin typeface="Calibri"/>
                <a:cs typeface="Calibri"/>
              </a:rPr>
              <a:t>примушує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людей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проводити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114" dirty="0">
                <a:latin typeface="Calibri"/>
                <a:cs typeface="Calibri"/>
              </a:rPr>
              <a:t>між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собою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кордони,</a:t>
            </a:r>
            <a:endParaRPr sz="2800">
              <a:latin typeface="Calibri"/>
              <a:cs typeface="Calibri"/>
            </a:endParaRPr>
          </a:p>
          <a:p>
            <a:pPr marL="342900">
              <a:lnSpc>
                <a:spcPts val="3350"/>
              </a:lnSpc>
            </a:pPr>
            <a:r>
              <a:rPr sz="2800" dirty="0">
                <a:latin typeface="Calibri"/>
                <a:cs typeface="Calibri"/>
              </a:rPr>
              <a:t>поділятись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окремі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держави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та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ворогувати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одне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одним?</a:t>
            </a:r>
            <a:endParaRPr sz="2800">
              <a:latin typeface="Calibri"/>
              <a:cs typeface="Calibri"/>
            </a:endParaRPr>
          </a:p>
          <a:p>
            <a:pPr marL="342900" marR="1437640" indent="-330835">
              <a:lnSpc>
                <a:spcPts val="3340"/>
              </a:lnSpc>
              <a:spcBef>
                <a:spcPts val="155"/>
              </a:spcBef>
            </a:pPr>
            <a:r>
              <a:rPr sz="2800" dirty="0">
                <a:latin typeface="Segoe UI Symbol"/>
                <a:cs typeface="Segoe UI Symbol"/>
              </a:rPr>
              <a:t>✔</a:t>
            </a:r>
            <a:r>
              <a:rPr sz="2800" dirty="0">
                <a:latin typeface="Calibri"/>
                <a:cs typeface="Calibri"/>
              </a:rPr>
              <a:t>чому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суспільстві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по-</a:t>
            </a:r>
            <a:r>
              <a:rPr sz="2800" spc="45" dirty="0">
                <a:latin typeface="Calibri"/>
                <a:cs typeface="Calibri"/>
              </a:rPr>
              <a:t>різному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ставляться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до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жінок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і </a:t>
            </a:r>
            <a:r>
              <a:rPr sz="2800" spc="-10" dirty="0">
                <a:latin typeface="Calibri"/>
                <a:cs typeface="Calibri"/>
              </a:rPr>
              <a:t>чоловіків?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75"/>
              </a:lnSpc>
            </a:pPr>
            <a:r>
              <a:rPr sz="2800" dirty="0">
                <a:latin typeface="Segoe UI Symbol"/>
                <a:cs typeface="Segoe UI Symbol"/>
              </a:rPr>
              <a:t>✔</a:t>
            </a:r>
            <a:r>
              <a:rPr sz="2800" dirty="0">
                <a:latin typeface="Calibri"/>
                <a:cs typeface="Calibri"/>
              </a:rPr>
              <a:t>чому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усіх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суспільствах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зростає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кількість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розлучень?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Segoe UI Symbol"/>
                <a:cs typeface="Segoe UI Symbol"/>
              </a:rPr>
              <a:t>✔</a:t>
            </a:r>
            <a:r>
              <a:rPr sz="2800" dirty="0">
                <a:latin typeface="Calibri"/>
                <a:cs typeface="Calibri"/>
              </a:rPr>
              <a:t>як використовувати результати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соціологічних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досліджень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7344" y="4700015"/>
            <a:ext cx="3779520" cy="1975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038330" cy="2958465"/>
            <a:chOff x="0" y="0"/>
            <a:chExt cx="12038330" cy="2958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3451" y="1970532"/>
              <a:ext cx="9564624" cy="9875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044695" cy="194614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2032" y="3195827"/>
            <a:ext cx="9496044" cy="10408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2972" y="4439411"/>
            <a:ext cx="9595104" cy="9631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8023" y="5664708"/>
            <a:ext cx="9560052" cy="10287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37532" y="376427"/>
            <a:ext cx="7062470" cy="1209040"/>
          </a:xfrm>
          <a:prstGeom prst="rect">
            <a:avLst/>
          </a:prstGeom>
          <a:solidFill>
            <a:srgbClr val="E68611"/>
          </a:solidFill>
          <a:ln w="15873">
            <a:solidFill>
              <a:srgbClr val="A8610D"/>
            </a:solidFill>
          </a:ln>
        </p:spPr>
        <p:txBody>
          <a:bodyPr vert="horz" wrap="square" lIns="0" tIns="264795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2085"/>
              </a:spcBef>
            </a:pPr>
            <a:r>
              <a:rPr sz="4000" b="1" i="1" dirty="0">
                <a:latin typeface="Trebuchet MS"/>
                <a:cs typeface="Trebuchet MS"/>
              </a:rPr>
              <a:t>ми</a:t>
            </a:r>
            <a:r>
              <a:rPr sz="4000" b="1" i="1" spc="65" dirty="0">
                <a:latin typeface="Trebuchet MS"/>
                <a:cs typeface="Trebuchet MS"/>
              </a:rPr>
              <a:t> </a:t>
            </a:r>
            <a:r>
              <a:rPr sz="4000" b="1" i="1" spc="70" dirty="0">
                <a:latin typeface="Trebuchet MS"/>
                <a:cs typeface="Trebuchet MS"/>
              </a:rPr>
              <a:t>навчимося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4920" y="-93110"/>
            <a:ext cx="9747250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8790" marR="5080" indent="-466725">
              <a:lnSpc>
                <a:spcPct val="114999"/>
              </a:lnSpc>
              <a:spcBef>
                <a:spcPts val="105"/>
              </a:spcBef>
            </a:pP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Ви</a:t>
            </a:r>
            <a:r>
              <a:rPr sz="40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маєте</a:t>
            </a:r>
            <a:r>
              <a:rPr sz="4000" b="1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можливість</a:t>
            </a:r>
            <a:r>
              <a:rPr sz="40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сформувати</a:t>
            </a:r>
            <a:r>
              <a:rPr sz="40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важливі </a:t>
            </a: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4000" b="1" spc="-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майбутнього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професійні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навички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5261" y="1404010"/>
            <a:ext cx="9417685" cy="31413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605"/>
              </a:spcBef>
              <a:buFont typeface="Calibri"/>
              <a:buChar char="□"/>
              <a:tabLst>
                <a:tab pos="390525" algn="l"/>
              </a:tabLst>
            </a:pPr>
            <a:r>
              <a:rPr sz="2800" spc="-10" dirty="0">
                <a:latin typeface="Times New Roman"/>
                <a:cs typeface="Times New Roman"/>
              </a:rPr>
              <a:t>аналітичне,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критичне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мислення;</a:t>
            </a:r>
            <a:endParaRPr sz="2800">
              <a:latin typeface="Times New Roman"/>
              <a:cs typeface="Times New Roman"/>
            </a:endParaRPr>
          </a:p>
          <a:p>
            <a:pPr marL="334010" marR="5080" indent="-321945">
              <a:lnSpc>
                <a:spcPct val="100000"/>
              </a:lnSpc>
              <a:spcBef>
                <a:spcPts val="500"/>
              </a:spcBef>
              <a:buFont typeface="Calibri"/>
              <a:buChar char="□"/>
              <a:tabLst>
                <a:tab pos="334010" algn="l"/>
              </a:tabLst>
            </a:pPr>
            <a:r>
              <a:rPr sz="2800" dirty="0">
                <a:latin typeface="Times New Roman"/>
                <a:cs typeface="Times New Roman"/>
              </a:rPr>
              <a:t>здатність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аргументованого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представлення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власної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думки, </a:t>
            </a:r>
            <a:r>
              <a:rPr sz="2800" spc="-20" dirty="0">
                <a:latin typeface="Times New Roman"/>
                <a:cs typeface="Times New Roman"/>
              </a:rPr>
              <a:t>компетентної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толерантної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дискусії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її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опонентами;</a:t>
            </a:r>
            <a:endParaRPr sz="2800">
              <a:latin typeface="Times New Roman"/>
              <a:cs typeface="Times New Roman"/>
            </a:endParaRPr>
          </a:p>
          <a:p>
            <a:pPr marL="334645" indent="-321945">
              <a:lnSpc>
                <a:spcPct val="100000"/>
              </a:lnSpc>
              <a:spcBef>
                <a:spcPts val="5"/>
              </a:spcBef>
              <a:buFont typeface="Calibri"/>
              <a:buChar char="□"/>
              <a:tabLst>
                <a:tab pos="334645" algn="l"/>
              </a:tabLst>
            </a:pPr>
            <a:r>
              <a:rPr sz="2800" spc="-45" dirty="0">
                <a:latin typeface="Times New Roman"/>
                <a:cs typeface="Times New Roman"/>
              </a:rPr>
              <a:t>комунікативні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навички;</a:t>
            </a:r>
            <a:endParaRPr sz="2800">
              <a:latin typeface="Times New Roman"/>
              <a:cs typeface="Times New Roman"/>
            </a:endParaRPr>
          </a:p>
          <a:p>
            <a:pPr marL="334645" indent="-321945">
              <a:lnSpc>
                <a:spcPct val="100000"/>
              </a:lnSpc>
              <a:buFont typeface="Calibri"/>
              <a:buChar char="□"/>
              <a:tabLst>
                <a:tab pos="334645" algn="l"/>
              </a:tabLst>
            </a:pPr>
            <a:r>
              <a:rPr sz="2800" dirty="0">
                <a:latin typeface="Times New Roman"/>
                <a:cs typeface="Times New Roman"/>
              </a:rPr>
              <a:t>здатність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застосовувати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знання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практичних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ситуаціях;</a:t>
            </a:r>
            <a:endParaRPr sz="2800">
              <a:latin typeface="Times New Roman"/>
              <a:cs typeface="Times New Roman"/>
            </a:endParaRPr>
          </a:p>
          <a:p>
            <a:pPr marL="334010" marR="709295" indent="-321945">
              <a:lnSpc>
                <a:spcPct val="100000"/>
              </a:lnSpc>
              <a:buFont typeface="Calibri"/>
              <a:buChar char="□"/>
              <a:tabLst>
                <a:tab pos="334010" algn="l"/>
              </a:tabLst>
            </a:pPr>
            <a:r>
              <a:rPr sz="2800" spc="-20" dirty="0">
                <a:latin typeface="Times New Roman"/>
                <a:cs typeface="Times New Roman"/>
              </a:rPr>
              <a:t>розуміння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соціальних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процесів,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трендів,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можливостей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викликів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соціальних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змін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Україні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світі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7659" y="4552186"/>
            <a:ext cx="3293364" cy="2191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380" y="-37388"/>
            <a:ext cx="5443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60" dirty="0">
                <a:solidFill>
                  <a:srgbClr val="252525"/>
                </a:solidFill>
              </a:rPr>
              <a:t>С</a:t>
            </a:r>
            <a:r>
              <a:rPr sz="4800" spc="-645" dirty="0">
                <a:solidFill>
                  <a:srgbClr val="252525"/>
                </a:solidFill>
              </a:rPr>
              <a:t>ТРУ</a:t>
            </a:r>
            <a:r>
              <a:rPr sz="4800" spc="-650" dirty="0">
                <a:solidFill>
                  <a:srgbClr val="252525"/>
                </a:solidFill>
              </a:rPr>
              <a:t>К</a:t>
            </a:r>
            <a:r>
              <a:rPr sz="4800" spc="-645" dirty="0">
                <a:solidFill>
                  <a:srgbClr val="252525"/>
                </a:solidFill>
              </a:rPr>
              <a:t>ТУР</a:t>
            </a:r>
            <a:r>
              <a:rPr sz="4800" spc="-10" dirty="0">
                <a:solidFill>
                  <a:srgbClr val="252525"/>
                </a:solidFill>
              </a:rPr>
              <a:t>А</a:t>
            </a:r>
            <a:r>
              <a:rPr sz="4800" spc="-855" dirty="0">
                <a:solidFill>
                  <a:srgbClr val="252525"/>
                </a:solidFill>
              </a:rPr>
              <a:t> </a:t>
            </a:r>
            <a:r>
              <a:rPr sz="4800" spc="-310" dirty="0">
                <a:solidFill>
                  <a:srgbClr val="252525"/>
                </a:solidFill>
              </a:rPr>
              <a:t>КУРСУ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3076639" y="831787"/>
            <a:ext cx="6898005" cy="2212340"/>
            <a:chOff x="3076639" y="831787"/>
            <a:chExt cx="6898005" cy="2212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1750" y="976883"/>
              <a:ext cx="137287" cy="1372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84576" y="976883"/>
              <a:ext cx="6882130" cy="2059305"/>
            </a:xfrm>
            <a:custGeom>
              <a:avLst/>
              <a:gdLst/>
              <a:ahLst/>
              <a:cxnLst/>
              <a:rect l="l" t="t" r="r" b="b"/>
              <a:pathLst>
                <a:path w="6882130" h="2059305">
                  <a:moveTo>
                    <a:pt x="6881876" y="0"/>
                  </a:moveTo>
                  <a:lnTo>
                    <a:pt x="6874764" y="43434"/>
                  </a:lnTo>
                  <a:lnTo>
                    <a:pt x="6855333" y="81026"/>
                  </a:lnTo>
                  <a:lnTo>
                    <a:pt x="6825615" y="110744"/>
                  </a:lnTo>
                  <a:lnTo>
                    <a:pt x="6787896" y="130302"/>
                  </a:lnTo>
                  <a:lnTo>
                    <a:pt x="6744462" y="137287"/>
                  </a:lnTo>
                  <a:lnTo>
                    <a:pt x="274574" y="137287"/>
                  </a:lnTo>
                  <a:lnTo>
                    <a:pt x="274574" y="274447"/>
                  </a:lnTo>
                  <a:lnTo>
                    <a:pt x="267589" y="317881"/>
                  </a:lnTo>
                  <a:lnTo>
                    <a:pt x="248031" y="355600"/>
                  </a:lnTo>
                  <a:lnTo>
                    <a:pt x="218313" y="385318"/>
                  </a:lnTo>
                  <a:lnTo>
                    <a:pt x="180721" y="404749"/>
                  </a:lnTo>
                  <a:lnTo>
                    <a:pt x="137287" y="411734"/>
                  </a:lnTo>
                  <a:lnTo>
                    <a:pt x="137287" y="274447"/>
                  </a:lnTo>
                  <a:lnTo>
                    <a:pt x="157353" y="225933"/>
                  </a:lnTo>
                  <a:lnTo>
                    <a:pt x="205994" y="205867"/>
                  </a:lnTo>
                  <a:lnTo>
                    <a:pt x="232664" y="211328"/>
                  </a:lnTo>
                  <a:lnTo>
                    <a:pt x="254508" y="225933"/>
                  </a:lnTo>
                  <a:lnTo>
                    <a:pt x="269113" y="247777"/>
                  </a:lnTo>
                  <a:lnTo>
                    <a:pt x="274574" y="274447"/>
                  </a:lnTo>
                  <a:lnTo>
                    <a:pt x="274574" y="137287"/>
                  </a:lnTo>
                  <a:lnTo>
                    <a:pt x="137287" y="137287"/>
                  </a:lnTo>
                  <a:lnTo>
                    <a:pt x="93853" y="144272"/>
                  </a:lnTo>
                  <a:lnTo>
                    <a:pt x="56261" y="163703"/>
                  </a:lnTo>
                  <a:lnTo>
                    <a:pt x="26543" y="193421"/>
                  </a:lnTo>
                  <a:lnTo>
                    <a:pt x="6985" y="231140"/>
                  </a:lnTo>
                  <a:lnTo>
                    <a:pt x="0" y="274447"/>
                  </a:lnTo>
                  <a:lnTo>
                    <a:pt x="0" y="1921510"/>
                  </a:lnTo>
                  <a:lnTo>
                    <a:pt x="6985" y="1964944"/>
                  </a:lnTo>
                  <a:lnTo>
                    <a:pt x="26543" y="2002536"/>
                  </a:lnTo>
                  <a:lnTo>
                    <a:pt x="56261" y="2032254"/>
                  </a:lnTo>
                  <a:lnTo>
                    <a:pt x="93853" y="2051812"/>
                  </a:lnTo>
                  <a:lnTo>
                    <a:pt x="137287" y="2058797"/>
                  </a:lnTo>
                  <a:lnTo>
                    <a:pt x="180721" y="2051812"/>
                  </a:lnTo>
                  <a:lnTo>
                    <a:pt x="218313" y="2032254"/>
                  </a:lnTo>
                  <a:lnTo>
                    <a:pt x="248031" y="2002536"/>
                  </a:lnTo>
                  <a:lnTo>
                    <a:pt x="267589" y="1964944"/>
                  </a:lnTo>
                  <a:lnTo>
                    <a:pt x="274574" y="1921510"/>
                  </a:lnTo>
                  <a:lnTo>
                    <a:pt x="274574" y="1784223"/>
                  </a:lnTo>
                  <a:lnTo>
                    <a:pt x="6744462" y="1784223"/>
                  </a:lnTo>
                  <a:lnTo>
                    <a:pt x="6787896" y="1777238"/>
                  </a:lnTo>
                  <a:lnTo>
                    <a:pt x="6825615" y="1757807"/>
                  </a:lnTo>
                  <a:lnTo>
                    <a:pt x="6855333" y="1728089"/>
                  </a:lnTo>
                  <a:lnTo>
                    <a:pt x="6874764" y="1690370"/>
                  </a:lnTo>
                  <a:lnTo>
                    <a:pt x="6881876" y="1647063"/>
                  </a:lnTo>
                  <a:lnTo>
                    <a:pt x="6881876" y="411734"/>
                  </a:lnTo>
                  <a:lnTo>
                    <a:pt x="6881876" y="205867"/>
                  </a:lnTo>
                  <a:lnTo>
                    <a:pt x="6881876" y="0"/>
                  </a:lnTo>
                  <a:close/>
                </a:path>
              </a:pathLst>
            </a:custGeom>
            <a:solidFill>
              <a:srgbClr val="E6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1736" y="1182496"/>
              <a:ext cx="137287" cy="2057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90861" y="839723"/>
              <a:ext cx="274955" cy="205740"/>
            </a:xfrm>
            <a:custGeom>
              <a:avLst/>
              <a:gdLst/>
              <a:ahLst/>
              <a:cxnLst/>
              <a:rect l="l" t="t" r="r" b="b"/>
              <a:pathLst>
                <a:path w="274954" h="205740">
                  <a:moveTo>
                    <a:pt x="137287" y="0"/>
                  </a:moveTo>
                  <a:lnTo>
                    <a:pt x="93853" y="6985"/>
                  </a:lnTo>
                  <a:lnTo>
                    <a:pt x="56134" y="26415"/>
                  </a:lnTo>
                  <a:lnTo>
                    <a:pt x="26416" y="56134"/>
                  </a:lnTo>
                  <a:lnTo>
                    <a:pt x="6985" y="93725"/>
                  </a:lnTo>
                  <a:lnTo>
                    <a:pt x="0" y="137160"/>
                  </a:lnTo>
                  <a:lnTo>
                    <a:pt x="5334" y="163829"/>
                  </a:lnTo>
                  <a:lnTo>
                    <a:pt x="20066" y="185547"/>
                  </a:lnTo>
                  <a:lnTo>
                    <a:pt x="41910" y="200278"/>
                  </a:lnTo>
                  <a:lnTo>
                    <a:pt x="68580" y="205739"/>
                  </a:lnTo>
                  <a:lnTo>
                    <a:pt x="95377" y="200278"/>
                  </a:lnTo>
                  <a:lnTo>
                    <a:pt x="117094" y="185547"/>
                  </a:lnTo>
                  <a:lnTo>
                    <a:pt x="131826" y="163829"/>
                  </a:lnTo>
                  <a:lnTo>
                    <a:pt x="137287" y="137160"/>
                  </a:lnTo>
                  <a:lnTo>
                    <a:pt x="274574" y="137160"/>
                  </a:lnTo>
                  <a:lnTo>
                    <a:pt x="267589" y="93725"/>
                  </a:lnTo>
                  <a:lnTo>
                    <a:pt x="248031" y="56134"/>
                  </a:lnTo>
                  <a:lnTo>
                    <a:pt x="218313" y="26415"/>
                  </a:lnTo>
                  <a:lnTo>
                    <a:pt x="180594" y="6985"/>
                  </a:lnTo>
                  <a:lnTo>
                    <a:pt x="137287" y="0"/>
                  </a:lnTo>
                  <a:close/>
                </a:path>
              </a:pathLst>
            </a:custGeom>
            <a:solidFill>
              <a:srgbClr val="B86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8148" y="976883"/>
              <a:ext cx="137286" cy="1370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84576" y="839723"/>
              <a:ext cx="6882130" cy="2196465"/>
            </a:xfrm>
            <a:custGeom>
              <a:avLst/>
              <a:gdLst/>
              <a:ahLst/>
              <a:cxnLst/>
              <a:rect l="l" t="t" r="r" b="b"/>
              <a:pathLst>
                <a:path w="6882130" h="2196465">
                  <a:moveTo>
                    <a:pt x="0" y="411734"/>
                  </a:moveTo>
                  <a:lnTo>
                    <a:pt x="6985" y="368426"/>
                  </a:lnTo>
                  <a:lnTo>
                    <a:pt x="26543" y="330708"/>
                  </a:lnTo>
                  <a:lnTo>
                    <a:pt x="56261" y="300989"/>
                  </a:lnTo>
                  <a:lnTo>
                    <a:pt x="93853" y="281559"/>
                  </a:lnTo>
                  <a:lnTo>
                    <a:pt x="137287" y="274447"/>
                  </a:lnTo>
                  <a:lnTo>
                    <a:pt x="6607175" y="274447"/>
                  </a:lnTo>
                  <a:lnTo>
                    <a:pt x="6607175" y="137287"/>
                  </a:lnTo>
                  <a:lnTo>
                    <a:pt x="6614287" y="93852"/>
                  </a:lnTo>
                  <a:lnTo>
                    <a:pt x="6633718" y="56134"/>
                  </a:lnTo>
                  <a:lnTo>
                    <a:pt x="6663435" y="26542"/>
                  </a:lnTo>
                  <a:lnTo>
                    <a:pt x="6701155" y="6985"/>
                  </a:lnTo>
                  <a:lnTo>
                    <a:pt x="6744462" y="0"/>
                  </a:lnTo>
                  <a:lnTo>
                    <a:pt x="6787896" y="6985"/>
                  </a:lnTo>
                  <a:lnTo>
                    <a:pt x="6825615" y="26542"/>
                  </a:lnTo>
                  <a:lnTo>
                    <a:pt x="6855333" y="56134"/>
                  </a:lnTo>
                  <a:lnTo>
                    <a:pt x="6874764" y="93852"/>
                  </a:lnTo>
                  <a:lnTo>
                    <a:pt x="6881876" y="137287"/>
                  </a:lnTo>
                  <a:lnTo>
                    <a:pt x="6881876" y="1784350"/>
                  </a:lnTo>
                  <a:lnTo>
                    <a:pt x="6874764" y="1827656"/>
                  </a:lnTo>
                  <a:lnTo>
                    <a:pt x="6855333" y="1865376"/>
                  </a:lnTo>
                  <a:lnTo>
                    <a:pt x="6825615" y="1895093"/>
                  </a:lnTo>
                  <a:lnTo>
                    <a:pt x="6787896" y="1914525"/>
                  </a:lnTo>
                  <a:lnTo>
                    <a:pt x="6744462" y="1921510"/>
                  </a:lnTo>
                  <a:lnTo>
                    <a:pt x="274574" y="1921510"/>
                  </a:lnTo>
                  <a:lnTo>
                    <a:pt x="274574" y="2058797"/>
                  </a:lnTo>
                  <a:lnTo>
                    <a:pt x="267588" y="2102230"/>
                  </a:lnTo>
                  <a:lnTo>
                    <a:pt x="248031" y="2139823"/>
                  </a:lnTo>
                  <a:lnTo>
                    <a:pt x="218312" y="2169541"/>
                  </a:lnTo>
                  <a:lnTo>
                    <a:pt x="180721" y="2189099"/>
                  </a:lnTo>
                  <a:lnTo>
                    <a:pt x="137287" y="2196084"/>
                  </a:lnTo>
                  <a:lnTo>
                    <a:pt x="93853" y="2189099"/>
                  </a:lnTo>
                  <a:lnTo>
                    <a:pt x="56261" y="2169541"/>
                  </a:lnTo>
                  <a:lnTo>
                    <a:pt x="26543" y="2139823"/>
                  </a:lnTo>
                  <a:lnTo>
                    <a:pt x="6985" y="2102230"/>
                  </a:lnTo>
                  <a:lnTo>
                    <a:pt x="0" y="2058797"/>
                  </a:lnTo>
                  <a:lnTo>
                    <a:pt x="0" y="411734"/>
                  </a:lnTo>
                  <a:close/>
                </a:path>
                <a:path w="6882130" h="2196465">
                  <a:moveTo>
                    <a:pt x="6607175" y="274447"/>
                  </a:moveTo>
                  <a:lnTo>
                    <a:pt x="6744462" y="274447"/>
                  </a:lnTo>
                  <a:lnTo>
                    <a:pt x="6787896" y="267462"/>
                  </a:lnTo>
                  <a:lnTo>
                    <a:pt x="6825615" y="248030"/>
                  </a:lnTo>
                  <a:lnTo>
                    <a:pt x="6855333" y="218312"/>
                  </a:lnTo>
                  <a:lnTo>
                    <a:pt x="6874764" y="180593"/>
                  </a:lnTo>
                  <a:lnTo>
                    <a:pt x="6881876" y="137287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3496" y="967739"/>
              <a:ext cx="153924" cy="1539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84576" y="1182623"/>
              <a:ext cx="274320" cy="1578610"/>
            </a:xfrm>
            <a:custGeom>
              <a:avLst/>
              <a:gdLst/>
              <a:ahLst/>
              <a:cxnLst/>
              <a:rect l="l" t="t" r="r" b="b"/>
              <a:pathLst>
                <a:path w="274320" h="1578610">
                  <a:moveTo>
                    <a:pt x="136906" y="205866"/>
                  </a:moveTo>
                  <a:lnTo>
                    <a:pt x="136906" y="68579"/>
                  </a:lnTo>
                  <a:lnTo>
                    <a:pt x="156972" y="20065"/>
                  </a:lnTo>
                  <a:lnTo>
                    <a:pt x="205486" y="0"/>
                  </a:lnTo>
                  <a:lnTo>
                    <a:pt x="232156" y="5334"/>
                  </a:lnTo>
                  <a:lnTo>
                    <a:pt x="253873" y="20065"/>
                  </a:lnTo>
                  <a:lnTo>
                    <a:pt x="268477" y="41910"/>
                  </a:lnTo>
                  <a:lnTo>
                    <a:pt x="273938" y="68579"/>
                  </a:lnTo>
                  <a:lnTo>
                    <a:pt x="266953" y="112013"/>
                  </a:lnTo>
                  <a:lnTo>
                    <a:pt x="247523" y="149733"/>
                  </a:lnTo>
                  <a:lnTo>
                    <a:pt x="217804" y="179324"/>
                  </a:lnTo>
                  <a:lnTo>
                    <a:pt x="180212" y="198881"/>
                  </a:lnTo>
                  <a:lnTo>
                    <a:pt x="136906" y="205866"/>
                  </a:lnTo>
                  <a:lnTo>
                    <a:pt x="93725" y="198881"/>
                  </a:lnTo>
                  <a:lnTo>
                    <a:pt x="56006" y="179324"/>
                  </a:lnTo>
                  <a:lnTo>
                    <a:pt x="26416" y="149733"/>
                  </a:lnTo>
                  <a:lnTo>
                    <a:pt x="6985" y="112013"/>
                  </a:lnTo>
                  <a:lnTo>
                    <a:pt x="0" y="68579"/>
                  </a:lnTo>
                </a:path>
                <a:path w="274320" h="1578610">
                  <a:moveTo>
                    <a:pt x="273938" y="68579"/>
                  </a:moveTo>
                  <a:lnTo>
                    <a:pt x="273938" y="1578355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99153" y="1262583"/>
            <a:ext cx="53784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8735" algn="ctr">
              <a:lnSpc>
                <a:spcPct val="100000"/>
              </a:lnSpc>
              <a:spcBef>
                <a:spcPts val="95"/>
              </a:spcBef>
            </a:pPr>
            <a:r>
              <a:rPr sz="4000" spc="-320" dirty="0">
                <a:solidFill>
                  <a:srgbClr val="FFFFFF"/>
                </a:solidFill>
                <a:latin typeface="Arial Black"/>
                <a:cs typeface="Arial Black"/>
              </a:rPr>
              <a:t>Тема</a:t>
            </a:r>
            <a:r>
              <a:rPr sz="4000" spc="-6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204" dirty="0">
                <a:solidFill>
                  <a:srgbClr val="FFFFFF"/>
                </a:solidFill>
                <a:latin typeface="Arial Black"/>
                <a:cs typeface="Arial Black"/>
              </a:rPr>
              <a:t>1.</a:t>
            </a:r>
            <a:r>
              <a:rPr sz="4000" spc="-5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290" dirty="0">
                <a:solidFill>
                  <a:srgbClr val="FFFFFF"/>
                </a:solidFill>
                <a:latin typeface="Arial Black"/>
                <a:cs typeface="Arial Black"/>
              </a:rPr>
              <a:t>Соціологія</a:t>
            </a:r>
            <a:r>
              <a:rPr sz="4000" spc="-4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495" dirty="0">
                <a:solidFill>
                  <a:srgbClr val="FFFFFF"/>
                </a:solidFill>
                <a:latin typeface="Arial Black"/>
                <a:cs typeface="Arial Black"/>
              </a:rPr>
              <a:t>як</a:t>
            </a:r>
            <a:endParaRPr sz="4000">
              <a:latin typeface="Arial Black"/>
              <a:cs typeface="Arial Black"/>
            </a:endParaRPr>
          </a:p>
          <a:p>
            <a:pPr marL="132080" algn="ctr">
              <a:lnSpc>
                <a:spcPct val="100000"/>
              </a:lnSpc>
              <a:spcBef>
                <a:spcPts val="5"/>
              </a:spcBef>
            </a:pPr>
            <a:r>
              <a:rPr sz="4000" spc="-10" dirty="0">
                <a:solidFill>
                  <a:srgbClr val="FFFFFF"/>
                </a:solidFill>
                <a:latin typeface="Arial Black"/>
                <a:cs typeface="Arial Black"/>
              </a:rPr>
              <a:t>наука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1666" y="3722623"/>
            <a:ext cx="7220584" cy="19005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830580" algn="r">
              <a:lnSpc>
                <a:spcPts val="3600"/>
              </a:lnSpc>
              <a:spcBef>
                <a:spcPts val="520"/>
              </a:spcBef>
            </a:pPr>
            <a:r>
              <a:rPr sz="3300" b="1" i="1" dirty="0">
                <a:solidFill>
                  <a:srgbClr val="252525"/>
                </a:solidFill>
                <a:latin typeface="Trebuchet MS"/>
                <a:cs typeface="Trebuchet MS"/>
              </a:rPr>
              <a:t>«Соціологія</a:t>
            </a:r>
            <a:r>
              <a:rPr sz="3300" b="1" i="1" spc="-1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dirty="0">
                <a:solidFill>
                  <a:srgbClr val="252525"/>
                </a:solidFill>
                <a:latin typeface="Trebuchet MS"/>
                <a:cs typeface="Trebuchet MS"/>
              </a:rPr>
              <a:t>-</a:t>
            </a:r>
            <a:r>
              <a:rPr sz="3300" b="1" i="1" spc="10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spc="95" dirty="0">
                <a:solidFill>
                  <a:srgbClr val="252525"/>
                </a:solidFill>
                <a:latin typeface="Trebuchet MS"/>
                <a:cs typeface="Trebuchet MS"/>
              </a:rPr>
              <a:t>це</a:t>
            </a:r>
            <a:r>
              <a:rPr sz="3300" b="1" i="1" spc="18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spc="114" dirty="0">
                <a:solidFill>
                  <a:srgbClr val="252525"/>
                </a:solidFill>
                <a:latin typeface="Trebuchet MS"/>
                <a:cs typeface="Trebuchet MS"/>
              </a:rPr>
              <a:t>дуже</a:t>
            </a:r>
            <a:r>
              <a:rPr sz="3300" b="1" i="1" spc="10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spc="95" dirty="0">
                <a:solidFill>
                  <a:srgbClr val="252525"/>
                </a:solidFill>
                <a:latin typeface="Trebuchet MS"/>
                <a:cs typeface="Trebuchet MS"/>
              </a:rPr>
              <a:t>молода </a:t>
            </a:r>
            <a:r>
              <a:rPr sz="3300" b="1" i="1" spc="145" dirty="0">
                <a:solidFill>
                  <a:srgbClr val="252525"/>
                </a:solidFill>
                <a:latin typeface="Trebuchet MS"/>
                <a:cs typeface="Trebuchet MS"/>
              </a:rPr>
              <a:t>наука</a:t>
            </a:r>
            <a:r>
              <a:rPr sz="3300" b="1" i="1" spc="23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spc="110" dirty="0">
                <a:solidFill>
                  <a:srgbClr val="252525"/>
                </a:solidFill>
                <a:latin typeface="Trebuchet MS"/>
                <a:cs typeface="Trebuchet MS"/>
              </a:rPr>
              <a:t>про</a:t>
            </a:r>
            <a:r>
              <a:rPr sz="3300" b="1" i="1" spc="23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spc="114" dirty="0">
                <a:solidFill>
                  <a:srgbClr val="252525"/>
                </a:solidFill>
                <a:latin typeface="Trebuchet MS"/>
                <a:cs typeface="Trebuchet MS"/>
              </a:rPr>
              <a:t>дуже</a:t>
            </a:r>
            <a:r>
              <a:rPr sz="3300" b="1" i="1" spc="20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dirty="0">
                <a:solidFill>
                  <a:srgbClr val="252525"/>
                </a:solidFill>
                <a:latin typeface="Trebuchet MS"/>
                <a:cs typeface="Trebuchet MS"/>
              </a:rPr>
              <a:t>древній</a:t>
            </a:r>
            <a:r>
              <a:rPr sz="3300" b="1" i="1" spc="12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spc="-10" dirty="0">
                <a:solidFill>
                  <a:srgbClr val="252525"/>
                </a:solidFill>
                <a:latin typeface="Trebuchet MS"/>
                <a:cs typeface="Trebuchet MS"/>
              </a:rPr>
              <a:t>предмет</a:t>
            </a:r>
            <a:endParaRPr sz="3300">
              <a:latin typeface="Trebuchet MS"/>
              <a:cs typeface="Trebuchet MS"/>
            </a:endParaRPr>
          </a:p>
          <a:p>
            <a:pPr marR="6985" algn="r">
              <a:lnSpc>
                <a:spcPts val="3260"/>
              </a:lnSpc>
            </a:pPr>
            <a:r>
              <a:rPr sz="3300" b="1" i="1" spc="-10" dirty="0">
                <a:solidFill>
                  <a:srgbClr val="252525"/>
                </a:solidFill>
                <a:latin typeface="Trebuchet MS"/>
                <a:cs typeface="Trebuchet MS"/>
              </a:rPr>
              <a:t>вивчення»</a:t>
            </a:r>
            <a:endParaRPr sz="3300">
              <a:latin typeface="Trebuchet MS"/>
              <a:cs typeface="Trebuchet MS"/>
            </a:endParaRPr>
          </a:p>
          <a:p>
            <a:pPr marR="6350" algn="r">
              <a:lnSpc>
                <a:spcPts val="3879"/>
              </a:lnSpc>
            </a:pPr>
            <a:r>
              <a:rPr sz="3300" b="1" i="1" dirty="0">
                <a:solidFill>
                  <a:srgbClr val="252525"/>
                </a:solidFill>
                <a:latin typeface="Trebuchet MS"/>
                <a:cs typeface="Trebuchet MS"/>
              </a:rPr>
              <a:t>Роберт</a:t>
            </a:r>
            <a:r>
              <a:rPr sz="3300" b="1" i="1" spc="-19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spc="-105" dirty="0">
                <a:solidFill>
                  <a:srgbClr val="252525"/>
                </a:solidFill>
                <a:latin typeface="Trebuchet MS"/>
                <a:cs typeface="Trebuchet MS"/>
              </a:rPr>
              <a:t>Кінг</a:t>
            </a:r>
            <a:r>
              <a:rPr sz="3300" b="1" i="1" spc="-254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300" b="1" i="1" spc="-10" dirty="0">
                <a:solidFill>
                  <a:srgbClr val="252525"/>
                </a:solidFill>
                <a:latin typeface="Trebuchet MS"/>
                <a:cs typeface="Trebuchet MS"/>
              </a:rPr>
              <a:t>Мертон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828" y="3727702"/>
            <a:ext cx="4309872" cy="30952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1338" y="350202"/>
            <a:ext cx="7966709" cy="2362835"/>
            <a:chOff x="2581338" y="350202"/>
            <a:chExt cx="7966709" cy="2362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6359" y="504444"/>
              <a:ext cx="146685" cy="146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89276" y="504443"/>
              <a:ext cx="7950834" cy="2200275"/>
            </a:xfrm>
            <a:custGeom>
              <a:avLst/>
              <a:gdLst/>
              <a:ahLst/>
              <a:cxnLst/>
              <a:rect l="l" t="t" r="r" b="b"/>
              <a:pathLst>
                <a:path w="7950834" h="2200275">
                  <a:moveTo>
                    <a:pt x="7950454" y="0"/>
                  </a:moveTo>
                  <a:lnTo>
                    <a:pt x="7942961" y="46355"/>
                  </a:lnTo>
                  <a:lnTo>
                    <a:pt x="7922133" y="86614"/>
                  </a:lnTo>
                  <a:lnTo>
                    <a:pt x="7890383" y="118364"/>
                  </a:lnTo>
                  <a:lnTo>
                    <a:pt x="7850124" y="139192"/>
                  </a:lnTo>
                  <a:lnTo>
                    <a:pt x="7803769" y="146685"/>
                  </a:lnTo>
                  <a:lnTo>
                    <a:pt x="293497" y="146685"/>
                  </a:lnTo>
                  <a:lnTo>
                    <a:pt x="293497" y="293370"/>
                  </a:lnTo>
                  <a:lnTo>
                    <a:pt x="286004" y="339725"/>
                  </a:lnTo>
                  <a:lnTo>
                    <a:pt x="265176" y="379984"/>
                  </a:lnTo>
                  <a:lnTo>
                    <a:pt x="233426" y="411734"/>
                  </a:lnTo>
                  <a:lnTo>
                    <a:pt x="193167" y="432562"/>
                  </a:lnTo>
                  <a:lnTo>
                    <a:pt x="146685" y="440055"/>
                  </a:lnTo>
                  <a:lnTo>
                    <a:pt x="146685" y="293370"/>
                  </a:lnTo>
                  <a:lnTo>
                    <a:pt x="168275" y="241554"/>
                  </a:lnTo>
                  <a:lnTo>
                    <a:pt x="220091" y="220091"/>
                  </a:lnTo>
                  <a:lnTo>
                    <a:pt x="248666" y="225806"/>
                  </a:lnTo>
                  <a:lnTo>
                    <a:pt x="271907" y="241554"/>
                  </a:lnTo>
                  <a:lnTo>
                    <a:pt x="287655" y="264795"/>
                  </a:lnTo>
                  <a:lnTo>
                    <a:pt x="293497" y="293370"/>
                  </a:lnTo>
                  <a:lnTo>
                    <a:pt x="293497" y="146685"/>
                  </a:lnTo>
                  <a:lnTo>
                    <a:pt x="146685" y="146685"/>
                  </a:lnTo>
                  <a:lnTo>
                    <a:pt x="100330" y="154178"/>
                  </a:lnTo>
                  <a:lnTo>
                    <a:pt x="60071" y="175006"/>
                  </a:lnTo>
                  <a:lnTo>
                    <a:pt x="28321" y="206756"/>
                  </a:lnTo>
                  <a:lnTo>
                    <a:pt x="7493" y="247015"/>
                  </a:lnTo>
                  <a:lnTo>
                    <a:pt x="0" y="293370"/>
                  </a:lnTo>
                  <a:lnTo>
                    <a:pt x="0" y="2053590"/>
                  </a:lnTo>
                  <a:lnTo>
                    <a:pt x="7493" y="2099945"/>
                  </a:lnTo>
                  <a:lnTo>
                    <a:pt x="28321" y="2140204"/>
                  </a:lnTo>
                  <a:lnTo>
                    <a:pt x="60071" y="2171954"/>
                  </a:lnTo>
                  <a:lnTo>
                    <a:pt x="100330" y="2192782"/>
                  </a:lnTo>
                  <a:lnTo>
                    <a:pt x="146685" y="2200275"/>
                  </a:lnTo>
                  <a:lnTo>
                    <a:pt x="193167" y="2192782"/>
                  </a:lnTo>
                  <a:lnTo>
                    <a:pt x="233426" y="2171954"/>
                  </a:lnTo>
                  <a:lnTo>
                    <a:pt x="265176" y="2140204"/>
                  </a:lnTo>
                  <a:lnTo>
                    <a:pt x="286004" y="2099945"/>
                  </a:lnTo>
                  <a:lnTo>
                    <a:pt x="293497" y="2053590"/>
                  </a:lnTo>
                  <a:lnTo>
                    <a:pt x="293497" y="1906905"/>
                  </a:lnTo>
                  <a:lnTo>
                    <a:pt x="7803769" y="1906905"/>
                  </a:lnTo>
                  <a:lnTo>
                    <a:pt x="7850124" y="1899412"/>
                  </a:lnTo>
                  <a:lnTo>
                    <a:pt x="7890383" y="1878584"/>
                  </a:lnTo>
                  <a:lnTo>
                    <a:pt x="7922133" y="1846834"/>
                  </a:lnTo>
                  <a:lnTo>
                    <a:pt x="7942961" y="1806575"/>
                  </a:lnTo>
                  <a:lnTo>
                    <a:pt x="7950454" y="1760220"/>
                  </a:lnTo>
                  <a:lnTo>
                    <a:pt x="7950454" y="440055"/>
                  </a:lnTo>
                  <a:lnTo>
                    <a:pt x="7950454" y="220091"/>
                  </a:lnTo>
                  <a:lnTo>
                    <a:pt x="7950454" y="0"/>
                  </a:lnTo>
                  <a:close/>
                </a:path>
              </a:pathLst>
            </a:custGeom>
            <a:solidFill>
              <a:srgbClr val="E6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5580" y="724535"/>
              <a:ext cx="146684" cy="2198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46232" y="358140"/>
              <a:ext cx="294005" cy="220345"/>
            </a:xfrm>
            <a:custGeom>
              <a:avLst/>
              <a:gdLst/>
              <a:ahLst/>
              <a:cxnLst/>
              <a:rect l="l" t="t" r="r" b="b"/>
              <a:pathLst>
                <a:path w="294004" h="220345">
                  <a:moveTo>
                    <a:pt x="146685" y="0"/>
                  </a:moveTo>
                  <a:lnTo>
                    <a:pt x="100330" y="7493"/>
                  </a:lnTo>
                  <a:lnTo>
                    <a:pt x="60071" y="28321"/>
                  </a:lnTo>
                  <a:lnTo>
                    <a:pt x="28321" y="59944"/>
                  </a:lnTo>
                  <a:lnTo>
                    <a:pt x="7493" y="100202"/>
                  </a:lnTo>
                  <a:lnTo>
                    <a:pt x="0" y="146558"/>
                  </a:lnTo>
                  <a:lnTo>
                    <a:pt x="5715" y="175006"/>
                  </a:lnTo>
                  <a:lnTo>
                    <a:pt x="21463" y="198374"/>
                  </a:lnTo>
                  <a:lnTo>
                    <a:pt x="44831" y="214122"/>
                  </a:lnTo>
                  <a:lnTo>
                    <a:pt x="73406" y="219837"/>
                  </a:lnTo>
                  <a:lnTo>
                    <a:pt x="101981" y="214122"/>
                  </a:lnTo>
                  <a:lnTo>
                    <a:pt x="125222" y="198374"/>
                  </a:lnTo>
                  <a:lnTo>
                    <a:pt x="140970" y="175006"/>
                  </a:lnTo>
                  <a:lnTo>
                    <a:pt x="146685" y="146558"/>
                  </a:lnTo>
                  <a:lnTo>
                    <a:pt x="293497" y="146558"/>
                  </a:lnTo>
                  <a:lnTo>
                    <a:pt x="286003" y="100202"/>
                  </a:lnTo>
                  <a:lnTo>
                    <a:pt x="265175" y="59944"/>
                  </a:lnTo>
                  <a:lnTo>
                    <a:pt x="233425" y="28321"/>
                  </a:lnTo>
                  <a:lnTo>
                    <a:pt x="193167" y="7493"/>
                  </a:lnTo>
                  <a:lnTo>
                    <a:pt x="146685" y="0"/>
                  </a:lnTo>
                  <a:close/>
                </a:path>
              </a:pathLst>
            </a:custGeom>
            <a:solidFill>
              <a:srgbClr val="B86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2918" y="504698"/>
              <a:ext cx="146811" cy="14655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89276" y="358140"/>
              <a:ext cx="7950834" cy="2346960"/>
            </a:xfrm>
            <a:custGeom>
              <a:avLst/>
              <a:gdLst/>
              <a:ahLst/>
              <a:cxnLst/>
              <a:rect l="l" t="t" r="r" b="b"/>
              <a:pathLst>
                <a:path w="7950834" h="2346960">
                  <a:moveTo>
                    <a:pt x="0" y="440055"/>
                  </a:moveTo>
                  <a:lnTo>
                    <a:pt x="7493" y="393700"/>
                  </a:lnTo>
                  <a:lnTo>
                    <a:pt x="28321" y="353313"/>
                  </a:lnTo>
                  <a:lnTo>
                    <a:pt x="60071" y="321563"/>
                  </a:lnTo>
                  <a:lnTo>
                    <a:pt x="100330" y="300863"/>
                  </a:lnTo>
                  <a:lnTo>
                    <a:pt x="146685" y="293370"/>
                  </a:lnTo>
                  <a:lnTo>
                    <a:pt x="7657083" y="293370"/>
                  </a:lnTo>
                  <a:lnTo>
                    <a:pt x="7657083" y="146685"/>
                  </a:lnTo>
                  <a:lnTo>
                    <a:pt x="7664450" y="100330"/>
                  </a:lnTo>
                  <a:lnTo>
                    <a:pt x="7685278" y="60071"/>
                  </a:lnTo>
                  <a:lnTo>
                    <a:pt x="7717155" y="28321"/>
                  </a:lnTo>
                  <a:lnTo>
                    <a:pt x="7757414" y="7493"/>
                  </a:lnTo>
                  <a:lnTo>
                    <a:pt x="7803769" y="0"/>
                  </a:lnTo>
                  <a:lnTo>
                    <a:pt x="7850124" y="7493"/>
                  </a:lnTo>
                  <a:lnTo>
                    <a:pt x="7890383" y="28321"/>
                  </a:lnTo>
                  <a:lnTo>
                    <a:pt x="7922133" y="60071"/>
                  </a:lnTo>
                  <a:lnTo>
                    <a:pt x="7942960" y="100330"/>
                  </a:lnTo>
                  <a:lnTo>
                    <a:pt x="7950454" y="146685"/>
                  </a:lnTo>
                  <a:lnTo>
                    <a:pt x="7950454" y="1906651"/>
                  </a:lnTo>
                  <a:lnTo>
                    <a:pt x="7942960" y="1953006"/>
                  </a:lnTo>
                  <a:lnTo>
                    <a:pt x="7922133" y="1993264"/>
                  </a:lnTo>
                  <a:lnTo>
                    <a:pt x="7890383" y="2025014"/>
                  </a:lnTo>
                  <a:lnTo>
                    <a:pt x="7850124" y="2045843"/>
                  </a:lnTo>
                  <a:lnTo>
                    <a:pt x="7803769" y="2053336"/>
                  </a:lnTo>
                  <a:lnTo>
                    <a:pt x="293497" y="2053336"/>
                  </a:lnTo>
                  <a:lnTo>
                    <a:pt x="293497" y="2200021"/>
                  </a:lnTo>
                  <a:lnTo>
                    <a:pt x="286004" y="2246376"/>
                  </a:lnTo>
                  <a:lnTo>
                    <a:pt x="265175" y="2286635"/>
                  </a:lnTo>
                  <a:lnTo>
                    <a:pt x="233425" y="2318385"/>
                  </a:lnTo>
                  <a:lnTo>
                    <a:pt x="193167" y="2339213"/>
                  </a:lnTo>
                  <a:lnTo>
                    <a:pt x="146685" y="2346579"/>
                  </a:lnTo>
                  <a:lnTo>
                    <a:pt x="100330" y="2339213"/>
                  </a:lnTo>
                  <a:lnTo>
                    <a:pt x="60071" y="2318385"/>
                  </a:lnTo>
                  <a:lnTo>
                    <a:pt x="28321" y="2286635"/>
                  </a:lnTo>
                  <a:lnTo>
                    <a:pt x="7493" y="2246376"/>
                  </a:lnTo>
                  <a:lnTo>
                    <a:pt x="0" y="2200021"/>
                  </a:lnTo>
                  <a:lnTo>
                    <a:pt x="0" y="440055"/>
                  </a:lnTo>
                  <a:close/>
                </a:path>
                <a:path w="7950834" h="2346960">
                  <a:moveTo>
                    <a:pt x="7657083" y="293370"/>
                  </a:moveTo>
                  <a:lnTo>
                    <a:pt x="7803769" y="293370"/>
                  </a:lnTo>
                  <a:lnTo>
                    <a:pt x="7850124" y="285876"/>
                  </a:lnTo>
                  <a:lnTo>
                    <a:pt x="7890383" y="265049"/>
                  </a:lnTo>
                  <a:lnTo>
                    <a:pt x="7922133" y="233299"/>
                  </a:lnTo>
                  <a:lnTo>
                    <a:pt x="7942960" y="193039"/>
                  </a:lnTo>
                  <a:lnTo>
                    <a:pt x="7950454" y="146685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8232" y="496824"/>
              <a:ext cx="161544" cy="1630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89276" y="725424"/>
              <a:ext cx="294005" cy="1687195"/>
            </a:xfrm>
            <a:custGeom>
              <a:avLst/>
              <a:gdLst/>
              <a:ahLst/>
              <a:cxnLst/>
              <a:rect l="l" t="t" r="r" b="b"/>
              <a:pathLst>
                <a:path w="294005" h="1687195">
                  <a:moveTo>
                    <a:pt x="146812" y="220090"/>
                  </a:moveTo>
                  <a:lnTo>
                    <a:pt x="146812" y="73405"/>
                  </a:lnTo>
                  <a:lnTo>
                    <a:pt x="168275" y="21462"/>
                  </a:lnTo>
                  <a:lnTo>
                    <a:pt x="220218" y="0"/>
                  </a:lnTo>
                  <a:lnTo>
                    <a:pt x="248666" y="5714"/>
                  </a:lnTo>
                  <a:lnTo>
                    <a:pt x="272034" y="21462"/>
                  </a:lnTo>
                  <a:lnTo>
                    <a:pt x="287781" y="44830"/>
                  </a:lnTo>
                  <a:lnTo>
                    <a:pt x="293497" y="73405"/>
                  </a:lnTo>
                  <a:lnTo>
                    <a:pt x="286131" y="119761"/>
                  </a:lnTo>
                  <a:lnTo>
                    <a:pt x="265175" y="160020"/>
                  </a:lnTo>
                  <a:lnTo>
                    <a:pt x="233425" y="191770"/>
                  </a:lnTo>
                  <a:lnTo>
                    <a:pt x="193167" y="212598"/>
                  </a:lnTo>
                  <a:lnTo>
                    <a:pt x="146812" y="220090"/>
                  </a:lnTo>
                  <a:lnTo>
                    <a:pt x="100456" y="212598"/>
                  </a:lnTo>
                  <a:lnTo>
                    <a:pt x="60071" y="191770"/>
                  </a:lnTo>
                  <a:lnTo>
                    <a:pt x="28321" y="160020"/>
                  </a:lnTo>
                  <a:lnTo>
                    <a:pt x="7493" y="119761"/>
                  </a:lnTo>
                  <a:lnTo>
                    <a:pt x="0" y="73405"/>
                  </a:lnTo>
                </a:path>
                <a:path w="294005" h="1687195">
                  <a:moveTo>
                    <a:pt x="293497" y="73405"/>
                  </a:moveTo>
                  <a:lnTo>
                    <a:pt x="293497" y="1686940"/>
                  </a:lnTo>
                </a:path>
              </a:pathLst>
            </a:custGeom>
            <a:ln w="15873">
              <a:solidFill>
                <a:srgbClr val="A8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778" rIns="0" bIns="0" rtlCol="0">
            <a:spAutoFit/>
          </a:bodyPr>
          <a:lstStyle/>
          <a:p>
            <a:pPr marL="2780030" marR="51435" indent="-791845">
              <a:lnSpc>
                <a:spcPct val="100000"/>
              </a:lnSpc>
              <a:spcBef>
                <a:spcPts val="95"/>
              </a:spcBef>
            </a:pPr>
            <a:r>
              <a:rPr sz="4000" spc="-320" dirty="0"/>
              <a:t>Тема</a:t>
            </a:r>
            <a:r>
              <a:rPr sz="4000" spc="-570" dirty="0"/>
              <a:t> </a:t>
            </a:r>
            <a:r>
              <a:rPr sz="4000" spc="-204" dirty="0"/>
              <a:t>2.</a:t>
            </a:r>
            <a:r>
              <a:rPr sz="4000" spc="-520" dirty="0"/>
              <a:t> </a:t>
            </a:r>
            <a:r>
              <a:rPr sz="4000" spc="-240" dirty="0"/>
              <a:t>Суспільство</a:t>
            </a:r>
            <a:r>
              <a:rPr sz="4000" spc="-335" dirty="0"/>
              <a:t> </a:t>
            </a:r>
            <a:r>
              <a:rPr sz="4000" spc="-495" dirty="0"/>
              <a:t>як </a:t>
            </a:r>
            <a:r>
              <a:rPr sz="4000" spc="-290" dirty="0"/>
              <a:t>цілісна</a:t>
            </a:r>
            <a:r>
              <a:rPr sz="4000" spc="-475" dirty="0"/>
              <a:t> </a:t>
            </a:r>
            <a:r>
              <a:rPr sz="4000" spc="-10" dirty="0"/>
              <a:t>система</a:t>
            </a:r>
            <a:endParaRPr sz="4000"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63567" y="2705100"/>
            <a:ext cx="4800599" cy="3813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Microsoft Sans Serif</vt:lpstr>
      <vt:lpstr>Segoe UI Symbol</vt:lpstr>
      <vt:lpstr>Times New Roman</vt:lpstr>
      <vt:lpstr>Trebuchet MS</vt:lpstr>
      <vt:lpstr>Office Theme</vt:lpstr>
      <vt:lpstr>СОЦІОЛОГІЯ</vt:lpstr>
      <vt:lpstr>Соціологія — це наука, яка вивчає відносини між людьми, які належать спільноті або різним групам і складають суспільство.</vt:lpstr>
      <vt:lpstr>Презентация PowerPoint</vt:lpstr>
      <vt:lpstr>Презентация PowerPoint</vt:lpstr>
      <vt:lpstr>Презентация PowerPoint</vt:lpstr>
      <vt:lpstr>ми навчимося</vt:lpstr>
      <vt:lpstr>Ви маєте можливість сформувати важливі для майбутнього професійні навички</vt:lpstr>
      <vt:lpstr>СТРУКТУРА КУРСУ</vt:lpstr>
      <vt:lpstr>Тема 2. Суспільство як цілісна система</vt:lpstr>
      <vt:lpstr>Тема 3. Соціологічна теорія особистості</vt:lpstr>
      <vt:lpstr>Тема 4. Соціальна структура та соціальна стратифікація</vt:lpstr>
      <vt:lpstr>Тема 5. Соціологія шлюбу та сім’ї</vt:lpstr>
      <vt:lpstr>Тема 6. Гендерні дослідження</vt:lpstr>
      <vt:lpstr>Тема 7. Методи соціологічного пізнання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курсу СОЦІОЛОГІЯ.pptx</dc:title>
  <dc:creator>User</dc:creator>
  <cp:lastModifiedBy>User</cp:lastModifiedBy>
  <cp:revision>1</cp:revision>
  <dcterms:created xsi:type="dcterms:W3CDTF">2024-10-18T10:30:45Z</dcterms:created>
  <dcterms:modified xsi:type="dcterms:W3CDTF">2024-10-18T10:34:45Z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2024-10-18T00:00:00Z</vt:filetime>
  </property>
  <property fmtid="{D5CDD505-2E9C-101B-9397-08002B2CF9AE}" pid="5" name="Producer">
    <vt:lpwstr>Microsoft® PowerPoint® 2019</vt:lpwstr>
  </property>
</Properties>
</file>