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90051-8120-4429-90F9-D640631B5DB3}" type="datetimeFigureOut">
              <a:rPr lang="uk-UA" smtClean="0"/>
              <a:t>31.10.2024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017E002-1F11-4DE1-98A9-1572BC6C5F6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68401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90051-8120-4429-90F9-D640631B5DB3}" type="datetimeFigureOut">
              <a:rPr lang="uk-UA" smtClean="0"/>
              <a:t>31.10.2024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017E002-1F11-4DE1-98A9-1572BC6C5F6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16319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90051-8120-4429-90F9-D640631B5DB3}" type="datetimeFigureOut">
              <a:rPr lang="uk-UA" smtClean="0"/>
              <a:t>31.10.2024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017E002-1F11-4DE1-98A9-1572BC6C5F6A}" type="slidenum">
              <a:rPr lang="uk-UA" smtClean="0"/>
              <a:t>‹№›</a:t>
            </a:fld>
            <a:endParaRPr lang="uk-UA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648545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90051-8120-4429-90F9-D640631B5DB3}" type="datetimeFigureOut">
              <a:rPr lang="uk-UA" smtClean="0"/>
              <a:t>31.10.2024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017E002-1F11-4DE1-98A9-1572BC6C5F6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127885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90051-8120-4429-90F9-D640631B5DB3}" type="datetimeFigureOut">
              <a:rPr lang="uk-UA" smtClean="0"/>
              <a:t>31.10.2024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017E002-1F11-4DE1-98A9-1572BC6C5F6A}" type="slidenum">
              <a:rPr lang="uk-UA" smtClean="0"/>
              <a:t>‹№›</a:t>
            </a:fld>
            <a:endParaRPr lang="uk-UA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199259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90051-8120-4429-90F9-D640631B5DB3}" type="datetimeFigureOut">
              <a:rPr lang="uk-UA" smtClean="0"/>
              <a:t>31.10.2024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017E002-1F11-4DE1-98A9-1572BC6C5F6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953576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90051-8120-4429-90F9-D640631B5DB3}" type="datetimeFigureOut">
              <a:rPr lang="uk-UA" smtClean="0"/>
              <a:t>31.10.2024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7E002-1F11-4DE1-98A9-1572BC6C5F6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340448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90051-8120-4429-90F9-D640631B5DB3}" type="datetimeFigureOut">
              <a:rPr lang="uk-UA" smtClean="0"/>
              <a:t>31.10.2024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7E002-1F11-4DE1-98A9-1572BC6C5F6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75991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90051-8120-4429-90F9-D640631B5DB3}" type="datetimeFigureOut">
              <a:rPr lang="uk-UA" smtClean="0"/>
              <a:t>31.10.2024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7E002-1F11-4DE1-98A9-1572BC6C5F6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4006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90051-8120-4429-90F9-D640631B5DB3}" type="datetimeFigureOut">
              <a:rPr lang="uk-UA" smtClean="0"/>
              <a:t>31.10.2024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017E002-1F11-4DE1-98A9-1572BC6C5F6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78924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90051-8120-4429-90F9-D640631B5DB3}" type="datetimeFigureOut">
              <a:rPr lang="uk-UA" smtClean="0"/>
              <a:t>31.10.2024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017E002-1F11-4DE1-98A9-1572BC6C5F6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06307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90051-8120-4429-90F9-D640631B5DB3}" type="datetimeFigureOut">
              <a:rPr lang="uk-UA" smtClean="0"/>
              <a:t>31.10.2024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017E002-1F11-4DE1-98A9-1572BC6C5F6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67157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90051-8120-4429-90F9-D640631B5DB3}" type="datetimeFigureOut">
              <a:rPr lang="uk-UA" smtClean="0"/>
              <a:t>31.10.2024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7E002-1F11-4DE1-98A9-1572BC6C5F6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03914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90051-8120-4429-90F9-D640631B5DB3}" type="datetimeFigureOut">
              <a:rPr lang="uk-UA" smtClean="0"/>
              <a:t>31.10.2024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7E002-1F11-4DE1-98A9-1572BC6C5F6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98048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90051-8120-4429-90F9-D640631B5DB3}" type="datetimeFigureOut">
              <a:rPr lang="uk-UA" smtClean="0"/>
              <a:t>31.10.2024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7E002-1F11-4DE1-98A9-1572BC6C5F6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02576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90051-8120-4429-90F9-D640631B5DB3}" type="datetimeFigureOut">
              <a:rPr lang="uk-UA" smtClean="0"/>
              <a:t>31.10.2024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017E002-1F11-4DE1-98A9-1572BC6C5F6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22257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790051-8120-4429-90F9-D640631B5DB3}" type="datetimeFigureOut">
              <a:rPr lang="uk-UA" smtClean="0"/>
              <a:t>31.10.2024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017E002-1F11-4DE1-98A9-1572BC6C5F6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54012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0E578C-25A4-4618-894E-FBA82ADAB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Вибірковий освітній компонент </a:t>
            </a:r>
            <a:b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«Реєстрація актів цивільного стану»</a:t>
            </a:r>
          </a:p>
        </p:txBody>
      </p:sp>
      <p:pic>
        <p:nvPicPr>
          <p:cNvPr id="1028" name="Picture 4" descr="18 грудня - День працівників органів РАЦС">
            <a:extLst>
              <a:ext uri="{FF2B5EF4-FFF2-40B4-BE49-F238E27FC236}">
                <a16:creationId xmlns:a16="http://schemas.microsoft.com/office/drawing/2014/main" id="{38ED5D7A-239D-4CB1-A403-37C2D5CCF57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167" y="2453626"/>
            <a:ext cx="5950633" cy="3489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кутник 4">
            <a:extLst>
              <a:ext uri="{FF2B5EF4-FFF2-40B4-BE49-F238E27FC236}">
                <a16:creationId xmlns:a16="http://schemas.microsoft.com/office/drawing/2014/main" id="{C0CA02D8-6ED9-4738-9C82-53372C7B0FAF}"/>
              </a:ext>
            </a:extLst>
          </p:cNvPr>
          <p:cNvSpPr/>
          <p:nvPr/>
        </p:nvSpPr>
        <p:spPr>
          <a:xfrm>
            <a:off x="6583680" y="3093944"/>
            <a:ext cx="5401994" cy="1576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Галузь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знань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08 Право </a:t>
            </a:r>
          </a:p>
          <a:p>
            <a:pPr algn="ctr"/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Спеціальність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081 Право </a:t>
            </a:r>
          </a:p>
          <a:p>
            <a:pPr algn="ctr"/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Освітньо-професійна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програма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«Право»</a:t>
            </a:r>
            <a:endParaRPr lang="uk-UA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791271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6C98E4-ACAD-4D3D-B586-BA32C311AC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4750" y="2783743"/>
            <a:ext cx="4105379" cy="3203917"/>
          </a:xfrm>
        </p:spPr>
        <p:txBody>
          <a:bodyPr>
            <a:normAutofit fontScale="90000"/>
          </a:bodyPr>
          <a:lstStyle/>
          <a:p>
            <a:pPr algn="ctr"/>
            <a:b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Вибірковий</a:t>
            </a:r>
            <a:r>
              <a:rPr lang="ru-RU" sz="31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освітній</a:t>
            </a:r>
            <a:r>
              <a:rPr lang="ru-RU" sz="31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компонент</a:t>
            </a:r>
            <a:br>
              <a:rPr lang="ru-RU" sz="31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31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Реєсстрація</a:t>
            </a:r>
            <a:r>
              <a:rPr lang="ru-RU" sz="31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актів</a:t>
            </a:r>
            <a:r>
              <a:rPr lang="ru-RU" sz="31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цивільного</a:t>
            </a:r>
            <a:r>
              <a:rPr lang="ru-RU" sz="31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стану» </a:t>
            </a:r>
            <a:br>
              <a:rPr lang="ru-RU" sz="31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сприяє</a:t>
            </a:r>
            <a:r>
              <a:rPr lang="ru-RU" sz="31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вивченню</a:t>
            </a:r>
            <a:br>
              <a:rPr lang="ru-RU" sz="31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здобувачами</a:t>
            </a:r>
            <a:r>
              <a:rPr lang="ru-RU" sz="31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фахової</a:t>
            </a:r>
            <a:r>
              <a:rPr lang="ru-RU" sz="31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передвищої</a:t>
            </a:r>
            <a:r>
              <a:rPr lang="ru-RU" sz="31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31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31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майбутніми</a:t>
            </a:r>
            <a:r>
              <a:rPr lang="ru-RU" sz="31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юристами </a:t>
            </a:r>
            <a:r>
              <a:rPr lang="ru-RU" sz="31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знань</a:t>
            </a:r>
            <a:r>
              <a:rPr lang="ru-RU" sz="31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uk-UA" sz="31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 органів державної реєстрації актів цивільного стану </a:t>
            </a:r>
            <a:br>
              <a:rPr lang="ru-RU" i="1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85801E36-A8AE-48FD-8FC2-E82EA90EB2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7417" y="223044"/>
            <a:ext cx="5606391" cy="6411912"/>
          </a:xfrm>
        </p:spPr>
        <p:txBody>
          <a:bodyPr>
            <a:noAutofit/>
          </a:bodyPr>
          <a:lstStyle/>
          <a:p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Розділ І. ЗАГАЛЬНА ЧАСТИНА</a:t>
            </a:r>
          </a:p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1: Поняття, значення та принципи реєстрації актів цивільного стану </a:t>
            </a:r>
          </a:p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2: Загальний порядок державної реєстрації актів цивільного стану.</a:t>
            </a:r>
          </a:p>
          <a:p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Розділ 2. ОСОБЛИВА ЧАСТИНА</a:t>
            </a:r>
          </a:p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3: Державна реєстрація народження фізичної особи та її походження </a:t>
            </a:r>
          </a:p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4. Державна реєстрація шлюбу</a:t>
            </a:r>
          </a:p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5. Державна реєстрація розірвання шлюбу</a:t>
            </a:r>
          </a:p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6. Державна реєстрація смерті</a:t>
            </a:r>
          </a:p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7. Державна реєстрація зміни імені</a:t>
            </a:r>
          </a:p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8. Внесення змін, доповнення, поновлення та анулювання</a:t>
            </a:r>
          </a:p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актових записів цивільного стану</a:t>
            </a:r>
          </a:p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9. Державний реєстр актів цивільного стану</a:t>
            </a:r>
          </a:p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10. Діловодство в органах державної реєстрації актів цивільного стану</a:t>
            </a:r>
          </a:p>
        </p:txBody>
      </p:sp>
    </p:spTree>
    <p:extLst>
      <p:ext uri="{BB962C8B-B14F-4D97-AF65-F5344CB8AC3E}">
        <p14:creationId xmlns:p14="http://schemas.microsoft.com/office/powerpoint/2010/main" val="1025131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5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8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F0712F-39EE-4DF8-976F-04C793F7C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4" y="267286"/>
            <a:ext cx="8911687" cy="886265"/>
          </a:xfrm>
        </p:spPr>
        <p:txBody>
          <a:bodyPr/>
          <a:lstStyle/>
          <a:p>
            <a:r>
              <a:rPr lang="uk-UA" dirty="0"/>
              <a:t>       РЕКОМЕНДОВАНА ЛІТЕРАТУРА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41A7D3E-4FD3-4A78-B767-0A6D34251D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22363" y="1088267"/>
            <a:ext cx="5608848" cy="5549705"/>
          </a:xfrm>
        </p:spPr>
        <p:txBody>
          <a:bodyPr>
            <a:normAutofit fontScale="25000" lnSpcReduction="20000"/>
          </a:bodyPr>
          <a:lstStyle/>
          <a:p>
            <a:r>
              <a:rPr lang="uk-UA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1. Конституція України від 28.06.1996 року. </a:t>
            </a:r>
          </a:p>
          <a:p>
            <a:r>
              <a:rPr lang="uk-UA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Цивільний кодекс України від 16.01.2003 р. </a:t>
            </a:r>
          </a:p>
          <a:p>
            <a:r>
              <a:rPr lang="uk-UA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Сімейний кодекс України від 10.01.2002 р. </a:t>
            </a:r>
          </a:p>
          <a:p>
            <a:r>
              <a:rPr lang="uk-UA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Закон України «Про державну реєстрацію актів цивільного стану» від 01.07.2010 р. </a:t>
            </a:r>
          </a:p>
          <a:p>
            <a:r>
              <a:rPr lang="uk-UA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Правила реєстрації актів цивільного стану в Україні, затверджені наказом Міністерства юстиції України від 18.10.2000 р. </a:t>
            </a:r>
          </a:p>
          <a:p>
            <a:r>
              <a:rPr lang="uk-UA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Інструкція про порядок реєстрації актів цивільного стану в дипломатичних представництвах та консульських установах України, затверджена Наказом Міністерства юстиції, Міністерства закордонних справ від 23.05.2001 р. </a:t>
            </a:r>
          </a:p>
          <a:p>
            <a:r>
              <a:rPr lang="uk-UA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Правила внесення змін до актових записів цивільного стану, їх поновлення та анулювання, затверджені Наказом Міністерства юстиції від 12.01.2011р. </a:t>
            </a:r>
          </a:p>
          <a:p>
            <a:r>
              <a:rPr lang="uk-UA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Інструкція з діловодства у відділах реєстрації актів цивільного стану районних, районних у містах, міських (міст обласного значення) управлінь юстиції, затверджена Наказом Міністерства юстиції від 26.11.2003 р. </a:t>
            </a:r>
          </a:p>
          <a:p>
            <a:r>
              <a:rPr lang="uk-UA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Порядок ведення Державного реєстру актів цивільного стану громадян, затверджений Постановою Кабінету Міністрів України від 22.08.2007 р. </a:t>
            </a:r>
          </a:p>
          <a:p>
            <a:endParaRPr lang="uk-UA" dirty="0"/>
          </a:p>
        </p:txBody>
      </p:sp>
      <p:pic>
        <p:nvPicPr>
          <p:cNvPr id="2052" name="Picture 4" descr="РОДІС: Запроваджено функціонування електронної форми попереднього запису  громадян на прийом у відділи РАЦС">
            <a:extLst>
              <a:ext uri="{FF2B5EF4-FFF2-40B4-BE49-F238E27FC236}">
                <a16:creationId xmlns:a16="http://schemas.microsoft.com/office/drawing/2014/main" id="{A7565C09-0CF6-4A21-8470-CC1ADE7B019F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4501" y="1663065"/>
            <a:ext cx="4400110" cy="4400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483428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Віхоть">
  <a:themeElements>
    <a:clrScheme name="Віхоть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Віхоть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іхоть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51</TotalTime>
  <Words>337</Words>
  <Application>Microsoft Office PowerPoint</Application>
  <PresentationFormat>Широкий екран</PresentationFormat>
  <Paragraphs>28</Paragraphs>
  <Slides>3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3</vt:i4>
      </vt:variant>
    </vt:vector>
  </HeadingPairs>
  <TitlesOfParts>
    <vt:vector size="8" baseType="lpstr">
      <vt:lpstr>Arial</vt:lpstr>
      <vt:lpstr>Century Gothic</vt:lpstr>
      <vt:lpstr>Times New Roman</vt:lpstr>
      <vt:lpstr>Wingdings 3</vt:lpstr>
      <vt:lpstr>Віхоть</vt:lpstr>
      <vt:lpstr>Вибірковий освітній компонент  «Реєстрація актів цивільного стану»</vt:lpstr>
      <vt:lpstr>     Вибірковий освітній компонент  «Реєсстрація актів цивільного стану»  сприяє вивченню здобувачами фахової передвищої освіти - майбутніми юристами знань про діяльність органів державної реєстрації актів цивільного стану  </vt:lpstr>
      <vt:lpstr>       РЕКОМЕНДОВАНА ЛІТЕРАТУРА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1</dc:creator>
  <cp:lastModifiedBy>1</cp:lastModifiedBy>
  <cp:revision>9</cp:revision>
  <dcterms:created xsi:type="dcterms:W3CDTF">2024-10-18T13:17:42Z</dcterms:created>
  <dcterms:modified xsi:type="dcterms:W3CDTF">2024-10-31T08:42:41Z</dcterms:modified>
</cp:coreProperties>
</file>