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346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627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7770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44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1508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2299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8681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2800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408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07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67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186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911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290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051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837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761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9609745-E7AE-4E75-872F-50A56EAD7170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C7A3FDB-870B-484E-BCAC-66A3B9F922E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07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0474A-C6A0-4625-BB82-E93D1B98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606894"/>
            <a:ext cx="10439401" cy="10837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 </a:t>
            </a:r>
            <a:r>
              <a:rPr lang="uk-UA" b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 компонент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«Нотаріат і адвокатура»</a:t>
            </a:r>
          </a:p>
        </p:txBody>
      </p:sp>
      <p:pic>
        <p:nvPicPr>
          <p:cNvPr id="2054" name="Picture 6" descr="Мужчина-нотариус, адвокат или судья консультируют или обсуждают договорные документы с клиентом-бизнесменом в&#10;&#10;">
            <a:extLst>
              <a:ext uri="{FF2B5EF4-FFF2-40B4-BE49-F238E27FC236}">
                <a16:creationId xmlns:a16="http://schemas.microsoft.com/office/drawing/2014/main" id="{8B790987-52DC-4217-86E5-2EEE200DB3E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6656" y="2725737"/>
            <a:ext cx="476250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11FE2ED-9028-4DB5-9943-6A75C4617E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endParaRPr lang="ru-RU" b="1" dirty="0"/>
          </a:p>
          <a:p>
            <a:pPr algn="ctr"/>
            <a:endParaRPr lang="ru-RU" b="1" dirty="0"/>
          </a:p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08 Право </a:t>
            </a:r>
          </a:p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081 Право </a:t>
            </a:r>
          </a:p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«Право»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53451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194462-C48E-4886-8B6B-08DEA964D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1020417"/>
            <a:ext cx="4351025" cy="4717774"/>
          </a:xfrm>
        </p:spPr>
        <p:txBody>
          <a:bodyPr/>
          <a:lstStyle/>
          <a:p>
            <a:pPr algn="ctr"/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«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Нотаріат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адвокатура» </a:t>
            </a:r>
            <a:b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вивченню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передвищої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юристами,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нотаріат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органів і посадових осіб, на які покладено обов'язок посвідчувати права, а також факти, що мають юридичне значення з метою надання їм юридичної вірогідності; визначенню принципів та організаційних форм діяльності адвокатури в Україні</a:t>
            </a:r>
            <a:b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600" dirty="0"/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CBC8C052-E036-47CC-9119-457CCD4E9FA5}"/>
              </a:ext>
            </a:extLst>
          </p:cNvPr>
          <p:cNvSpPr/>
          <p:nvPr/>
        </p:nvSpPr>
        <p:spPr>
          <a:xfrm>
            <a:off x="6783099" y="659544"/>
            <a:ext cx="4253947" cy="576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8320">
              <a:lnSpc>
                <a:spcPts val="1320"/>
              </a:lnSpc>
              <a:spcAft>
                <a:spcPts val="0"/>
              </a:spcAft>
            </a:pPr>
            <a:r>
              <a:rPr lang="uk-UA" sz="1400" b="1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Розділ 1.</a:t>
            </a:r>
            <a:r>
              <a:rPr lang="uk-UA" sz="1400" b="1" spc="315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spc="-1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Нотаріат</a:t>
            </a:r>
            <a:endParaRPr lang="uk-UA" sz="1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lnSpc>
                <a:spcPts val="1355"/>
              </a:lnSpc>
              <a:spcAft>
                <a:spcPts val="0"/>
              </a:spcAft>
            </a:pP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1400" spc="-1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sz="1400" spc="32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uk-UA" sz="1400" spc="-2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нотаріату</a:t>
            </a:r>
            <a:r>
              <a:rPr lang="uk-UA" sz="1400" spc="-2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400" spc="-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нотаріальної</a:t>
            </a:r>
            <a:r>
              <a:rPr lang="uk-UA" sz="1400" spc="-4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spc="-1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spcAft>
                <a:spcPts val="0"/>
              </a:spcAft>
              <a:tabLst>
                <a:tab pos="228600" algn="l"/>
              </a:tabLst>
            </a:pP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</a:t>
            </a:r>
            <a:r>
              <a:rPr lang="uk-UA" sz="1400" spc="-15" dirty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uk-UA" sz="1400" spc="310" dirty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Нотаріус, як основний суб'єкт нотаріальних правовідносин</a:t>
            </a:r>
            <a:endParaRPr lang="uk-UA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090">
              <a:lnSpc>
                <a:spcPts val="1345"/>
              </a:lnSpc>
              <a:spcAft>
                <a:spcPts val="0"/>
              </a:spcAft>
            </a:pP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1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uk-UA" sz="1400" spc="31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uk-UA" sz="1400" spc="-5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uk-UA" sz="1400" spc="-2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1400" spc="-4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spc="-1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нотаріату в Україні.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 marR="77470">
              <a:lnSpc>
                <a:spcPct val="96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3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sz="1400" spc="-2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Компетенція</a:t>
            </a:r>
            <a:r>
              <a:rPr lang="uk-UA" sz="1400" spc="-3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нотаріальних</a:t>
            </a:r>
            <a:r>
              <a:rPr lang="uk-UA" sz="1400" spc="-5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uk-UA" sz="1400" spc="-3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uk-UA" sz="1400" spc="-3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 нотаріальних дій.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lnSpc>
                <a:spcPts val="1360"/>
              </a:lnSpc>
              <a:spcAft>
                <a:spcPts val="0"/>
              </a:spcAft>
            </a:pP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1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Загальні</a:t>
            </a:r>
            <a:r>
              <a:rPr lang="uk-UA" sz="1400" spc="-5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uk-UA" sz="1400" spc="-1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uk-UA" sz="1400" spc="-3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нотаріальних</a:t>
            </a:r>
            <a:r>
              <a:rPr lang="uk-UA" sz="1400" spc="-3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spc="-2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lnSpc>
                <a:spcPts val="1345"/>
              </a:lnSpc>
              <a:spcAft>
                <a:spcPts val="0"/>
              </a:spcAft>
            </a:pP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2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uk-UA" sz="1400" spc="28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риватна нотаріальна діяльність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lnSpc>
                <a:spcPts val="1345"/>
              </a:lnSpc>
              <a:spcAft>
                <a:spcPts val="0"/>
              </a:spcAft>
            </a:pP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3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Загальні правила вчинення нотаріальних дій</a:t>
            </a:r>
            <a:r>
              <a:rPr lang="uk-UA" sz="1400" spc="-1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lnSpc>
                <a:spcPts val="1355"/>
              </a:lnSpc>
              <a:spcAft>
                <a:spcPts val="0"/>
              </a:spcAft>
            </a:pP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2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uk-UA" sz="1400" spc="29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Засвідчення</a:t>
            </a:r>
            <a:r>
              <a:rPr lang="uk-UA" sz="1400" spc="-1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400" spc="-2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посвідчення</a:t>
            </a:r>
            <a:r>
              <a:rPr lang="uk-UA" sz="1400" spc="-2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безспірних</a:t>
            </a:r>
            <a:r>
              <a:rPr lang="uk-UA" sz="1400" spc="-2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spc="-1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uk-UA" sz="1400" spc="-2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lnSpc>
                <a:spcPts val="1355"/>
              </a:lnSpc>
              <a:spcAft>
                <a:spcPts val="0"/>
              </a:spcAft>
            </a:pPr>
            <a:r>
              <a:rPr lang="uk-UA" sz="1400" b="1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Розділ</a:t>
            </a:r>
            <a:r>
              <a:rPr lang="uk-UA" sz="1400" b="1" spc="-5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sz="1400" b="1" spc="1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spc="-1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Адвокатура</a:t>
            </a:r>
            <a:endParaRPr lang="uk-UA" sz="1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 marR="328930">
              <a:lnSpc>
                <a:spcPct val="96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25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uk-UA" sz="1400" spc="-5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uk-UA" sz="1400" spc="-2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адвокатури</a:t>
            </a:r>
            <a:r>
              <a:rPr lang="uk-UA" sz="1400" spc="-2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України,</a:t>
            </a:r>
            <a:r>
              <a:rPr lang="uk-UA" sz="1400" spc="-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uk-UA" sz="1400" spc="-1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завдання,</a:t>
            </a:r>
            <a:r>
              <a:rPr lang="uk-UA" sz="1400" spc="-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принципи та</a:t>
            </a:r>
            <a:r>
              <a:rPr lang="uk-UA" sz="1400" spc="2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uk-UA" sz="1400" spc="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uk-UA" sz="1400" spc="-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 marR="328930">
              <a:lnSpc>
                <a:spcPct val="96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10.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Адвокатська</a:t>
            </a:r>
            <a:r>
              <a:rPr lang="uk-UA" sz="1400" spc="-1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uk-UA" sz="1400" spc="-3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400" spc="-1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uk-UA" sz="1400" spc="-15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гарантії 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 marR="328930">
              <a:lnSpc>
                <a:spcPct val="96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Тема11.</a:t>
            </a:r>
            <a:r>
              <a:rPr lang="uk-UA" sz="1400" spc="-15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Вища кваліфікаційно-дисциплінарна комісія адвокатури.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lnSpc>
                <a:spcPts val="1360"/>
              </a:lnSpc>
              <a:spcAft>
                <a:spcPts val="0"/>
              </a:spcAft>
            </a:pP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3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uk-UA" sz="1400" spc="-5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Адвокат у кримінальному судочинстві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lnSpc>
                <a:spcPts val="1345"/>
              </a:lnSpc>
              <a:spcAft>
                <a:spcPts val="0"/>
              </a:spcAft>
            </a:pP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15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uk-UA" sz="1400" spc="5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Процесуальний статус адвоката в цивільному процесі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lnSpc>
                <a:spcPts val="1345"/>
              </a:lnSpc>
              <a:spcAft>
                <a:spcPts val="0"/>
              </a:spcAft>
            </a:pP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400" spc="-5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uk-UA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Участь адвоката у господарському процесі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090">
              <a:spcAft>
                <a:spcPts val="0"/>
              </a:spcAft>
            </a:pPr>
            <a:r>
              <a:rPr lang="ru-RU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15.  Участь адвоката </a:t>
            </a:r>
            <a:r>
              <a:rPr lang="ru-RU" sz="1400" dirty="0" err="1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sz="1400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судочинстві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Тема</a:t>
            </a:r>
            <a:r>
              <a:rPr lang="uk-UA" sz="1400" spc="-5" dirty="0">
                <a:solidFill>
                  <a:srgbClr val="4453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</a:t>
            </a:r>
            <a:r>
              <a:rPr lang="uk-UA" sz="1400" spc="20" dirty="0">
                <a:solidFill>
                  <a:srgbClr val="4453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solidFill>
                  <a:srgbClr val="4453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Адвокатське</a:t>
            </a:r>
            <a:r>
              <a:rPr lang="uk-UA" sz="1400" spc="-10" dirty="0">
                <a:solidFill>
                  <a:srgbClr val="4453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самоврядування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91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6944EC-F44B-43AD-A7F6-52DC1F180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206" y="636104"/>
            <a:ext cx="4351025" cy="5883966"/>
          </a:xfrm>
        </p:spPr>
        <p:txBody>
          <a:bodyPr/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Нормативно-правові акти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 України: Прийнята на п’ятій сесії Верховної Ради України 28 червня 1996 р. - К.: Преса України, 1997. 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Сімейний кодекс України. - К., 2002. 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Цивільний кодекс України. К.: Парламентське вид-во, 2003. 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Цивільно-процесуальний кодекс України від 18.03.2004 р.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Кримінально-виконавчий кодекс України від 11.07.2003 р.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Господарський кодекс України. - К: Парламентське вид-во, 2003.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Україна. Закон. Про нотаріат: від 2 вересня 1993 р., ВВР, 1993, №39.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«Про адвокатуру та адвокатську діяльність»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Адвокатура: без права на захист">
            <a:extLst>
              <a:ext uri="{FF2B5EF4-FFF2-40B4-BE49-F238E27FC236}">
                <a16:creationId xmlns:a16="http://schemas.microsoft.com/office/drawing/2014/main" id="{AB70569A-2109-4B88-A090-09C7610C5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022" y="395315"/>
            <a:ext cx="5148169" cy="603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855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62</TotalTime>
  <Words>344</Words>
  <Application>Microsoft Office PowerPoint</Application>
  <PresentationFormat>Широкий екран</PresentationFormat>
  <Paragraphs>26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Зал засідань</vt:lpstr>
      <vt:lpstr>Вибірковий освітній компонент  «Нотаріат і адвокатура»</vt:lpstr>
      <vt:lpstr>Вибірковий освітній компонент «Нотаріат і адвокатура»  націлює вивченню здобувачами фахової передвищої освіти - майбутніми юристами, знань про нотаріат, систему органів і посадових осіб, на які покладено обов'язок посвідчувати права, а також факти, що мають юридичне значення з метою надання їм юридичної вірогідності; визначенню принципів та організаційних форм діяльності адвокатури в Україні </vt:lpstr>
      <vt:lpstr>Нормативно-правові акти Конституція України: Прийнята на п’ятій сесії Верховної Ради України 28 червня 1996 р. - К.: Преса України, 1997.  Сімейний кодекс України. - К., 2002.  Цивільний кодекс України. К.: Парламентське вид-во, 2003.  Цивільно-процесуальний кодекс України від 18.03.2004 р. Кримінально-виконавчий кодекс України від 11.07.2003 р. Господарський кодекс України. - К: Парламентське вид-во, 2003. Україна. Закон. Про нотаріат: від 2 вересня 1993 р., ВВР, 1993, №39. Закон України «Про адвокатуру та адвокатську діяльність»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1</dc:creator>
  <cp:lastModifiedBy>1</cp:lastModifiedBy>
  <cp:revision>9</cp:revision>
  <dcterms:created xsi:type="dcterms:W3CDTF">2024-10-18T12:33:05Z</dcterms:created>
  <dcterms:modified xsi:type="dcterms:W3CDTF">2024-10-31T08:41:09Z</dcterms:modified>
</cp:coreProperties>
</file>