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3" d="100"/>
          <a:sy n="63" d="100"/>
        </p:scale>
        <p:origin x="-2388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F0DA-69D4-4AD7-B91B-4D46D82BD6BB}" type="datetimeFigureOut">
              <a:rPr lang="ru-RU" smtClean="0"/>
              <a:pPr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F11-5769-485A-942C-E4438C87D2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F0DA-69D4-4AD7-B91B-4D46D82BD6BB}" type="datetimeFigureOut">
              <a:rPr lang="ru-RU" smtClean="0"/>
              <a:pPr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F11-5769-485A-942C-E4438C87D2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F0DA-69D4-4AD7-B91B-4D46D82BD6BB}" type="datetimeFigureOut">
              <a:rPr lang="ru-RU" smtClean="0"/>
              <a:pPr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F11-5769-485A-942C-E4438C87D2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F0DA-69D4-4AD7-B91B-4D46D82BD6BB}" type="datetimeFigureOut">
              <a:rPr lang="ru-RU" smtClean="0"/>
              <a:pPr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F11-5769-485A-942C-E4438C87D2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F0DA-69D4-4AD7-B91B-4D46D82BD6BB}" type="datetimeFigureOut">
              <a:rPr lang="ru-RU" smtClean="0"/>
              <a:pPr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F11-5769-485A-942C-E4438C87D2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F0DA-69D4-4AD7-B91B-4D46D82BD6BB}" type="datetimeFigureOut">
              <a:rPr lang="ru-RU" smtClean="0"/>
              <a:pPr/>
              <a:t>24.10.2024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F11-5769-485A-942C-E4438C87D2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F0DA-69D4-4AD7-B91B-4D46D82BD6BB}" type="datetimeFigureOut">
              <a:rPr lang="ru-RU" smtClean="0"/>
              <a:pPr/>
              <a:t>24.10.2024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F11-5769-485A-942C-E4438C87D2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F0DA-69D4-4AD7-B91B-4D46D82BD6BB}" type="datetimeFigureOut">
              <a:rPr lang="ru-RU" smtClean="0"/>
              <a:pPr/>
              <a:t>24.10.2024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F11-5769-485A-942C-E4438C87D2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F0DA-69D4-4AD7-B91B-4D46D82BD6BB}" type="datetimeFigureOut">
              <a:rPr lang="ru-RU" smtClean="0"/>
              <a:pPr/>
              <a:t>24.10.2024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F11-5769-485A-942C-E4438C87D2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F0DA-69D4-4AD7-B91B-4D46D82BD6BB}" type="datetimeFigureOut">
              <a:rPr lang="ru-RU" smtClean="0"/>
              <a:pPr/>
              <a:t>24.10.2024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F11-5769-485A-942C-E4438C87D2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F0DA-69D4-4AD7-B91B-4D46D82BD6BB}" type="datetimeFigureOut">
              <a:rPr lang="ru-RU" smtClean="0"/>
              <a:pPr/>
              <a:t>24.10.2024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F11-5769-485A-942C-E4438C87D2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CF0DA-69D4-4AD7-B91B-4D46D82BD6BB}" type="datetimeFigureOut">
              <a:rPr lang="ru-RU" smtClean="0"/>
              <a:pPr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4F11-5769-485A-942C-E4438C87D26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ахист прав людини в міжнародних судових установах » Профспілка працівників  освіти і науки Украї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09" y="0"/>
            <a:ext cx="91517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0006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chemeClr val="bg1"/>
                </a:solidFill>
              </a:rPr>
              <a:t>Міжнародний захист прав </a:t>
            </a:r>
            <a:r>
              <a:rPr lang="uk-UA" b="1" dirty="0">
                <a:solidFill>
                  <a:schemeClr val="bg1"/>
                </a:solidFill>
              </a:rPr>
              <a:t>людини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714356"/>
            <a:ext cx="4500594" cy="1785950"/>
          </a:xfrm>
        </p:spPr>
        <p:txBody>
          <a:bodyPr>
            <a:normAutofit/>
          </a:bodyPr>
          <a:lstStyle/>
          <a:p>
            <a:pPr algn="l"/>
            <a:r>
              <a:rPr lang="uk-UA" sz="3600" b="1" dirty="0" smtClean="0">
                <a:solidFill>
                  <a:schemeClr val="bg1"/>
                </a:solidFill>
              </a:rPr>
              <a:t>Вибірковий освітній</a:t>
            </a:r>
          </a:p>
          <a:p>
            <a:pPr algn="l"/>
            <a:r>
              <a:rPr lang="uk-UA" sz="3600" b="1" dirty="0" smtClean="0">
                <a:solidFill>
                  <a:schemeClr val="bg1"/>
                </a:solidFill>
              </a:rPr>
              <a:t> компонент 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dirty="0" smtClean="0"/>
              <a:t>Важливо!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4357718" cy="500066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П</a:t>
            </a:r>
            <a:r>
              <a:rPr lang="uk-UA" dirty="0" smtClean="0"/>
              <a:t>ід </a:t>
            </a:r>
            <a:r>
              <a:rPr lang="uk-UA" b="1" dirty="0" smtClean="0"/>
              <a:t>порушенням прав людини </a:t>
            </a:r>
            <a:r>
              <a:rPr lang="uk-UA" dirty="0" smtClean="0"/>
              <a:t>розуміють    будь-яке порушення, незалежно від того, порушуються права, що закріплені в законах держави, чи навпаки, ухвалені закони, на основі яких зневажаються права людини. </a:t>
            </a:r>
          </a:p>
        </p:txBody>
      </p:sp>
      <p:pic>
        <p:nvPicPr>
          <p:cNvPr id="14338" name="Picture 2" descr="Фотографія Механізм наручного годинника / Лис Павло / photographers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928802"/>
            <a:ext cx="4786314" cy="3192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Міжнародні механізми захисту прав людини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4062" t="32292" r="13867" b="15625"/>
          <a:stretch>
            <a:fillRect/>
          </a:stretch>
        </p:blipFill>
        <p:spPr bwMode="auto">
          <a:xfrm>
            <a:off x="5651" y="1785926"/>
            <a:ext cx="913834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6000" b="1" i="1" u="sng" dirty="0" smtClean="0">
                <a:solidFill>
                  <a:srgbClr val="0070C0"/>
                </a:solidFill>
                <a:latin typeface="Monotype Corsiva" pitchFamily="66" charset="0"/>
              </a:rPr>
              <a:t>ВИ   ДІЗНАЄТЕСЯ:</a:t>
            </a:r>
            <a:endParaRPr lang="uk-UA" sz="6000" b="1" i="1" u="sng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alpha val="4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lvl="0"/>
            <a:r>
              <a:rPr lang="uk-UA" dirty="0" smtClean="0"/>
              <a:t>Про всесвітні </a:t>
            </a:r>
            <a:r>
              <a:rPr lang="uk-UA" dirty="0" smtClean="0"/>
              <a:t>механізми забезпечення прав людини.</a:t>
            </a:r>
            <a:endParaRPr lang="ru-RU" dirty="0" smtClean="0"/>
          </a:p>
          <a:p>
            <a:pPr lvl="0"/>
            <a:r>
              <a:rPr lang="uk-UA" dirty="0" smtClean="0"/>
              <a:t>Порядок захисту </a:t>
            </a:r>
            <a:r>
              <a:rPr lang="uk-UA" dirty="0" smtClean="0"/>
              <a:t>прав людини у діяльності ООН </a:t>
            </a:r>
            <a:endParaRPr lang="ru-RU" dirty="0" smtClean="0"/>
          </a:p>
          <a:p>
            <a:pPr lvl="0"/>
            <a:r>
              <a:rPr lang="uk-UA" dirty="0" smtClean="0"/>
              <a:t>Порядок захисту </a:t>
            </a:r>
            <a:r>
              <a:rPr lang="uk-UA" dirty="0" smtClean="0"/>
              <a:t>прав людини в Європі </a:t>
            </a:r>
            <a:endParaRPr lang="ru-RU" dirty="0" smtClean="0"/>
          </a:p>
          <a:p>
            <a:pPr lvl="0"/>
            <a:r>
              <a:rPr lang="uk-UA" dirty="0" smtClean="0"/>
              <a:t>Про міжамериканську систему </a:t>
            </a:r>
            <a:r>
              <a:rPr lang="uk-UA" dirty="0" smtClean="0"/>
              <a:t>захисту прав людини.</a:t>
            </a:r>
            <a:endParaRPr lang="ru-RU" dirty="0" smtClean="0"/>
          </a:p>
          <a:p>
            <a:pPr lvl="0"/>
            <a:r>
              <a:rPr lang="uk-UA" dirty="0" smtClean="0"/>
              <a:t>Про африканську систему </a:t>
            </a:r>
            <a:r>
              <a:rPr lang="uk-UA" dirty="0" smtClean="0"/>
              <a:t>захисту прав людини.</a:t>
            </a:r>
            <a:endParaRPr lang="ru-RU" dirty="0" smtClean="0"/>
          </a:p>
          <a:p>
            <a:pPr lvl="0"/>
            <a:r>
              <a:rPr lang="uk-UA" dirty="0" smtClean="0"/>
              <a:t>Регіональні системи захисту прав людини </a:t>
            </a:r>
            <a:endParaRPr lang="ru-RU" dirty="0" smtClean="0"/>
          </a:p>
          <a:p>
            <a:pPr lvl="0"/>
            <a:r>
              <a:rPr lang="uk-UA" dirty="0" smtClean="0"/>
              <a:t>Про міжнародний </a:t>
            </a:r>
            <a:r>
              <a:rPr lang="uk-UA" dirty="0" smtClean="0"/>
              <a:t>захист прав людини в умовах збройних конфліктів.</a:t>
            </a:r>
            <a:endParaRPr lang="ru-RU" dirty="0" smtClean="0"/>
          </a:p>
          <a:p>
            <a:pPr lvl="0"/>
            <a:r>
              <a:rPr lang="uk-UA" dirty="0" smtClean="0"/>
              <a:t>Право на життя </a:t>
            </a:r>
            <a:endParaRPr lang="ru-RU" dirty="0" smtClean="0"/>
          </a:p>
          <a:p>
            <a:pPr lvl="0"/>
            <a:r>
              <a:rPr lang="uk-UA" dirty="0" smtClean="0"/>
              <a:t>Заборона катувань, нелюдських або таких, що принижують гідність , видів поводження чи покарання </a:t>
            </a:r>
            <a:endParaRPr lang="ru-RU" dirty="0" smtClean="0"/>
          </a:p>
          <a:p>
            <a:pPr lvl="0"/>
            <a:r>
              <a:rPr lang="uk-UA" dirty="0" smtClean="0"/>
              <a:t>Право на свободу та особисту недоторканність </a:t>
            </a:r>
            <a:endParaRPr lang="ru-RU" dirty="0" smtClean="0"/>
          </a:p>
          <a:p>
            <a:pPr lvl="0"/>
            <a:r>
              <a:rPr lang="uk-UA" dirty="0" smtClean="0"/>
              <a:t>Право на повагу до приватного й сімейного життя, житла та кореспонденції </a:t>
            </a:r>
            <a:endParaRPr lang="ru-RU" dirty="0" smtClean="0"/>
          </a:p>
          <a:p>
            <a:pPr lvl="0"/>
            <a:r>
              <a:rPr lang="uk-UA" dirty="0" smtClean="0"/>
              <a:t>Свобода думки совісті та релігії </a:t>
            </a:r>
            <a:endParaRPr lang="ru-RU" dirty="0" smtClean="0"/>
          </a:p>
          <a:p>
            <a:r>
              <a:rPr lang="uk-UA" dirty="0" smtClean="0"/>
              <a:t>Свобода вираження поглядів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141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Міжнародний захист прав людини  </vt:lpstr>
      <vt:lpstr>Важливо!</vt:lpstr>
      <vt:lpstr>Міжнародні механізми захисту прав людини</vt:lpstr>
      <vt:lpstr>ВИ   ДІЗНАЄТЕСЯ: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Механізми захисту прав людини і прав дитини  </dc:title>
  <dc:creator>vitalyi_khlivnyi@hotmail.com</dc:creator>
  <cp:lastModifiedBy>XTreme.ws</cp:lastModifiedBy>
  <cp:revision>7</cp:revision>
  <dcterms:created xsi:type="dcterms:W3CDTF">2023-10-09T09:58:45Z</dcterms:created>
  <dcterms:modified xsi:type="dcterms:W3CDTF">2024-10-24T08:04:49Z</dcterms:modified>
</cp:coreProperties>
</file>