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897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F452A-E3A4-4925-929E-DE0FD64914A6}">
      <dsp:nvSpPr>
        <dsp:cNvPr id="0" name=""/>
        <dsp:cNvSpPr/>
      </dsp:nvSpPr>
      <dsp:spPr>
        <a:xfrm>
          <a:off x="-4141987" y="-635639"/>
          <a:ext cx="4935459" cy="4935459"/>
        </a:xfrm>
        <a:prstGeom prst="blockArc">
          <a:avLst>
            <a:gd name="adj1" fmla="val 18900000"/>
            <a:gd name="adj2" fmla="val 2700000"/>
            <a:gd name="adj3" fmla="val 438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E46234-7811-4EB3-A682-654F52466D45}">
      <dsp:nvSpPr>
        <dsp:cNvPr id="0" name=""/>
        <dsp:cNvSpPr/>
      </dsp:nvSpPr>
      <dsp:spPr>
        <a:xfrm>
          <a:off x="510282" y="366418"/>
          <a:ext cx="4937117" cy="732836"/>
        </a:xfrm>
        <a:prstGeom prst="rect">
          <a:avLst/>
        </a:prstGeom>
        <a:gradFill rotWithShape="0">
          <a:gsLst>
            <a:gs pos="0">
              <a:schemeClr val="tx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1689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суб'єкт</a:t>
          </a:r>
          <a:endParaRPr lang="uk-UA" sz="40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0282" y="366418"/>
        <a:ext cx="4937117" cy="732836"/>
      </dsp:txXfrm>
    </dsp:sp>
    <dsp:sp modelId="{FD64494E-E0D2-47F6-9B5B-42F48B742FFE}">
      <dsp:nvSpPr>
        <dsp:cNvPr id="0" name=""/>
        <dsp:cNvSpPr/>
      </dsp:nvSpPr>
      <dsp:spPr>
        <a:xfrm>
          <a:off x="52259" y="274813"/>
          <a:ext cx="916045" cy="91604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94731D-0AB0-47FE-891A-05C748DA0F82}">
      <dsp:nvSpPr>
        <dsp:cNvPr id="0" name=""/>
        <dsp:cNvSpPr/>
      </dsp:nvSpPr>
      <dsp:spPr>
        <a:xfrm>
          <a:off x="776668" y="1465672"/>
          <a:ext cx="4670732" cy="732836"/>
        </a:xfrm>
        <a:prstGeom prst="rect">
          <a:avLst/>
        </a:prstGeom>
        <a:gradFill rotWithShape="0">
          <a:gsLst>
            <a:gs pos="0">
              <a:schemeClr val="tx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1689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об'єкт</a:t>
          </a:r>
          <a:endParaRPr lang="uk-UA" sz="40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6668" y="1465672"/>
        <a:ext cx="4670732" cy="732836"/>
      </dsp:txXfrm>
    </dsp:sp>
    <dsp:sp modelId="{670809BE-2123-432E-933B-15DED392C316}">
      <dsp:nvSpPr>
        <dsp:cNvPr id="0" name=""/>
        <dsp:cNvSpPr/>
      </dsp:nvSpPr>
      <dsp:spPr>
        <a:xfrm>
          <a:off x="318645" y="1374067"/>
          <a:ext cx="916045" cy="91604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A78202-3DEA-4F86-94EA-915D22CD2D07}">
      <dsp:nvSpPr>
        <dsp:cNvPr id="0" name=""/>
        <dsp:cNvSpPr/>
      </dsp:nvSpPr>
      <dsp:spPr>
        <a:xfrm>
          <a:off x="510282" y="2564926"/>
          <a:ext cx="4937117" cy="732836"/>
        </a:xfrm>
        <a:prstGeom prst="rect">
          <a:avLst/>
        </a:prstGeom>
        <a:gradFill rotWithShape="0">
          <a:gsLst>
            <a:gs pos="0">
              <a:schemeClr val="tx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1689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юридичний факт</a:t>
          </a:r>
          <a:endParaRPr lang="uk-UA" sz="40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0282" y="2564926"/>
        <a:ext cx="4937117" cy="732836"/>
      </dsp:txXfrm>
    </dsp:sp>
    <dsp:sp modelId="{525B2C4C-C217-489A-9800-0D3BECA7D03B}">
      <dsp:nvSpPr>
        <dsp:cNvPr id="0" name=""/>
        <dsp:cNvSpPr/>
      </dsp:nvSpPr>
      <dsp:spPr>
        <a:xfrm>
          <a:off x="52259" y="2473322"/>
          <a:ext cx="916045" cy="91604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19872" y="260648"/>
            <a:ext cx="5472608" cy="2088232"/>
          </a:xfrm>
          <a:prstGeom prst="rect">
            <a:avLst/>
          </a:prstGeom>
          <a:solidFill>
            <a:srgbClr val="4789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69165" y="593393"/>
            <a:ext cx="5431992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000" b="1" dirty="0" smtClean="0"/>
              <a:t>Вибірковий освітній компонент</a:t>
            </a:r>
            <a:r>
              <a:rPr lang="uk-UA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uk-UA" sz="4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4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 </a:t>
            </a:r>
            <a:endParaRPr lang="uk-UA" sz="4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приватне право</a:t>
            </a:r>
            <a:endParaRPr lang="uk-UA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741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71797"/>
            <a:ext cx="8136904" cy="156966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Міжнародне приватне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– це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 права, що регулює міжнародні невладні відносини, ускладнені іноземним елементом.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643307" y="1991743"/>
            <a:ext cx="4857784" cy="353943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r>
              <a:rPr lang="uk-UA" sz="2800" dirty="0" smtClean="0"/>
              <a:t>Освітній компонент покликаний </a:t>
            </a:r>
            <a:r>
              <a:rPr lang="uk-UA" sz="2800" dirty="0" smtClean="0"/>
              <a:t>допомогти здобувачам освіти освоїти базову правничу термінологію та ознайомитись з юридичною практикою у сфері міжнародних приватноправових відносин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222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880" y="171797"/>
            <a:ext cx="5472608" cy="107721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 є учасники правовідносин.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1594535"/>
            <a:ext cx="5472608" cy="33855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lvl="0"/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 познайомитися з такими темами: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43174" y="2143116"/>
            <a:ext cx="6329864" cy="427809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lvl="0" algn="just"/>
            <a:r>
              <a:rPr lang="uk-UA" sz="1600" dirty="0" smtClean="0"/>
              <a:t>Загальні </a:t>
            </a:r>
            <a:r>
              <a:rPr lang="uk-UA" sz="1600" dirty="0" smtClean="0"/>
              <a:t>положення міжнародного приватного права.</a:t>
            </a:r>
            <a:endParaRPr lang="ru-RU" sz="1600" dirty="0" smtClean="0"/>
          </a:p>
          <a:p>
            <a:pPr lvl="0" algn="just"/>
            <a:r>
              <a:rPr lang="uk-UA" sz="1600" dirty="0" smtClean="0"/>
              <a:t>Загальні </a:t>
            </a:r>
            <a:r>
              <a:rPr lang="uk-UA" sz="1600" dirty="0" smtClean="0"/>
              <a:t>засади правозастосування в міжнародному приватному праві. </a:t>
            </a:r>
            <a:endParaRPr lang="ru-RU" sz="1600" dirty="0" smtClean="0"/>
          </a:p>
          <a:p>
            <a:pPr lvl="0" algn="just"/>
            <a:r>
              <a:rPr lang="uk-UA" sz="1600" dirty="0" smtClean="0"/>
              <a:t>Правове становище фізичних осіб в міжнародному приватному праві. </a:t>
            </a:r>
            <a:endParaRPr lang="ru-RU" sz="1600" dirty="0" smtClean="0"/>
          </a:p>
          <a:p>
            <a:pPr lvl="0" algn="just"/>
            <a:r>
              <a:rPr lang="uk-UA" sz="1600" dirty="0" smtClean="0"/>
              <a:t>Правове становище юридичних осіб в міжнародному приватному праві </a:t>
            </a:r>
            <a:endParaRPr lang="ru-RU" sz="1600" dirty="0" smtClean="0"/>
          </a:p>
          <a:p>
            <a:pPr lvl="0" algn="just"/>
            <a:r>
              <a:rPr lang="uk-UA" sz="1600" dirty="0" smtClean="0"/>
              <a:t>Держава як суб’єкт міжнародного приватного права </a:t>
            </a:r>
            <a:endParaRPr lang="ru-RU" sz="1600" dirty="0" smtClean="0"/>
          </a:p>
          <a:p>
            <a:pPr lvl="0" algn="just"/>
            <a:r>
              <a:rPr lang="uk-UA" sz="1600" dirty="0" smtClean="0"/>
              <a:t>Право власності в міжнародному приватному праві. </a:t>
            </a:r>
            <a:endParaRPr lang="ru-RU" sz="1600" dirty="0" smtClean="0"/>
          </a:p>
          <a:p>
            <a:pPr lvl="0" algn="just"/>
            <a:r>
              <a:rPr lang="uk-UA" sz="1600" dirty="0" smtClean="0"/>
              <a:t>Зобов’язальні відносини</a:t>
            </a:r>
            <a:r>
              <a:rPr lang="uk-UA" sz="1600" dirty="0" smtClean="0"/>
              <a:t> в міжнародному приватному праві. </a:t>
            </a:r>
            <a:endParaRPr lang="ru-RU" sz="1600" dirty="0" smtClean="0"/>
          </a:p>
          <a:p>
            <a:pPr lvl="0" algn="just"/>
            <a:r>
              <a:rPr lang="uk-UA" sz="1600" dirty="0" smtClean="0"/>
              <a:t>Колізійне регулювання трудових відносин в міжнародному приватному праві </a:t>
            </a:r>
            <a:endParaRPr lang="ru-RU" sz="1600" dirty="0" smtClean="0"/>
          </a:p>
          <a:p>
            <a:pPr lvl="0" algn="just"/>
            <a:r>
              <a:rPr lang="uk-UA" sz="1600" dirty="0" smtClean="0"/>
              <a:t>Шлюбно-сімейні відносини в міжнародному приватному праві </a:t>
            </a:r>
            <a:endParaRPr lang="ru-RU" sz="1600" dirty="0" smtClean="0"/>
          </a:p>
          <a:p>
            <a:pPr lvl="0" algn="just"/>
            <a:r>
              <a:rPr lang="uk-UA" sz="1600" dirty="0" smtClean="0"/>
              <a:t>Спадкові відносини в міжнародному приватному праві </a:t>
            </a:r>
            <a:endParaRPr lang="ru-RU" sz="1600" dirty="0" smtClean="0"/>
          </a:p>
          <a:p>
            <a:pPr lvl="0" algn="just"/>
            <a:r>
              <a:rPr lang="uk-UA" sz="1600" dirty="0" smtClean="0"/>
              <a:t>Загальні положення про міжнародний цивільний процес </a:t>
            </a:r>
            <a:endParaRPr lang="ru-RU" sz="1600" dirty="0" smtClean="0"/>
          </a:p>
          <a:p>
            <a:pPr algn="just"/>
            <a:r>
              <a:rPr lang="uk-UA" sz="1600" dirty="0" smtClean="0"/>
              <a:t>Міжнародний комерційний арбітраж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381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136</Words>
  <Application>Microsoft Office PowerPoint</Application>
  <PresentationFormat>Экран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Лера</dc:creator>
  <cp:lastModifiedBy>XTreme.ws</cp:lastModifiedBy>
  <cp:revision>24</cp:revision>
  <dcterms:created xsi:type="dcterms:W3CDTF">2018-10-18T10:35:38Z</dcterms:created>
  <dcterms:modified xsi:type="dcterms:W3CDTF">2024-10-23T20:08:05Z</dcterms:modified>
</cp:coreProperties>
</file>