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50" r:id="rId2"/>
    <p:sldId id="349" r:id="rId3"/>
    <p:sldId id="34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5F24D64-90BC-4583-9571-AEE56C620F53}">
          <p14:sldIdLst>
            <p14:sldId id="350"/>
            <p14:sldId id="349"/>
            <p14:sldId id="348"/>
          </p14:sldIdLst>
        </p14:section>
        <p14:section name="Раздел без заголовка" id="{4D5045D7-9318-4DEE-A817-87837257CDBD}">
          <p14:sldIdLst/>
        </p14:section>
        <p14:section name="Раздел без заголовка" id="{30375BC3-7066-4904-A90D-06AB4C05FAB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cover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204864"/>
            <a:ext cx="691276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Силабус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endParaRPr lang="ru-RU" sz="2800" dirty="0"/>
          </a:p>
          <a:p>
            <a:pPr algn="ctr"/>
            <a:r>
              <a:rPr lang="ru-RU" sz="2800" dirty="0"/>
              <a:t>«</a:t>
            </a:r>
            <a:r>
              <a:rPr lang="ru-RU" sz="2800" dirty="0" err="1"/>
              <a:t>Юридична</a:t>
            </a:r>
            <a:r>
              <a:rPr lang="ru-RU" sz="2800" dirty="0"/>
              <a:t> </a:t>
            </a:r>
            <a:r>
              <a:rPr lang="ru-RU" sz="2800" dirty="0" err="1"/>
              <a:t>психологія</a:t>
            </a:r>
            <a:r>
              <a:rPr lang="ru-RU" sz="2800" dirty="0"/>
              <a:t>»</a:t>
            </a:r>
          </a:p>
          <a:p>
            <a:pPr algn="ctr"/>
            <a:r>
              <a:rPr lang="ru-RU" sz="2000" dirty="0" err="1"/>
              <a:t>Галузь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: 08 Право</a:t>
            </a:r>
          </a:p>
          <a:p>
            <a:pPr algn="ctr"/>
            <a:r>
              <a:rPr lang="ru-RU" sz="2000" dirty="0" err="1"/>
              <a:t>Спеціальність</a:t>
            </a:r>
            <a:r>
              <a:rPr lang="ru-RU" sz="2000" dirty="0"/>
              <a:t>: 081 Право</a:t>
            </a:r>
          </a:p>
          <a:p>
            <a:pPr algn="ctr"/>
            <a:r>
              <a:rPr lang="ru-RU" sz="2000" dirty="0" err="1"/>
              <a:t>Освітньо-професійна</a:t>
            </a:r>
            <a:r>
              <a:rPr lang="ru-RU" sz="2000" dirty="0"/>
              <a:t> </a:t>
            </a:r>
            <a:r>
              <a:rPr lang="ru-RU" sz="2000" dirty="0" err="1"/>
              <a:t>програма</a:t>
            </a:r>
            <a:r>
              <a:rPr lang="ru-RU" sz="2000" dirty="0"/>
              <a:t>:</a:t>
            </a:r>
          </a:p>
          <a:p>
            <a:pPr algn="ctr"/>
            <a:r>
              <a:rPr lang="ru-RU" sz="2000" dirty="0"/>
              <a:t>«Право»</a:t>
            </a:r>
          </a:p>
        </p:txBody>
      </p:sp>
      <p:sp>
        <p:nvSpPr>
          <p:cNvPr id="3" name="AutoShape 2" descr="Юридична психолог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Юридична психологі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Юридична психологі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420887"/>
            <a:ext cx="1473924" cy="1969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9" descr="Юридична психологія - Купити книги, підручники, кодекси, коментарі до  законів. Україна. Київ, Харків, Одеса, Львів. &quot;Право&quot; видавництво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390078"/>
            <a:ext cx="1646530" cy="215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2420888"/>
            <a:ext cx="1476747" cy="196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36254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 descr="Приглашаем на открытое занятие: «Прикладная юридическая психология в  профессиях особого риска» | МГППУ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686" y="4704194"/>
            <a:ext cx="2180644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52971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00808"/>
            <a:ext cx="29523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>
                <a:latin typeface="Arial Black" panose="020B0A04020102020204" pitchFamily="34" charset="0"/>
              </a:rPr>
              <a:t>Дисципліна</a:t>
            </a:r>
            <a:r>
              <a:rPr lang="ru-RU" b="1" i="1" dirty="0">
                <a:latin typeface="Arial Black" panose="020B0A04020102020204" pitchFamily="34" charset="0"/>
              </a:rPr>
              <a:t> «</a:t>
            </a:r>
            <a:r>
              <a:rPr lang="ru-RU" b="1" i="1" dirty="0" err="1">
                <a:latin typeface="Arial Black" panose="020B0A04020102020204" pitchFamily="34" charset="0"/>
              </a:rPr>
              <a:t>Юридична</a:t>
            </a:r>
            <a:r>
              <a:rPr lang="ru-RU" b="1" i="1" dirty="0"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</a:rPr>
              <a:t>психологія</a:t>
            </a:r>
            <a:r>
              <a:rPr lang="ru-RU" b="1" i="1" dirty="0">
                <a:latin typeface="Arial Black" panose="020B0A04020102020204" pitchFamily="34" charset="0"/>
              </a:rPr>
              <a:t>» – </a:t>
            </a:r>
            <a:r>
              <a:rPr lang="ru-RU" b="1" i="1" dirty="0" err="1">
                <a:latin typeface="Arial Black" panose="020B0A04020102020204" pitchFamily="34" charset="0"/>
              </a:rPr>
              <a:t>самостійна</a:t>
            </a:r>
            <a:r>
              <a:rPr lang="ru-RU" b="1" i="1" dirty="0"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</a:rPr>
              <a:t>галузь</a:t>
            </a:r>
            <a:r>
              <a:rPr lang="ru-RU" b="1" i="1" dirty="0"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</a:rPr>
              <a:t>знання</a:t>
            </a:r>
            <a:r>
              <a:rPr lang="ru-RU" b="1" i="1" dirty="0">
                <a:latin typeface="Arial Black" panose="020B0A04020102020204" pitchFamily="34" charset="0"/>
              </a:rPr>
              <a:t> на </a:t>
            </a:r>
            <a:r>
              <a:rPr lang="ru-RU" b="1" i="1" dirty="0" err="1">
                <a:latin typeface="Arial Black" panose="020B0A04020102020204" pitchFamily="34" charset="0"/>
              </a:rPr>
              <a:t>межі</a:t>
            </a:r>
            <a:r>
              <a:rPr lang="ru-RU" b="1" i="1" dirty="0"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</a:rPr>
              <a:t>психології</a:t>
            </a:r>
            <a:r>
              <a:rPr lang="ru-RU" b="1" i="1" dirty="0">
                <a:latin typeface="Arial Black" panose="020B0A04020102020204" pitchFamily="34" charset="0"/>
              </a:rPr>
              <a:t> та </a:t>
            </a:r>
            <a:r>
              <a:rPr lang="ru-RU" b="1" i="1" dirty="0" err="1">
                <a:latin typeface="Arial Black" panose="020B0A04020102020204" pitchFamily="34" charset="0"/>
              </a:rPr>
              <a:t>юриспруденції</a:t>
            </a:r>
            <a:r>
              <a:rPr lang="ru-RU" b="1" i="1" dirty="0">
                <a:latin typeface="Arial Black" panose="020B0A04020102020204" pitchFamily="34" charset="0"/>
              </a:rPr>
              <a:t>. Вона </a:t>
            </a:r>
            <a:r>
              <a:rPr lang="ru-RU" b="1" i="1" dirty="0" err="1">
                <a:latin typeface="Arial Black" panose="020B0A04020102020204" pitchFamily="34" charset="0"/>
              </a:rPr>
              <a:t>вивчає</a:t>
            </a:r>
            <a:r>
              <a:rPr lang="ru-RU" b="1" i="1" dirty="0"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</a:rPr>
              <a:t>психологічні</a:t>
            </a:r>
            <a:r>
              <a:rPr lang="ru-RU" b="1" i="1" dirty="0"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</a:rPr>
              <a:t>явища</a:t>
            </a:r>
            <a:r>
              <a:rPr lang="ru-RU" b="1" i="1" dirty="0"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latin typeface="Arial Black" panose="020B0A04020102020204" pitchFamily="34" charset="0"/>
              </a:rPr>
              <a:t>механізми</a:t>
            </a:r>
            <a:r>
              <a:rPr lang="ru-RU" b="1" i="1" dirty="0">
                <a:latin typeface="Arial Black" panose="020B0A04020102020204" pitchFamily="34" charset="0"/>
              </a:rPr>
              <a:t> та </a:t>
            </a:r>
            <a:r>
              <a:rPr lang="ru-RU" b="1" i="1" dirty="0" err="1">
                <a:latin typeface="Arial Black" panose="020B0A04020102020204" pitchFamily="34" charset="0"/>
              </a:rPr>
              <a:t>закономірності</a:t>
            </a:r>
            <a:r>
              <a:rPr lang="ru-RU" b="1" i="1" dirty="0"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latin typeface="Arial Black" panose="020B0A04020102020204" pitchFamily="34" charset="0"/>
              </a:rPr>
              <a:t>пов’язані</a:t>
            </a:r>
            <a:r>
              <a:rPr lang="ru-RU" b="1" i="1" dirty="0">
                <a:latin typeface="Arial Black" panose="020B0A04020102020204" pitchFamily="34" charset="0"/>
              </a:rPr>
              <a:t> з правом, </a:t>
            </a:r>
            <a:r>
              <a:rPr lang="ru-RU" b="1" i="1" dirty="0" err="1">
                <a:latin typeface="Arial Black" panose="020B0A04020102020204" pitchFamily="34" charset="0"/>
              </a:rPr>
              <a:t>його</a:t>
            </a:r>
            <a:r>
              <a:rPr lang="ru-RU" b="1" i="1" dirty="0"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</a:rPr>
              <a:t>виникненням</a:t>
            </a:r>
            <a:r>
              <a:rPr lang="ru-RU" b="1" i="1" dirty="0"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latin typeface="Arial Black" panose="020B0A04020102020204" pitchFamily="34" charset="0"/>
              </a:rPr>
              <a:t>застосуванням</a:t>
            </a:r>
            <a:r>
              <a:rPr lang="ru-RU" b="1" i="1" dirty="0">
                <a:latin typeface="Arial Black" panose="020B0A04020102020204" pitchFamily="34" charset="0"/>
              </a:rPr>
              <a:t> і </a:t>
            </a:r>
            <a:r>
              <a:rPr lang="ru-RU" b="1" i="1" dirty="0" err="1">
                <a:latin typeface="Arial Black" panose="020B0A04020102020204" pitchFamily="34" charset="0"/>
              </a:rPr>
              <a:t>впливом</a:t>
            </a:r>
            <a:r>
              <a:rPr lang="ru-RU" b="1" i="1" dirty="0">
                <a:latin typeface="Arial Black" panose="020B0A04020102020204" pitchFamily="34" charset="0"/>
              </a:rPr>
              <a:t> у </a:t>
            </a:r>
            <a:r>
              <a:rPr lang="ru-RU" b="1" i="1" dirty="0" err="1">
                <a:latin typeface="Arial Black" panose="020B0A04020102020204" pitchFamily="34" charset="0"/>
              </a:rPr>
              <a:t>цілісній</a:t>
            </a:r>
            <a:r>
              <a:rPr lang="ru-RU" b="1" i="1" dirty="0"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latin typeface="Arial Black" panose="020B0A04020102020204" pitchFamily="34" charset="0"/>
              </a:rPr>
              <a:t>системі</a:t>
            </a:r>
            <a:r>
              <a:rPr lang="ru-RU" b="1" i="1" dirty="0">
                <a:latin typeface="Arial Black" panose="020B0A04020102020204" pitchFamily="34" charset="0"/>
              </a:rPr>
              <a:t> «</a:t>
            </a:r>
            <a:r>
              <a:rPr lang="ru-RU" b="1" i="1" dirty="0" err="1">
                <a:latin typeface="Arial Black" panose="020B0A04020102020204" pitchFamily="34" charset="0"/>
              </a:rPr>
              <a:t>людина</a:t>
            </a:r>
            <a:r>
              <a:rPr lang="ru-RU" b="1" i="1" dirty="0">
                <a:latin typeface="Arial Black" panose="020B0A04020102020204" pitchFamily="34" charset="0"/>
              </a:rPr>
              <a:t> – </a:t>
            </a:r>
            <a:r>
              <a:rPr lang="ru-RU" b="1" i="1" dirty="0" err="1">
                <a:latin typeface="Arial Black" panose="020B0A04020102020204" pitchFamily="34" charset="0"/>
              </a:rPr>
              <a:t>суспільство</a:t>
            </a:r>
            <a:r>
              <a:rPr lang="ru-RU" b="1" i="1" dirty="0">
                <a:latin typeface="Arial Black" panose="020B0A04020102020204" pitchFamily="34" charset="0"/>
              </a:rPr>
              <a:t> – право».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5219" y="1268760"/>
            <a:ext cx="56166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РОЗДІЛ І</a:t>
            </a:r>
          </a:p>
          <a:p>
            <a:r>
              <a:rPr lang="ru-RU" b="1" dirty="0"/>
              <a:t>Тема 1. Предмет і система </a:t>
            </a:r>
            <a:r>
              <a:rPr lang="ru-RU" b="1" dirty="0" err="1"/>
              <a:t>юридичної</a:t>
            </a:r>
            <a:r>
              <a:rPr lang="ru-RU" b="1" dirty="0"/>
              <a:t> </a:t>
            </a:r>
            <a:r>
              <a:rPr lang="ru-RU" b="1" dirty="0" err="1"/>
              <a:t>психології</a:t>
            </a:r>
            <a:endParaRPr lang="ru-RU" b="1" dirty="0"/>
          </a:p>
          <a:p>
            <a:r>
              <a:rPr lang="ru-RU" b="1" dirty="0"/>
              <a:t>Тема 2. </a:t>
            </a:r>
            <a:r>
              <a:rPr lang="ru-RU" b="1" dirty="0" err="1"/>
              <a:t>Історія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юридичної</a:t>
            </a:r>
            <a:r>
              <a:rPr lang="ru-RU" b="1" dirty="0"/>
              <a:t> </a:t>
            </a:r>
            <a:r>
              <a:rPr lang="ru-RU" b="1" dirty="0" err="1"/>
              <a:t>психології</a:t>
            </a:r>
            <a:endParaRPr lang="ru-RU" b="1" dirty="0"/>
          </a:p>
          <a:p>
            <a:r>
              <a:rPr lang="ru-RU" b="1" dirty="0"/>
              <a:t>Тема 3. </a:t>
            </a: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психологічного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в </a:t>
            </a:r>
            <a:r>
              <a:rPr lang="ru-RU" b="1" dirty="0" err="1" smtClean="0"/>
              <a:t>юридичній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психології</a:t>
            </a:r>
            <a:endParaRPr lang="ru-RU" b="1" dirty="0"/>
          </a:p>
          <a:p>
            <a:r>
              <a:rPr lang="ru-RU" b="1" dirty="0"/>
              <a:t>Тема 4. </a:t>
            </a:r>
            <a:r>
              <a:rPr lang="ru-RU" b="1" dirty="0" err="1"/>
              <a:t>Психологічні</a:t>
            </a:r>
            <a:r>
              <a:rPr lang="ru-RU" b="1" dirty="0"/>
              <a:t> </a:t>
            </a:r>
            <a:r>
              <a:rPr lang="ru-RU" b="1" dirty="0" err="1"/>
              <a:t>процеси</a:t>
            </a:r>
            <a:r>
              <a:rPr lang="ru-RU" b="1" dirty="0"/>
              <a:t>, </a:t>
            </a:r>
            <a:r>
              <a:rPr lang="ru-RU" b="1" dirty="0" err="1"/>
              <a:t>властивості</a:t>
            </a:r>
            <a:r>
              <a:rPr lang="ru-RU" b="1" dirty="0"/>
              <a:t>, </a:t>
            </a:r>
            <a:r>
              <a:rPr lang="ru-RU" b="1" dirty="0" err="1"/>
              <a:t>стани</a:t>
            </a:r>
            <a:r>
              <a:rPr lang="ru-RU" b="1" dirty="0"/>
              <a:t> в </a:t>
            </a:r>
            <a:r>
              <a:rPr lang="ru-RU" b="1" dirty="0" err="1" smtClean="0"/>
              <a:t>структурі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endParaRPr lang="ru-RU" b="1" dirty="0"/>
          </a:p>
          <a:p>
            <a:r>
              <a:rPr lang="ru-RU" b="1" dirty="0"/>
              <a:t>Тема 5. </a:t>
            </a:r>
            <a:r>
              <a:rPr lang="ru-RU" b="1" dirty="0" err="1"/>
              <a:t>Емоційно-вольова</a:t>
            </a:r>
            <a:r>
              <a:rPr lang="ru-RU" b="1" dirty="0"/>
              <a:t> характеристика </a:t>
            </a:r>
            <a:r>
              <a:rPr lang="ru-RU" b="1" dirty="0" err="1"/>
              <a:t>особистості</a:t>
            </a:r>
            <a:endParaRPr lang="ru-RU" b="1" dirty="0"/>
          </a:p>
          <a:p>
            <a:r>
              <a:rPr lang="ru-RU" b="1" dirty="0"/>
              <a:t>Тема 6. </a:t>
            </a:r>
            <a:r>
              <a:rPr lang="ru-RU" b="1" dirty="0" err="1"/>
              <a:t>Індивідуально-психологічні</a:t>
            </a:r>
            <a:r>
              <a:rPr lang="ru-RU" b="1" dirty="0"/>
              <a:t> </a:t>
            </a:r>
            <a:r>
              <a:rPr lang="ru-RU" b="1" dirty="0" err="1"/>
              <a:t>властивості</a:t>
            </a:r>
            <a:r>
              <a:rPr lang="ru-RU" b="1" dirty="0"/>
              <a:t> </a:t>
            </a:r>
            <a:r>
              <a:rPr lang="ru-RU" b="1" dirty="0" err="1"/>
              <a:t>особистості</a:t>
            </a:r>
            <a:endParaRPr lang="ru-RU" b="1" dirty="0"/>
          </a:p>
          <a:p>
            <a:r>
              <a:rPr lang="ru-RU" b="1" dirty="0" smtClean="0"/>
              <a:t>Тема </a:t>
            </a:r>
            <a:r>
              <a:rPr lang="ru-RU" b="1" dirty="0"/>
              <a:t>7. </a:t>
            </a:r>
            <a:r>
              <a:rPr lang="ru-RU" b="1" dirty="0" err="1"/>
              <a:t>Конфлікти</a:t>
            </a:r>
            <a:r>
              <a:rPr lang="ru-RU" b="1" dirty="0"/>
              <a:t> та шляхи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вирішення</a:t>
            </a:r>
            <a:endParaRPr lang="ru-RU" b="1" dirty="0"/>
          </a:p>
          <a:p>
            <a:r>
              <a:rPr lang="ru-RU" b="1" dirty="0"/>
              <a:t>Тема 8. </a:t>
            </a:r>
            <a:r>
              <a:rPr lang="ru-RU" b="1" dirty="0" err="1"/>
              <a:t>Психологія</a:t>
            </a:r>
            <a:r>
              <a:rPr lang="ru-RU" b="1" dirty="0"/>
              <a:t> </a:t>
            </a:r>
            <a:r>
              <a:rPr lang="ru-RU" b="1" dirty="0" err="1"/>
              <a:t>неповнолітніх</a:t>
            </a:r>
            <a:endParaRPr lang="ru-RU" b="1" dirty="0"/>
          </a:p>
          <a:p>
            <a:r>
              <a:rPr lang="ru-RU" b="1" dirty="0"/>
              <a:t>Тема 9. </a:t>
            </a:r>
            <a:r>
              <a:rPr lang="ru-RU" b="1" dirty="0" err="1"/>
              <a:t>Психологія</a:t>
            </a:r>
            <a:r>
              <a:rPr lang="ru-RU" b="1" dirty="0"/>
              <a:t> </a:t>
            </a:r>
            <a:r>
              <a:rPr lang="ru-RU" b="1" dirty="0" err="1"/>
              <a:t>слідчої</a:t>
            </a:r>
            <a:r>
              <a:rPr lang="ru-RU" b="1" dirty="0"/>
              <a:t> та </a:t>
            </a:r>
            <a:r>
              <a:rPr lang="ru-RU" b="1" dirty="0" err="1"/>
              <a:t>судової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endParaRPr lang="ru-RU" b="1" dirty="0"/>
          </a:p>
          <a:p>
            <a:r>
              <a:rPr lang="ru-RU" b="1" dirty="0"/>
              <a:t>Тема 10. </a:t>
            </a:r>
            <a:r>
              <a:rPr lang="ru-RU" b="1" dirty="0" err="1"/>
              <a:t>Вивчення</a:t>
            </a:r>
            <a:r>
              <a:rPr lang="ru-RU" b="1" dirty="0"/>
              <a:t> особи в </a:t>
            </a:r>
            <a:r>
              <a:rPr lang="ru-RU" b="1" dirty="0" err="1"/>
              <a:t>кримінальному</a:t>
            </a:r>
            <a:r>
              <a:rPr lang="ru-RU" b="1" dirty="0"/>
              <a:t> </a:t>
            </a:r>
            <a:r>
              <a:rPr lang="ru-RU" b="1" dirty="0" err="1"/>
              <a:t>процесі</a:t>
            </a:r>
            <a:endParaRPr lang="ru-RU" b="1" dirty="0"/>
          </a:p>
          <a:p>
            <a:r>
              <a:rPr lang="ru-RU" b="1" dirty="0"/>
              <a:t>Тема 11. </a:t>
            </a:r>
            <a:r>
              <a:rPr lang="ru-RU" b="1" dirty="0" err="1"/>
              <a:t>Психологія</a:t>
            </a:r>
            <a:r>
              <a:rPr lang="ru-RU" b="1" dirty="0"/>
              <a:t> </a:t>
            </a:r>
            <a:r>
              <a:rPr lang="ru-RU" b="1" dirty="0" err="1"/>
              <a:t>злочинної</a:t>
            </a:r>
            <a:r>
              <a:rPr lang="ru-RU" b="1" dirty="0"/>
              <a:t> </a:t>
            </a:r>
            <a:r>
              <a:rPr lang="ru-RU" b="1" dirty="0" err="1"/>
              <a:t>групи</a:t>
            </a:r>
            <a:r>
              <a:rPr lang="ru-RU" b="1" dirty="0"/>
              <a:t> та </a:t>
            </a:r>
            <a:r>
              <a:rPr lang="ru-RU" b="1" dirty="0" err="1" smtClean="0"/>
              <a:t>кримінального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середовища</a:t>
            </a:r>
            <a:endParaRPr lang="ru-RU" b="1" dirty="0"/>
          </a:p>
          <a:p>
            <a:r>
              <a:rPr lang="ru-RU" b="1" dirty="0"/>
              <a:t>Тема 12. </a:t>
            </a:r>
            <a:r>
              <a:rPr lang="ru-RU" b="1" dirty="0" err="1"/>
              <a:t>Психологія</a:t>
            </a:r>
            <a:r>
              <a:rPr lang="ru-RU" b="1" dirty="0"/>
              <a:t> судового </a:t>
            </a:r>
            <a:r>
              <a:rPr lang="ru-RU" b="1" dirty="0" err="1"/>
              <a:t>процесу</a:t>
            </a:r>
            <a:r>
              <a:rPr lang="ru-RU" b="1" dirty="0"/>
              <a:t>.</a:t>
            </a:r>
          </a:p>
          <a:p>
            <a:r>
              <a:rPr lang="ru-RU" b="1" dirty="0"/>
              <a:t>Тема 13. </a:t>
            </a:r>
            <a:r>
              <a:rPr lang="ru-RU" b="1" dirty="0" err="1"/>
              <a:t>Пенітенціарна</a:t>
            </a:r>
            <a:r>
              <a:rPr lang="ru-RU" b="1" dirty="0"/>
              <a:t> </a:t>
            </a:r>
            <a:r>
              <a:rPr lang="ru-RU" b="1" dirty="0" err="1"/>
              <a:t>психологія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821190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548680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Рекомендована </a:t>
            </a:r>
            <a:r>
              <a:rPr lang="ru-RU" sz="2800" b="1" dirty="0" err="1"/>
              <a:t>література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20840"/>
            <a:ext cx="4104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Основна</a:t>
            </a:r>
            <a:r>
              <a:rPr lang="ru-RU" b="1" dirty="0"/>
              <a:t> (</a:t>
            </a:r>
            <a:r>
              <a:rPr lang="ru-RU" b="1" dirty="0" err="1"/>
              <a:t>базова</a:t>
            </a:r>
            <a:r>
              <a:rPr lang="ru-RU" b="1" dirty="0"/>
              <a:t>) 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err="1" smtClean="0"/>
              <a:t>Бочелюк</a:t>
            </a:r>
            <a:r>
              <a:rPr lang="ru-RU" b="1" dirty="0"/>
              <a:t>, В. Й. </a:t>
            </a:r>
            <a:r>
              <a:rPr lang="ru-RU" b="1" dirty="0" err="1"/>
              <a:t>Юридична</a:t>
            </a:r>
            <a:r>
              <a:rPr lang="ru-RU" b="1" dirty="0"/>
              <a:t> </a:t>
            </a:r>
            <a:r>
              <a:rPr lang="ru-RU" b="1" dirty="0" err="1"/>
              <a:t>психологія</a:t>
            </a:r>
            <a:r>
              <a:rPr lang="ru-RU" b="1" dirty="0"/>
              <a:t> : </a:t>
            </a:r>
            <a:r>
              <a:rPr lang="ru-RU" b="1" dirty="0" err="1"/>
              <a:t>навч</a:t>
            </a:r>
            <a:r>
              <a:rPr lang="ru-RU" b="1" dirty="0"/>
              <a:t>. </a:t>
            </a:r>
            <a:r>
              <a:rPr lang="ru-RU" b="1" dirty="0" err="1"/>
              <a:t>посібник</a:t>
            </a:r>
            <a:r>
              <a:rPr lang="ru-RU" b="1" dirty="0"/>
              <a:t>. - </a:t>
            </a:r>
            <a:r>
              <a:rPr lang="ru-RU" b="1" dirty="0" err="1"/>
              <a:t>Київ</a:t>
            </a:r>
            <a:r>
              <a:rPr lang="ru-RU" b="1" dirty="0"/>
              <a:t> : Центр </a:t>
            </a:r>
            <a:r>
              <a:rPr lang="ru-RU" b="1" dirty="0" err="1"/>
              <a:t>учбов</a:t>
            </a:r>
            <a:r>
              <a:rPr lang="ru-RU" b="1" dirty="0"/>
              <a:t>. </a:t>
            </a:r>
            <a:r>
              <a:rPr lang="ru-RU" b="1" dirty="0" err="1"/>
              <a:t>літ</a:t>
            </a:r>
            <a:r>
              <a:rPr lang="ru-RU" b="1" dirty="0"/>
              <a:t>., 2018. - 336 с. 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err="1" smtClean="0"/>
              <a:t>Загальна</a:t>
            </a:r>
            <a:r>
              <a:rPr lang="ru-RU" b="1" dirty="0" smtClean="0"/>
              <a:t> </a:t>
            </a:r>
            <a:r>
              <a:rPr lang="ru-RU" b="1" dirty="0" err="1"/>
              <a:t>психологія</a:t>
            </a:r>
            <a:r>
              <a:rPr lang="ru-RU" b="1" dirty="0"/>
              <a:t>. / За </a:t>
            </a:r>
            <a:r>
              <a:rPr lang="ru-RU" b="1" dirty="0" err="1"/>
              <a:t>заг</a:t>
            </a:r>
            <a:r>
              <a:rPr lang="ru-RU" b="1" dirty="0"/>
              <a:t>. ред. акад. С.Д. Максименка : </a:t>
            </a:r>
            <a:r>
              <a:rPr lang="ru-RU" b="1" dirty="0" err="1"/>
              <a:t>підручник</a:t>
            </a:r>
            <a:r>
              <a:rPr lang="ru-RU" b="1" dirty="0"/>
              <a:t>. – 2-ге вид., </a:t>
            </a:r>
            <a:r>
              <a:rPr lang="ru-RU" b="1" dirty="0" err="1"/>
              <a:t>перероб</a:t>
            </a:r>
            <a:r>
              <a:rPr lang="ru-RU" b="1" dirty="0"/>
              <a:t>. і доп. – </a:t>
            </a:r>
            <a:r>
              <a:rPr lang="ru-RU" b="1" dirty="0" err="1"/>
              <a:t>Вінниця</a:t>
            </a:r>
            <a:r>
              <a:rPr lang="ru-RU" b="1" dirty="0"/>
              <a:t> : Нова Книга, 2014. – 704 с. 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err="1" smtClean="0"/>
              <a:t>Павелків</a:t>
            </a:r>
            <a:r>
              <a:rPr lang="ru-RU" b="1" dirty="0" smtClean="0"/>
              <a:t> </a:t>
            </a:r>
            <a:r>
              <a:rPr lang="ru-RU" b="1" dirty="0"/>
              <a:t>Р.В. </a:t>
            </a:r>
            <a:r>
              <a:rPr lang="ru-RU" b="1" dirty="0" err="1"/>
              <a:t>Загальна</a:t>
            </a:r>
            <a:r>
              <a:rPr lang="ru-RU" b="1" dirty="0"/>
              <a:t> </a:t>
            </a:r>
            <a:r>
              <a:rPr lang="ru-RU" b="1" dirty="0" err="1"/>
              <a:t>психологія</a:t>
            </a:r>
            <a:r>
              <a:rPr lang="ru-RU" b="1" dirty="0"/>
              <a:t>. </a:t>
            </a:r>
            <a:r>
              <a:rPr lang="ru-RU" b="1" dirty="0" err="1"/>
              <a:t>Підручник</a:t>
            </a:r>
            <a:r>
              <a:rPr lang="ru-RU" b="1" dirty="0"/>
              <a:t>. К.: Кондор, 2012. 576с. 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err="1" smtClean="0"/>
              <a:t>Загальна</a:t>
            </a:r>
            <a:r>
              <a:rPr lang="ru-RU" b="1" dirty="0" smtClean="0"/>
              <a:t> </a:t>
            </a:r>
            <a:r>
              <a:rPr lang="ru-RU" b="1" dirty="0" err="1"/>
              <a:t>психологія</a:t>
            </a:r>
            <a:r>
              <a:rPr lang="ru-RU" b="1" dirty="0"/>
              <a:t>: </a:t>
            </a:r>
            <a:r>
              <a:rPr lang="ru-RU" b="1" dirty="0" err="1"/>
              <a:t>хрестоматія</a:t>
            </a:r>
            <a:r>
              <a:rPr lang="ru-RU" b="1" dirty="0"/>
              <a:t>: </a:t>
            </a:r>
            <a:r>
              <a:rPr lang="ru-RU" b="1" dirty="0" err="1"/>
              <a:t>навч</a:t>
            </a:r>
            <a:r>
              <a:rPr lang="ru-RU" b="1" dirty="0"/>
              <a:t>. </a:t>
            </a:r>
            <a:r>
              <a:rPr lang="ru-RU" b="1" dirty="0" err="1"/>
              <a:t>посіб</a:t>
            </a:r>
            <a:r>
              <a:rPr lang="ru-RU" b="1" dirty="0"/>
              <a:t>. / О.В. Скрипченко, Л.В. </a:t>
            </a:r>
            <a:r>
              <a:rPr lang="ru-RU" b="1" dirty="0" err="1"/>
              <a:t>Долинська</a:t>
            </a:r>
            <a:r>
              <a:rPr lang="ru-RU" b="1" dirty="0"/>
              <a:t> та </a:t>
            </a:r>
            <a:r>
              <a:rPr lang="ru-RU" b="1" dirty="0" err="1"/>
              <a:t>ін</a:t>
            </a:r>
            <a:r>
              <a:rPr lang="ru-RU" b="1" dirty="0"/>
              <a:t>. – К. : </a:t>
            </a:r>
            <a:r>
              <a:rPr lang="ru-RU" b="1" dirty="0" err="1"/>
              <a:t>Каравела</a:t>
            </a:r>
            <a:r>
              <a:rPr lang="ru-RU" b="1" dirty="0"/>
              <a:t>, 2018. – 640 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924944"/>
            <a:ext cx="38164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Допоміжна</a:t>
            </a:r>
            <a:r>
              <a:rPr lang="ru-RU" b="1" dirty="0"/>
              <a:t> 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err="1" smtClean="0"/>
              <a:t>Орбан-Лембрик</a:t>
            </a:r>
            <a:r>
              <a:rPr lang="ru-RU" b="1" dirty="0" smtClean="0"/>
              <a:t> </a:t>
            </a:r>
            <a:r>
              <a:rPr lang="ru-RU" b="1" dirty="0"/>
              <a:t>Л.Е., </a:t>
            </a:r>
            <a:r>
              <a:rPr lang="ru-RU" b="1" dirty="0" err="1"/>
              <a:t>Кощинець</a:t>
            </a:r>
            <a:r>
              <a:rPr lang="ru-RU" b="1" dirty="0"/>
              <a:t> В.В. </a:t>
            </a:r>
            <a:r>
              <a:rPr lang="ru-RU" b="1" dirty="0" err="1"/>
              <a:t>Юридична</a:t>
            </a:r>
            <a:r>
              <a:rPr lang="ru-RU" b="1" dirty="0"/>
              <a:t> </a:t>
            </a:r>
            <a:r>
              <a:rPr lang="ru-RU" b="1" dirty="0" err="1"/>
              <a:t>психологія</a:t>
            </a:r>
            <a:r>
              <a:rPr lang="ru-RU" b="1" dirty="0"/>
              <a:t>: </a:t>
            </a:r>
            <a:r>
              <a:rPr lang="ru-RU" b="1" dirty="0" err="1"/>
              <a:t>Навчальний</a:t>
            </a:r>
            <a:r>
              <a:rPr lang="ru-RU" b="1" dirty="0"/>
              <a:t> </a:t>
            </a:r>
            <a:r>
              <a:rPr lang="ru-RU" b="1" dirty="0" err="1" smtClean="0"/>
              <a:t>посібник</a:t>
            </a:r>
            <a:r>
              <a:rPr lang="ru-RU" b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2</a:t>
            </a:r>
            <a:r>
              <a:rPr lang="ru-RU" b="1" dirty="0"/>
              <a:t>. Максименко С. Д. </a:t>
            </a:r>
            <a:r>
              <a:rPr lang="ru-RU" b="1" dirty="0" err="1"/>
              <a:t>Загальна</a:t>
            </a:r>
            <a:r>
              <a:rPr lang="ru-RU" b="1" dirty="0"/>
              <a:t> </a:t>
            </a:r>
            <a:r>
              <a:rPr lang="ru-RU" b="1" dirty="0" err="1"/>
              <a:t>психологія</a:t>
            </a:r>
            <a:r>
              <a:rPr lang="ru-RU" b="1" dirty="0"/>
              <a:t>: </a:t>
            </a:r>
            <a:r>
              <a:rPr lang="ru-RU" b="1" dirty="0" err="1"/>
              <a:t>навчальний</a:t>
            </a:r>
            <a:r>
              <a:rPr lang="ru-RU" b="1" dirty="0"/>
              <a:t> </a:t>
            </a:r>
            <a:r>
              <a:rPr lang="ru-RU" b="1" dirty="0" err="1"/>
              <a:t>посібник</a:t>
            </a:r>
            <a:r>
              <a:rPr lang="ru-RU" b="1" dirty="0"/>
              <a:t> для ВНЗ / С. Д. Максименко; </a:t>
            </a:r>
            <a:r>
              <a:rPr lang="ru-RU" b="1" dirty="0" err="1"/>
              <a:t>Міністерство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та науки </a:t>
            </a:r>
            <a:r>
              <a:rPr lang="ru-RU" b="1" dirty="0" err="1"/>
              <a:t>України</a:t>
            </a:r>
            <a:r>
              <a:rPr lang="ru-RU" b="1" dirty="0"/>
              <a:t>. – </a:t>
            </a:r>
            <a:r>
              <a:rPr lang="ru-RU" b="1" dirty="0" err="1"/>
              <a:t>Київ</a:t>
            </a:r>
            <a:r>
              <a:rPr lang="ru-RU" b="1" dirty="0"/>
              <a:t>: Центр </a:t>
            </a:r>
            <a:r>
              <a:rPr lang="ru-RU" b="1" dirty="0" err="1"/>
              <a:t>учбової</a:t>
            </a:r>
            <a:r>
              <a:rPr lang="ru-RU" b="1" dirty="0"/>
              <a:t> </a:t>
            </a:r>
            <a:r>
              <a:rPr lang="ru-RU" b="1" dirty="0" err="1"/>
              <a:t>літератури</a:t>
            </a:r>
            <a:r>
              <a:rPr lang="ru-RU" b="1" dirty="0"/>
              <a:t>, 2016. – 272 с.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3744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64457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1475</TotalTime>
  <Words>338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 Black</vt:lpstr>
      <vt:lpstr>Candara</vt:lpstr>
      <vt:lpstr>Symbol</vt:lpstr>
      <vt:lpstr>Волна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100</cp:revision>
  <dcterms:created xsi:type="dcterms:W3CDTF">2022-02-01T19:09:25Z</dcterms:created>
  <dcterms:modified xsi:type="dcterms:W3CDTF">2024-06-17T16:49:05Z</dcterms:modified>
</cp:coreProperties>
</file>