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56" r:id="rId2"/>
    <p:sldId id="355" r:id="rId3"/>
    <p:sldId id="3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F24D64-90BC-4583-9571-AEE56C620F53}">
          <p14:sldIdLst>
            <p14:sldId id="356"/>
            <p14:sldId id="355"/>
            <p14:sldId id="357"/>
          </p14:sldIdLst>
        </p14:section>
        <p14:section name="Раздел без заголовка" id="{4D5045D7-9318-4DEE-A817-87837257CDBD}">
          <p14:sldIdLst/>
        </p14:section>
        <p14:section name="Раздел без заголовка" id="{30375BC3-7066-4904-A90D-06AB4C05FAB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0808"/>
            <a:ext cx="55983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Силабус</a:t>
            </a:r>
            <a:r>
              <a:rPr lang="ru-RU" sz="2800" b="1" dirty="0"/>
              <a:t> </a:t>
            </a:r>
            <a:r>
              <a:rPr lang="ru-RU" sz="2800" b="1" dirty="0" err="1"/>
              <a:t>навчальної</a:t>
            </a:r>
            <a:r>
              <a:rPr lang="ru-RU" sz="2800" b="1" dirty="0"/>
              <a:t> </a:t>
            </a:r>
            <a:r>
              <a:rPr lang="ru-RU" sz="2800" b="1" dirty="0" err="1"/>
              <a:t>дисципліни</a:t>
            </a:r>
            <a:endParaRPr lang="ru-RU" sz="2800" b="1" dirty="0"/>
          </a:p>
          <a:p>
            <a:pPr algn="ctr"/>
            <a:r>
              <a:rPr lang="ru-RU" sz="2800" b="1" dirty="0"/>
              <a:t>«</a:t>
            </a:r>
            <a:r>
              <a:rPr lang="ru-RU" sz="2800" b="1" dirty="0" err="1"/>
              <a:t>Юридична</a:t>
            </a:r>
            <a:r>
              <a:rPr lang="ru-RU" sz="2800" b="1" dirty="0"/>
              <a:t> </a:t>
            </a:r>
            <a:r>
              <a:rPr lang="ru-RU" sz="2800" b="1" dirty="0" err="1"/>
              <a:t>конфліктологія</a:t>
            </a:r>
            <a:r>
              <a:rPr lang="ru-RU" sz="2800" b="1" dirty="0"/>
              <a:t>»</a:t>
            </a:r>
          </a:p>
          <a:p>
            <a:pPr algn="ctr"/>
            <a:r>
              <a:rPr lang="ru-RU" sz="2000" dirty="0" err="1"/>
              <a:t>Галузь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: 08 Право</a:t>
            </a:r>
          </a:p>
          <a:p>
            <a:pPr algn="ctr"/>
            <a:r>
              <a:rPr lang="ru-RU" sz="2000" dirty="0" err="1"/>
              <a:t>Спеціальність</a:t>
            </a:r>
            <a:r>
              <a:rPr lang="ru-RU" sz="2000" dirty="0"/>
              <a:t>: 081 Право</a:t>
            </a:r>
          </a:p>
          <a:p>
            <a:pPr algn="ctr"/>
            <a:r>
              <a:rPr lang="ru-RU" sz="2000" dirty="0" err="1"/>
              <a:t>Освітньо-професійна</a:t>
            </a:r>
            <a:r>
              <a:rPr lang="ru-RU" sz="2000" dirty="0"/>
              <a:t> </a:t>
            </a:r>
            <a:r>
              <a:rPr lang="ru-RU" sz="2000" dirty="0" err="1"/>
              <a:t>програма</a:t>
            </a:r>
            <a:r>
              <a:rPr lang="ru-RU" sz="2000" dirty="0"/>
              <a:t>:</a:t>
            </a:r>
          </a:p>
          <a:p>
            <a:pPr algn="ctr"/>
            <a:r>
              <a:rPr lang="ru-RU" sz="2000" dirty="0"/>
              <a:t>«Право»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388602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 err="1"/>
              <a:t>Юридична</a:t>
            </a:r>
            <a:r>
              <a:rPr lang="ru-RU" i="1" dirty="0"/>
              <a:t> </a:t>
            </a:r>
            <a:r>
              <a:rPr lang="ru-RU" i="1" dirty="0" err="1"/>
              <a:t>конфліктологія</a:t>
            </a:r>
            <a:r>
              <a:rPr lang="ru-RU" i="1" dirty="0"/>
              <a:t> є </a:t>
            </a:r>
            <a:r>
              <a:rPr lang="ru-RU" i="1" dirty="0" err="1"/>
              <a:t>дисципліною</a:t>
            </a:r>
            <a:r>
              <a:rPr lang="ru-RU" i="1" dirty="0"/>
              <a:t>, яка </a:t>
            </a:r>
            <a:r>
              <a:rPr lang="ru-RU" i="1" dirty="0" err="1"/>
              <a:t>сприяє</a:t>
            </a:r>
            <a:r>
              <a:rPr lang="ru-RU" i="1" dirty="0"/>
              <a:t> </a:t>
            </a:r>
            <a:r>
              <a:rPr lang="ru-RU" i="1" dirty="0" err="1" smtClean="0"/>
              <a:t>якісній</a:t>
            </a:r>
            <a:r>
              <a:rPr lang="ru-RU" i="1" dirty="0" smtClean="0"/>
              <a:t>  </a:t>
            </a:r>
            <a:r>
              <a:rPr lang="ru-RU" i="1" dirty="0" err="1" smtClean="0"/>
              <a:t>підготовці</a:t>
            </a:r>
            <a:r>
              <a:rPr lang="ru-RU" i="1" dirty="0" smtClean="0"/>
              <a:t> </a:t>
            </a:r>
            <a:r>
              <a:rPr lang="ru-RU" i="1" dirty="0" err="1"/>
              <a:t>фахівців</a:t>
            </a:r>
            <a:r>
              <a:rPr lang="ru-RU" i="1" dirty="0"/>
              <a:t> у </a:t>
            </a:r>
            <a:r>
              <a:rPr lang="ru-RU" i="1" dirty="0" err="1"/>
              <a:t>сфері</a:t>
            </a:r>
            <a:r>
              <a:rPr lang="ru-RU" i="1" dirty="0"/>
              <a:t> права.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вивчення</a:t>
            </a:r>
            <a:r>
              <a:rPr lang="ru-RU" i="1" dirty="0"/>
              <a:t> </a:t>
            </a:r>
            <a:r>
              <a:rPr lang="ru-RU" i="1" dirty="0" err="1"/>
              <a:t>даної</a:t>
            </a:r>
            <a:r>
              <a:rPr lang="ru-RU" i="1" dirty="0"/>
              <a:t> </a:t>
            </a:r>
            <a:r>
              <a:rPr lang="ru-RU" i="1" dirty="0" err="1" smtClean="0"/>
              <a:t>дисципліни</a:t>
            </a:r>
            <a:r>
              <a:rPr lang="ru-RU" i="1" dirty="0" smtClean="0"/>
              <a:t> </a:t>
            </a:r>
            <a:r>
              <a:rPr lang="ru-RU" i="1" dirty="0" err="1" smtClean="0"/>
              <a:t>здобувачі</a:t>
            </a:r>
            <a:r>
              <a:rPr lang="ru-RU" i="1" dirty="0" smtClean="0"/>
              <a:t> </a:t>
            </a:r>
            <a:r>
              <a:rPr lang="ru-RU" i="1" dirty="0" err="1"/>
              <a:t>отримують</a:t>
            </a:r>
            <a:r>
              <a:rPr lang="ru-RU" i="1" dirty="0"/>
              <a:t> </a:t>
            </a:r>
            <a:r>
              <a:rPr lang="ru-RU" i="1" dirty="0" err="1"/>
              <a:t>знання</a:t>
            </a:r>
            <a:r>
              <a:rPr lang="ru-RU" i="1" dirty="0"/>
              <a:t> та </a:t>
            </a:r>
            <a:r>
              <a:rPr lang="ru-RU" i="1" dirty="0" err="1"/>
              <a:t>навички</a:t>
            </a:r>
            <a:r>
              <a:rPr lang="ru-RU" i="1" dirty="0"/>
              <a:t>, </a:t>
            </a:r>
            <a:r>
              <a:rPr lang="ru-RU" i="1" dirty="0" err="1"/>
              <a:t>зокрема</a:t>
            </a:r>
            <a:r>
              <a:rPr lang="ru-RU" i="1" dirty="0"/>
              <a:t> </a:t>
            </a:r>
            <a:r>
              <a:rPr lang="ru-RU" i="1" dirty="0" err="1"/>
              <a:t>щодо</a:t>
            </a:r>
            <a:r>
              <a:rPr lang="ru-RU" i="1" dirty="0"/>
              <a:t> </a:t>
            </a:r>
            <a:r>
              <a:rPr lang="ru-RU" i="1" dirty="0" err="1" smtClean="0"/>
              <a:t>вивчення</a:t>
            </a:r>
            <a:r>
              <a:rPr lang="ru-RU" i="1" dirty="0" smtClean="0"/>
              <a:t> </a:t>
            </a:r>
            <a:r>
              <a:rPr lang="ru-RU" i="1" dirty="0" err="1" smtClean="0"/>
              <a:t>юридичного</a:t>
            </a:r>
            <a:r>
              <a:rPr lang="ru-RU" i="1" dirty="0" smtClean="0"/>
              <a:t> </a:t>
            </a:r>
            <a:r>
              <a:rPr lang="ru-RU" i="1" dirty="0" err="1"/>
              <a:t>конфлікту</a:t>
            </a:r>
            <a:r>
              <a:rPr lang="ru-RU" i="1" dirty="0"/>
              <a:t> як </a:t>
            </a:r>
            <a:r>
              <a:rPr lang="ru-RU" i="1" dirty="0" err="1"/>
              <a:t>суб’єктивно-об’єктивного</a:t>
            </a:r>
            <a:r>
              <a:rPr lang="ru-RU" i="1" dirty="0"/>
              <a:t>, </a:t>
            </a:r>
            <a:r>
              <a:rPr lang="ru-RU" i="1" dirty="0" err="1" smtClean="0"/>
              <a:t>ідеально-матеріальног</a:t>
            </a:r>
            <a:r>
              <a:rPr lang="ru-RU" dirty="0" err="1" smtClean="0"/>
              <a:t>о</a:t>
            </a:r>
            <a:r>
              <a:rPr lang="ru-RU" dirty="0" smtClean="0"/>
              <a:t> </a:t>
            </a:r>
            <a:r>
              <a:rPr lang="ru-RU" dirty="0" err="1"/>
              <a:t>соціокультурного</a:t>
            </a:r>
            <a:r>
              <a:rPr lang="ru-RU" dirty="0"/>
              <a:t> феномену.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3"/>
            <a:ext cx="3424039" cy="208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648" y="1118262"/>
            <a:ext cx="1979887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40702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РОЗДІЛ І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1. </a:t>
            </a:r>
            <a:r>
              <a:rPr lang="ru-RU" sz="2000" dirty="0" err="1"/>
              <a:t>Методологічні</a:t>
            </a:r>
            <a:r>
              <a:rPr lang="ru-RU" sz="2000" dirty="0"/>
              <a:t> засади </a:t>
            </a:r>
            <a:r>
              <a:rPr lang="ru-RU" sz="2000" dirty="0" err="1"/>
              <a:t>юридичної</a:t>
            </a:r>
            <a:r>
              <a:rPr lang="ru-RU" sz="2000" dirty="0"/>
              <a:t> </a:t>
            </a:r>
            <a:r>
              <a:rPr lang="ru-RU" sz="2000" dirty="0" err="1"/>
              <a:t>конфліктології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2. Природа </a:t>
            </a:r>
            <a:r>
              <a:rPr lang="ru-RU" sz="2000" dirty="0" err="1"/>
              <a:t>конфлікту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3. </a:t>
            </a:r>
            <a:r>
              <a:rPr lang="ru-RU" sz="2000" dirty="0" err="1"/>
              <a:t>Механізм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4. </a:t>
            </a:r>
            <a:r>
              <a:rPr lang="ru-RU" sz="2000" dirty="0" err="1"/>
              <a:t>Поняття</a:t>
            </a:r>
            <a:r>
              <a:rPr lang="ru-RU" sz="2000" dirty="0"/>
              <a:t> й </a:t>
            </a:r>
            <a:r>
              <a:rPr lang="ru-RU" sz="2000" dirty="0" err="1"/>
              <a:t>аналітика</a:t>
            </a:r>
            <a:r>
              <a:rPr lang="ru-RU" sz="2000" dirty="0"/>
              <a:t> </a:t>
            </a:r>
            <a:r>
              <a:rPr lang="ru-RU" sz="2000" dirty="0" err="1"/>
              <a:t>юридичного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5. </a:t>
            </a:r>
            <a:r>
              <a:rPr lang="ru-RU" sz="2000" dirty="0" err="1"/>
              <a:t>Типологія</a:t>
            </a:r>
            <a:r>
              <a:rPr lang="ru-RU" sz="2000" dirty="0"/>
              <a:t> </a:t>
            </a:r>
            <a:r>
              <a:rPr lang="ru-RU" sz="2000" dirty="0" err="1"/>
              <a:t>юридичного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. </a:t>
            </a:r>
            <a:endParaRPr lang="ru-RU" sz="2000" dirty="0" smtClean="0"/>
          </a:p>
          <a:p>
            <a:endParaRPr lang="uk-UA" sz="2000" dirty="0" smtClean="0"/>
          </a:p>
          <a:p>
            <a:endParaRPr lang="ru-RU" sz="2000" dirty="0"/>
          </a:p>
          <a:p>
            <a:r>
              <a:rPr lang="ru-RU" sz="2000" dirty="0" smtClean="0"/>
              <a:t>РОЗДІЛ </a:t>
            </a:r>
            <a:r>
              <a:rPr lang="ru-RU" sz="2000" dirty="0"/>
              <a:t>І</a:t>
            </a:r>
            <a:r>
              <a:rPr lang="pt-PT" sz="2000" dirty="0"/>
              <a:t>I </a:t>
            </a:r>
            <a:endParaRPr lang="uk-UA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6. Характеристика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/>
              <a:t>юридичних</a:t>
            </a:r>
            <a:r>
              <a:rPr lang="ru-RU" sz="2000" dirty="0"/>
              <a:t> </a:t>
            </a:r>
            <a:r>
              <a:rPr lang="ru-RU" sz="2000" dirty="0" err="1"/>
              <a:t>конфліктів</a:t>
            </a:r>
            <a:r>
              <a:rPr lang="ru-RU" sz="2000" dirty="0"/>
              <a:t>.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7. </a:t>
            </a:r>
            <a:r>
              <a:rPr lang="ru-RU" sz="2000" dirty="0" err="1"/>
              <a:t>Розв'язання</a:t>
            </a:r>
            <a:r>
              <a:rPr lang="ru-RU" sz="2000" dirty="0"/>
              <a:t> та </a:t>
            </a:r>
            <a:r>
              <a:rPr lang="ru-RU" sz="2000" dirty="0" err="1"/>
              <a:t>запобігання</a:t>
            </a:r>
            <a:r>
              <a:rPr lang="ru-RU" sz="2000" dirty="0"/>
              <a:t> </a:t>
            </a:r>
            <a:r>
              <a:rPr lang="ru-RU" sz="2000" dirty="0" err="1"/>
              <a:t>юридичним</a:t>
            </a:r>
            <a:r>
              <a:rPr lang="ru-RU" sz="2000" dirty="0"/>
              <a:t> </a:t>
            </a:r>
            <a:r>
              <a:rPr lang="ru-RU" sz="2000" dirty="0" err="1"/>
              <a:t>конфліктам</a:t>
            </a:r>
            <a:r>
              <a:rPr lang="ru-RU" sz="2000" dirty="0"/>
              <a:t>: </a:t>
            </a:r>
            <a:r>
              <a:rPr lang="ru-RU" sz="2000" dirty="0" err="1"/>
              <a:t>загальна</a:t>
            </a:r>
            <a:r>
              <a:rPr lang="ru-RU" sz="2000" dirty="0"/>
              <a:t> характеристик. </a:t>
            </a:r>
            <a:endParaRPr lang="ru-RU" sz="2000" dirty="0" smtClean="0"/>
          </a:p>
          <a:p>
            <a:r>
              <a:rPr lang="ru-RU" sz="2000" dirty="0" smtClean="0"/>
              <a:t>Тема </a:t>
            </a:r>
            <a:r>
              <a:rPr lang="ru-RU" sz="2000" dirty="0"/>
              <a:t>8. </a:t>
            </a:r>
            <a:r>
              <a:rPr lang="ru-RU" sz="2000" dirty="0" err="1"/>
              <a:t>Технології</a:t>
            </a:r>
            <a:r>
              <a:rPr lang="ru-RU" sz="2000" dirty="0"/>
              <a:t> </a:t>
            </a:r>
            <a:r>
              <a:rPr lang="ru-RU" sz="2000" dirty="0" err="1"/>
              <a:t>ефективного</a:t>
            </a:r>
            <a:r>
              <a:rPr lang="ru-RU" sz="2000" dirty="0"/>
              <a:t> </a:t>
            </a:r>
            <a:r>
              <a:rPr lang="ru-RU" sz="2000" dirty="0" err="1"/>
              <a:t>спілкування</a:t>
            </a:r>
            <a:r>
              <a:rPr lang="ru-RU" sz="2000" dirty="0"/>
              <a:t> та </a:t>
            </a:r>
            <a:r>
              <a:rPr lang="ru-RU" sz="2000" dirty="0" err="1"/>
              <a:t>раціональної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юриста в </a:t>
            </a:r>
            <a:r>
              <a:rPr lang="ru-RU" sz="2000" dirty="0" err="1"/>
              <a:t>конфлікті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836712"/>
            <a:ext cx="3266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Навчальна</a:t>
            </a:r>
            <a:r>
              <a:rPr lang="ru-RU" sz="2400" b="1" dirty="0"/>
              <a:t> </a:t>
            </a:r>
            <a:r>
              <a:rPr lang="ru-RU" sz="2400" b="1" dirty="0" err="1" smtClean="0"/>
              <a:t>логістика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5848617"/>
            <a:ext cx="3222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Обсяг</a:t>
            </a:r>
            <a:r>
              <a:rPr lang="ru-RU" i="1" dirty="0"/>
              <a:t> </a:t>
            </a:r>
            <a:r>
              <a:rPr lang="ru-RU" i="1" dirty="0" err="1"/>
              <a:t>дисципліни</a:t>
            </a:r>
            <a:r>
              <a:rPr lang="ru-RU" i="1" dirty="0"/>
              <a:t>,</a:t>
            </a:r>
          </a:p>
          <a:p>
            <a:r>
              <a:rPr lang="ru-RU" i="1" dirty="0" err="1"/>
              <a:t>кредити</a:t>
            </a:r>
            <a:r>
              <a:rPr lang="ru-RU" i="1" dirty="0"/>
              <a:t> ЄКТС/</a:t>
            </a:r>
          </a:p>
          <a:p>
            <a:r>
              <a:rPr lang="ru-RU" i="1" dirty="0" err="1"/>
              <a:t>загальна</a:t>
            </a:r>
            <a:r>
              <a:rPr lang="ru-RU" i="1" dirty="0"/>
              <a:t> </a:t>
            </a:r>
            <a:r>
              <a:rPr lang="ru-RU" i="1" dirty="0" err="1"/>
              <a:t>кількість</a:t>
            </a:r>
            <a:r>
              <a:rPr lang="ru-RU" i="1" dirty="0"/>
              <a:t> годин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9026" y="6125616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3 </a:t>
            </a:r>
            <a:r>
              <a:rPr lang="ru-RU" i="1" dirty="0" err="1"/>
              <a:t>кредити</a:t>
            </a:r>
            <a:r>
              <a:rPr lang="ru-RU" i="1" dirty="0"/>
              <a:t> / 90 годин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56792"/>
            <a:ext cx="1804987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47082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064" y="260648"/>
            <a:ext cx="4680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Основна</a:t>
            </a:r>
            <a:r>
              <a:rPr lang="ru-RU" b="1" dirty="0"/>
              <a:t> 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Ващенко </a:t>
            </a:r>
            <a:r>
              <a:rPr lang="ru-RU" dirty="0"/>
              <a:t>І.В., Кляп М.І. </a:t>
            </a:r>
            <a:r>
              <a:rPr lang="ru-RU" dirty="0" err="1"/>
              <a:t>Конфліктологія</a:t>
            </a:r>
            <a:r>
              <a:rPr lang="ru-RU" dirty="0"/>
              <a:t> та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. К.: </a:t>
            </a:r>
            <a:r>
              <a:rPr lang="ru-RU" dirty="0" err="1"/>
              <a:t>Знання</a:t>
            </a:r>
            <a:r>
              <a:rPr lang="ru-RU" dirty="0"/>
              <a:t>, 2013. 407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Герасіна</a:t>
            </a:r>
            <a:r>
              <a:rPr lang="ru-RU" dirty="0" smtClean="0"/>
              <a:t> </a:t>
            </a:r>
            <a:r>
              <a:rPr lang="ru-RU" dirty="0"/>
              <a:t>Л.М., Панов М.</a:t>
            </a:r>
            <a:r>
              <a:rPr lang="pt-PT" dirty="0"/>
              <a:t>I.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конфліктології</a:t>
            </a:r>
            <a:r>
              <a:rPr lang="ru-RU" dirty="0"/>
              <a:t>: </a:t>
            </a:r>
            <a:r>
              <a:rPr lang="ru-RU" dirty="0" err="1"/>
              <a:t>феноменологічний</a:t>
            </a:r>
            <a:r>
              <a:rPr lang="ru-RU" dirty="0"/>
              <a:t>, </a:t>
            </a:r>
            <a:r>
              <a:rPr lang="ru-RU" dirty="0" err="1"/>
              <a:t>гносеологічний</a:t>
            </a:r>
            <a:r>
              <a:rPr lang="ru-RU" dirty="0"/>
              <a:t> та </a:t>
            </a:r>
            <a:r>
              <a:rPr lang="ru-RU" dirty="0" err="1"/>
              <a:t>праксеологічний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: Рекомендована </a:t>
            </a:r>
            <a:r>
              <a:rPr lang="ru-RU" dirty="0" err="1"/>
              <a:t>література</a:t>
            </a:r>
            <a:r>
              <a:rPr lang="ru-RU" dirty="0"/>
              <a:t> </a:t>
            </a:r>
            <a:r>
              <a:rPr lang="ru-RU" dirty="0" err="1"/>
              <a:t>Монографія</a:t>
            </a:r>
            <a:r>
              <a:rPr lang="ru-RU" dirty="0"/>
              <a:t>. Х.: Право, 2018. 112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err="1" smtClean="0"/>
              <a:t>Іванов</a:t>
            </a:r>
            <a:r>
              <a:rPr lang="ru-RU" dirty="0" smtClean="0"/>
              <a:t> </a:t>
            </a:r>
            <a:r>
              <a:rPr lang="ru-RU" dirty="0"/>
              <a:t>В. М., </a:t>
            </a:r>
            <a:r>
              <a:rPr lang="ru-RU" dirty="0" err="1"/>
              <a:t>Іванова</a:t>
            </a:r>
            <a:r>
              <a:rPr lang="ru-RU" dirty="0"/>
              <a:t> О. В. </a:t>
            </a:r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конфліктологія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для студ. </a:t>
            </a:r>
            <a:r>
              <a:rPr lang="ru-RU" dirty="0" err="1"/>
              <a:t>вищ</a:t>
            </a:r>
            <a:r>
              <a:rPr lang="ru-RU" dirty="0"/>
              <a:t>.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 К. : МАУП, 2004. 224 с.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Кудрявцев </a:t>
            </a:r>
            <a:r>
              <a:rPr lang="ru-RU" dirty="0"/>
              <a:t>В.Н. Юридическая </a:t>
            </a:r>
            <a:r>
              <a:rPr lang="ru-RU" dirty="0" err="1"/>
              <a:t>конфликтология</a:t>
            </a:r>
            <a:r>
              <a:rPr lang="ru-RU" dirty="0"/>
              <a:t>. РАН, Центр </a:t>
            </a:r>
            <a:r>
              <a:rPr lang="ru-RU" dirty="0" err="1"/>
              <a:t>конфликтологических</a:t>
            </a:r>
            <a:r>
              <a:rPr lang="ru-RU" dirty="0"/>
              <a:t> </a:t>
            </a:r>
            <a:r>
              <a:rPr lang="ru-RU" dirty="0" err="1"/>
              <a:t>ис-ний</a:t>
            </a:r>
            <a:r>
              <a:rPr lang="ru-RU" dirty="0"/>
              <a:t>. М., 2016. 320 с.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9908" y="692696"/>
            <a:ext cx="24048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Рекомендована </a:t>
            </a:r>
            <a:endParaRPr lang="ru-RU" sz="2400" b="1" dirty="0" smtClean="0"/>
          </a:p>
          <a:p>
            <a:r>
              <a:rPr lang="ru-RU" sz="2400" b="1" dirty="0" err="1" smtClean="0"/>
              <a:t>література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1523692"/>
            <a:ext cx="3960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Допоміжна</a:t>
            </a:r>
            <a:endParaRPr lang="ru-RU" b="1" dirty="0"/>
          </a:p>
          <a:p>
            <a:pPr algn="just"/>
            <a:r>
              <a:rPr lang="ru-RU" dirty="0"/>
              <a:t>1. Барабаш Ю.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стан та </a:t>
            </a:r>
            <a:r>
              <a:rPr lang="ru-RU" dirty="0" err="1" smtClean="0"/>
              <a:t>динаміку</a:t>
            </a:r>
            <a:r>
              <a:rPr lang="ru-RU" dirty="0" smtClean="0"/>
              <a:t> державно-</a:t>
            </a:r>
            <a:r>
              <a:rPr lang="ru-RU" dirty="0" err="1" smtClean="0"/>
              <a:t>правових</a:t>
            </a:r>
            <a:r>
              <a:rPr lang="ru-RU" dirty="0" smtClean="0"/>
              <a:t> </a:t>
            </a:r>
            <a:r>
              <a:rPr lang="ru-RU" dirty="0" err="1"/>
              <a:t>конфліктів</a:t>
            </a:r>
            <a:r>
              <a:rPr lang="ru-RU" dirty="0"/>
              <a:t>: </a:t>
            </a:r>
            <a:r>
              <a:rPr lang="ru-RU" dirty="0" err="1"/>
              <a:t>конституційно-правовий</a:t>
            </a:r>
            <a:r>
              <a:rPr lang="ru-RU" dirty="0"/>
              <a:t> аспект. Наук.</a:t>
            </a:r>
          </a:p>
          <a:p>
            <a:r>
              <a:rPr lang="ru-RU" dirty="0" err="1"/>
              <a:t>вісн</a:t>
            </a:r>
            <a:r>
              <a:rPr lang="ru-RU" dirty="0"/>
              <a:t>. </a:t>
            </a:r>
            <a:r>
              <a:rPr lang="ru-RU" dirty="0" err="1"/>
              <a:t>Дніпропетр</a:t>
            </a:r>
            <a:r>
              <a:rPr lang="ru-RU" dirty="0"/>
              <a:t>. </a:t>
            </a:r>
            <a:r>
              <a:rPr lang="ru-RU" dirty="0" err="1"/>
              <a:t>держ</a:t>
            </a:r>
            <a:r>
              <a:rPr lang="ru-RU" dirty="0"/>
              <a:t>. ун-ту </a:t>
            </a:r>
            <a:r>
              <a:rPr lang="ru-RU" dirty="0" err="1"/>
              <a:t>внутр</a:t>
            </a:r>
            <a:r>
              <a:rPr lang="ru-RU" dirty="0"/>
              <a:t>. справ </a:t>
            </a:r>
            <a:r>
              <a:rPr lang="ru-RU" dirty="0" err="1"/>
              <a:t>України</a:t>
            </a:r>
            <a:r>
              <a:rPr lang="ru-RU" dirty="0"/>
              <a:t>. 2008. № 3(39). Д</a:t>
            </a:r>
            <a:r>
              <a:rPr lang="ru-RU" dirty="0" smtClean="0"/>
              <a:t>.:</a:t>
            </a:r>
            <a:r>
              <a:rPr lang="ru-RU" dirty="0" err="1" smtClean="0"/>
              <a:t>Дніпропетр</a:t>
            </a:r>
            <a:r>
              <a:rPr lang="ru-RU" dirty="0"/>
              <a:t>. </a:t>
            </a:r>
            <a:r>
              <a:rPr lang="ru-RU" dirty="0" err="1"/>
              <a:t>держ</a:t>
            </a:r>
            <a:r>
              <a:rPr lang="ru-RU" dirty="0"/>
              <a:t>. ун-т </a:t>
            </a:r>
            <a:r>
              <a:rPr lang="ru-RU" dirty="0" err="1"/>
              <a:t>внутр</a:t>
            </a:r>
            <a:r>
              <a:rPr lang="ru-RU" dirty="0"/>
              <a:t>. справ, 2008. </a:t>
            </a:r>
            <a:r>
              <a:rPr lang="pt-PT" dirty="0"/>
              <a:t>C. 13-21</a:t>
            </a:r>
          </a:p>
          <a:p>
            <a:pPr algn="just"/>
            <a:r>
              <a:rPr lang="pt-PT" dirty="0"/>
              <a:t>2. </a:t>
            </a:r>
            <a:r>
              <a:rPr lang="ru-RU" dirty="0" err="1"/>
              <a:t>Бобровник</a:t>
            </a:r>
            <a:r>
              <a:rPr lang="ru-RU" dirty="0"/>
              <a:t> С. В.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: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ознаки</a:t>
            </a:r>
            <a:r>
              <a:rPr lang="ru-RU" dirty="0"/>
              <a:t>, природа </a:t>
            </a:r>
            <a:r>
              <a:rPr lang="ru-RU" dirty="0" smtClean="0"/>
              <a:t>та </a:t>
            </a:r>
            <a:r>
              <a:rPr lang="ru-RU" dirty="0" err="1" smtClean="0"/>
              <a:t>різновиди</a:t>
            </a:r>
            <a:r>
              <a:rPr lang="ru-RU" dirty="0"/>
              <a:t>. 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наук </a:t>
            </a:r>
            <a:r>
              <a:rPr lang="ru-RU" dirty="0" err="1"/>
              <a:t>України</a:t>
            </a:r>
            <a:r>
              <a:rPr lang="ru-RU" dirty="0"/>
              <a:t>. 2011. №1 (64). </a:t>
            </a:r>
            <a:r>
              <a:rPr lang="ru-RU" dirty="0" smtClean="0"/>
              <a:t>С. 26-33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Бобровник</a:t>
            </a:r>
            <a:r>
              <a:rPr lang="ru-RU" dirty="0"/>
              <a:t> С. В. Структурна характеристика правового</a:t>
            </a:r>
          </a:p>
          <a:p>
            <a:r>
              <a:rPr lang="ru-RU" dirty="0" err="1"/>
              <a:t>конфлікту</a:t>
            </a:r>
            <a:r>
              <a:rPr lang="ru-RU" dirty="0"/>
              <a:t>. Право </a:t>
            </a:r>
            <a:r>
              <a:rPr lang="ru-RU" dirty="0" err="1"/>
              <a:t>України</a:t>
            </a:r>
            <a:r>
              <a:rPr lang="ru-RU" dirty="0"/>
              <a:t>. 2015. №1. С. </a:t>
            </a:r>
            <a:r>
              <a:rPr lang="ru-RU" dirty="0" smtClean="0"/>
              <a:t>93-98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869160"/>
            <a:ext cx="2952328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10947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1475</TotalTime>
  <Words>375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Candara</vt:lpstr>
      <vt:lpstr>Symbol</vt:lpstr>
      <vt:lpstr>Волна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99</cp:revision>
  <dcterms:created xsi:type="dcterms:W3CDTF">2022-02-01T19:09:25Z</dcterms:created>
  <dcterms:modified xsi:type="dcterms:W3CDTF">2024-06-17T16:49:27Z</dcterms:modified>
</cp:coreProperties>
</file>