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52" r:id="rId2"/>
    <p:sldId id="347" r:id="rId3"/>
    <p:sldId id="35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F24D64-90BC-4583-9571-AEE56C620F53}">
          <p14:sldIdLst>
            <p14:sldId id="352"/>
            <p14:sldId id="347"/>
            <p14:sldId id="351"/>
          </p14:sldIdLst>
        </p14:section>
        <p14:section name="Раздел без заголовка" id="{4D5045D7-9318-4DEE-A817-87837257CDBD}">
          <p14:sldIdLst/>
        </p14:section>
        <p14:section name="Раздел без заголовка" id="{30375BC3-7066-4904-A90D-06AB4C05FAB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22" y="260648"/>
            <a:ext cx="8856984" cy="61926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>
                <a:solidFill>
                  <a:schemeClr val="tx1"/>
                </a:solidFill>
              </a:rPr>
              <a:t>Силабус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навчальної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>
                <a:solidFill>
                  <a:schemeClr val="tx1"/>
                </a:solidFill>
              </a:rPr>
              <a:t>дисципліни</a:t>
            </a:r>
            <a:r>
              <a:rPr lang="ru-RU" sz="4000" b="1" dirty="0">
                <a:solidFill>
                  <a:schemeClr val="tx1"/>
                </a:solidFill>
              </a:rPr>
              <a:t> «</a:t>
            </a:r>
            <a:r>
              <a:rPr lang="ru-RU" sz="4000" b="1" dirty="0" err="1">
                <a:solidFill>
                  <a:schemeClr val="tx1"/>
                </a:solidFill>
              </a:rPr>
              <a:t>Ораторське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мистецтво</a:t>
            </a:r>
            <a:r>
              <a:rPr lang="ru-RU" sz="4000" b="1" dirty="0" smtClean="0">
                <a:solidFill>
                  <a:schemeClr val="tx1"/>
                </a:solidFill>
              </a:rPr>
              <a:t>» 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Галузь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знань</a:t>
            </a:r>
            <a:r>
              <a:rPr lang="ru-RU" sz="2000" b="1" dirty="0">
                <a:solidFill>
                  <a:schemeClr val="tx1"/>
                </a:solidFill>
              </a:rPr>
              <a:t>: 08 Право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Спеціальність</a:t>
            </a:r>
            <a:r>
              <a:rPr lang="ru-RU" sz="2000" b="1" dirty="0">
                <a:solidFill>
                  <a:schemeClr val="tx1"/>
                </a:solidFill>
              </a:rPr>
              <a:t>: 081 Право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Освітньо-професійна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програма</a:t>
            </a:r>
            <a:r>
              <a:rPr lang="ru-RU" sz="2000" b="1" dirty="0">
                <a:solidFill>
                  <a:schemeClr val="tx1"/>
                </a:solidFill>
              </a:rPr>
              <a:t>: «Право»</a:t>
            </a:r>
            <a:endParaRPr lang="uk-UA" sz="2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388843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50294"/>
            <a:ext cx="3465736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9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136904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ru-RU" i="1" dirty="0" err="1"/>
              <a:t>Дисципліна</a:t>
            </a:r>
            <a:r>
              <a:rPr lang="ru-RU" i="1" dirty="0"/>
              <a:t> «</a:t>
            </a:r>
            <a:r>
              <a:rPr lang="ru-RU" i="1" dirty="0" err="1"/>
              <a:t>Ораторське</a:t>
            </a:r>
            <a:r>
              <a:rPr lang="ru-RU" i="1" dirty="0"/>
              <a:t> </a:t>
            </a:r>
            <a:r>
              <a:rPr lang="ru-RU" i="1" dirty="0" err="1"/>
              <a:t>мистецтво</a:t>
            </a:r>
            <a:r>
              <a:rPr lang="ru-RU" i="1" dirty="0"/>
              <a:t>» </a:t>
            </a:r>
            <a:endParaRPr lang="ru-RU" i="1" dirty="0" smtClean="0"/>
          </a:p>
          <a:p>
            <a:pPr algn="r"/>
            <a:r>
              <a:rPr lang="ru-RU" i="1" dirty="0" err="1" smtClean="0"/>
              <a:t>націлює</a:t>
            </a:r>
            <a:r>
              <a:rPr lang="ru-RU" i="1" dirty="0" smtClean="0"/>
              <a:t> </a:t>
            </a:r>
            <a:r>
              <a:rPr lang="ru-RU" i="1" dirty="0" err="1"/>
              <a:t>вивченню</a:t>
            </a:r>
            <a:endParaRPr lang="ru-RU" i="1" dirty="0"/>
          </a:p>
          <a:p>
            <a:pPr algn="r"/>
            <a:r>
              <a:rPr lang="ru-RU" i="1" dirty="0" err="1"/>
              <a:t>здобувачами</a:t>
            </a:r>
            <a:r>
              <a:rPr lang="ru-RU" i="1" dirty="0"/>
              <a:t> </a:t>
            </a:r>
            <a:r>
              <a:rPr lang="ru-RU" i="1" dirty="0" err="1"/>
              <a:t>вищої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</a:t>
            </a:r>
            <a:r>
              <a:rPr lang="ru-RU" i="1" dirty="0" smtClean="0"/>
              <a:t>- </a:t>
            </a:r>
            <a:r>
              <a:rPr lang="ru-RU" i="1" dirty="0" err="1" smtClean="0"/>
              <a:t>майбутніми</a:t>
            </a:r>
            <a:r>
              <a:rPr lang="ru-RU" i="1" dirty="0" smtClean="0"/>
              <a:t> </a:t>
            </a:r>
            <a:r>
              <a:rPr lang="ru-RU" i="1" dirty="0"/>
              <a:t>юристами </a:t>
            </a:r>
            <a:r>
              <a:rPr lang="ru-RU" i="1" dirty="0" err="1"/>
              <a:t>знань</a:t>
            </a:r>
            <a:r>
              <a:rPr lang="ru-RU" i="1" dirty="0"/>
              <a:t> про</a:t>
            </a:r>
          </a:p>
          <a:p>
            <a:pPr algn="r"/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правової</a:t>
            </a:r>
            <a:r>
              <a:rPr lang="ru-RU" i="1" dirty="0"/>
              <a:t> </a:t>
            </a:r>
            <a:r>
              <a:rPr lang="ru-RU" i="1" dirty="0" err="1"/>
              <a:t>свідомості</a:t>
            </a:r>
            <a:r>
              <a:rPr lang="ru-RU" i="1" dirty="0"/>
              <a:t> </a:t>
            </a:r>
            <a:r>
              <a:rPr lang="ru-RU" i="1" dirty="0" err="1"/>
              <a:t>сучасного</a:t>
            </a:r>
            <a:r>
              <a:rPr lang="ru-RU" i="1" dirty="0"/>
              <a:t> </a:t>
            </a:r>
            <a:r>
              <a:rPr lang="ru-RU" i="1" dirty="0" err="1"/>
              <a:t>українського</a:t>
            </a:r>
            <a:r>
              <a:rPr lang="ru-RU" i="1" dirty="0"/>
              <a:t> </a:t>
            </a:r>
            <a:r>
              <a:rPr lang="ru-RU" i="1" dirty="0" err="1"/>
              <a:t>правника</a:t>
            </a:r>
            <a:r>
              <a:rPr lang="ru-RU" i="1" dirty="0"/>
              <a:t>,</a:t>
            </a:r>
          </a:p>
          <a:p>
            <a:pPr algn="r"/>
            <a:r>
              <a:rPr lang="ru-RU" i="1" dirty="0" err="1"/>
              <a:t>виклад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позиції</a:t>
            </a:r>
            <a:r>
              <a:rPr lang="ru-RU" i="1" dirty="0"/>
              <a:t> перед </a:t>
            </a:r>
            <a:r>
              <a:rPr lang="ru-RU" i="1" dirty="0" err="1"/>
              <a:t>опонентом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аудиторією</a:t>
            </a:r>
            <a:r>
              <a:rPr lang="ru-RU" i="1" dirty="0"/>
              <a:t>, </a:t>
            </a:r>
            <a:r>
              <a:rPr lang="ru-RU" i="1" dirty="0" err="1"/>
              <a:t>захист</a:t>
            </a:r>
            <a:r>
              <a:rPr lang="ru-RU" i="1" dirty="0"/>
              <a:t> </a:t>
            </a:r>
            <a:r>
              <a:rPr lang="ru-RU" i="1" dirty="0" err="1"/>
              <a:t>власної</a:t>
            </a:r>
            <a:endParaRPr lang="ru-RU" i="1" dirty="0"/>
          </a:p>
          <a:p>
            <a:pPr algn="r"/>
            <a:r>
              <a:rPr lang="ru-RU" i="1" dirty="0"/>
              <a:t>точки </a:t>
            </a:r>
            <a:r>
              <a:rPr lang="ru-RU" i="1" dirty="0" err="1"/>
              <a:t>зор</a:t>
            </a:r>
            <a:r>
              <a:rPr lang="ru-RU" dirty="0" err="1"/>
              <a:t>у</a:t>
            </a:r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5400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РОЗДІЛ І</a:t>
            </a:r>
          </a:p>
          <a:p>
            <a:r>
              <a:rPr lang="ru-RU" dirty="0">
                <a:latin typeface="Arial Black" panose="020B0A04020102020204" pitchFamily="34" charset="0"/>
              </a:rPr>
              <a:t>Тема 1. </a:t>
            </a:r>
            <a:r>
              <a:rPr lang="ru-RU" dirty="0" err="1">
                <a:latin typeface="Arial Black" panose="020B0A04020102020204" pitchFamily="34" charset="0"/>
              </a:rPr>
              <a:t>Ораторське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мистецтво</a:t>
            </a:r>
            <a:r>
              <a:rPr lang="ru-RU" dirty="0">
                <a:latin typeface="Arial Black" panose="020B0A04020102020204" pitchFamily="34" charset="0"/>
              </a:rPr>
              <a:t> як </a:t>
            </a:r>
            <a:r>
              <a:rPr lang="ru-RU" dirty="0" err="1">
                <a:latin typeface="Arial Black" panose="020B0A04020102020204" pitchFamily="34" charset="0"/>
              </a:rPr>
              <a:t>соціальне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явище</a:t>
            </a:r>
            <a:r>
              <a:rPr lang="ru-RU" dirty="0"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latin typeface="Arial Black" panose="020B0A04020102020204" pitchFamily="34" charset="0"/>
              </a:rPr>
              <a:t>навчальна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atin typeface="Arial Black" panose="020B0A04020102020204" pitchFamily="34" charset="0"/>
              </a:rPr>
              <a:t>дисципліна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2. </a:t>
            </a:r>
            <a:r>
              <a:rPr lang="ru-RU" dirty="0" err="1">
                <a:latin typeface="Arial Black" panose="020B0A04020102020204" pitchFamily="34" charset="0"/>
              </a:rPr>
              <a:t>Історія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розвитку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ораторського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мистецтва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3. </a:t>
            </a:r>
            <a:r>
              <a:rPr lang="ru-RU" dirty="0" err="1">
                <a:latin typeface="Arial Black" panose="020B0A04020102020204" pitchFamily="34" charset="0"/>
              </a:rPr>
              <a:t>Закони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ораторського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мистецтва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4. </a:t>
            </a:r>
            <a:r>
              <a:rPr lang="ru-RU" dirty="0" err="1">
                <a:latin typeface="Arial Black" panose="020B0A04020102020204" pitchFamily="34" charset="0"/>
              </a:rPr>
              <a:t>Основні</a:t>
            </a:r>
            <a:r>
              <a:rPr lang="ru-RU" dirty="0">
                <a:latin typeface="Arial Black" panose="020B0A04020102020204" pitchFamily="34" charset="0"/>
              </a:rPr>
              <a:t> роди, </a:t>
            </a:r>
            <a:r>
              <a:rPr lang="ru-RU" dirty="0" err="1">
                <a:latin typeface="Arial Black" panose="020B0A04020102020204" pitchFamily="34" charset="0"/>
              </a:rPr>
              <a:t>види</a:t>
            </a:r>
            <a:r>
              <a:rPr lang="ru-RU" dirty="0">
                <a:latin typeface="Arial Black" panose="020B0A04020102020204" pitchFamily="34" charset="0"/>
              </a:rPr>
              <a:t> і </a:t>
            </a:r>
            <a:r>
              <a:rPr lang="ru-RU" dirty="0" err="1">
                <a:latin typeface="Arial Black" panose="020B0A04020102020204" pitchFamily="34" charset="0"/>
              </a:rPr>
              <a:t>жанри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ораторського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мистецтва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5. </a:t>
            </a:r>
            <a:r>
              <a:rPr lang="ru-RU" dirty="0" err="1">
                <a:latin typeface="Arial Black" panose="020B0A04020102020204" pitchFamily="34" charset="0"/>
              </a:rPr>
              <a:t>Стратегія</a:t>
            </a:r>
            <a:r>
              <a:rPr lang="ru-RU" dirty="0">
                <a:latin typeface="Arial Black" panose="020B0A04020102020204" pitchFamily="34" charset="0"/>
              </a:rPr>
              <a:t> і тактика </a:t>
            </a:r>
            <a:r>
              <a:rPr lang="ru-RU" dirty="0" err="1">
                <a:latin typeface="Arial Black" panose="020B0A04020102020204" pitchFamily="34" charset="0"/>
              </a:rPr>
              <a:t>ораторського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мистецтва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6. </a:t>
            </a:r>
            <a:r>
              <a:rPr lang="ru-RU" dirty="0" err="1">
                <a:latin typeface="Arial Black" panose="020B0A04020102020204" pitchFamily="34" charset="0"/>
              </a:rPr>
              <a:t>Логіко-мовна</a:t>
            </a:r>
            <a:r>
              <a:rPr lang="ru-RU" dirty="0">
                <a:latin typeface="Arial Black" panose="020B0A04020102020204" pitchFamily="34" charset="0"/>
              </a:rPr>
              <a:t> культура оратора</a:t>
            </a:r>
          </a:p>
          <a:p>
            <a:r>
              <a:rPr lang="ru-RU" dirty="0">
                <a:latin typeface="Arial Black" panose="020B0A04020102020204" pitchFamily="34" charset="0"/>
              </a:rPr>
              <a:t>Тема 7. </a:t>
            </a:r>
            <a:r>
              <a:rPr lang="ru-RU" dirty="0" err="1">
                <a:latin typeface="Arial Black" panose="020B0A04020102020204" pitchFamily="34" charset="0"/>
              </a:rPr>
              <a:t>Техніка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мовлення</a:t>
            </a:r>
            <a:r>
              <a:rPr lang="ru-RU" dirty="0">
                <a:latin typeface="Arial Black" panose="020B0A04020102020204" pitchFamily="34" charset="0"/>
              </a:rPr>
              <a:t> і </a:t>
            </a:r>
            <a:r>
              <a:rPr lang="ru-RU" dirty="0" err="1">
                <a:latin typeface="Arial Black" panose="020B0A04020102020204" pitchFamily="34" charset="0"/>
              </a:rPr>
              <a:t>дихання</a:t>
            </a:r>
            <a:r>
              <a:rPr lang="ru-RU" dirty="0">
                <a:latin typeface="Arial Black" panose="020B0A04020102020204" pitchFamily="34" charset="0"/>
              </a:rPr>
              <a:t>, як </a:t>
            </a:r>
            <a:r>
              <a:rPr lang="ru-RU" dirty="0" err="1">
                <a:latin typeface="Arial Black" panose="020B0A04020102020204" pitchFamily="34" charset="0"/>
              </a:rPr>
              <a:t>передумова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словесної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дії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8. </a:t>
            </a:r>
            <a:r>
              <a:rPr lang="ru-RU" dirty="0" err="1">
                <a:latin typeface="Arial Black" panose="020B0A04020102020204" pitchFamily="34" charset="0"/>
              </a:rPr>
              <a:t>Підготовка</a:t>
            </a:r>
            <a:r>
              <a:rPr lang="ru-RU" dirty="0">
                <a:latin typeface="Arial Black" panose="020B0A04020102020204" pitchFamily="34" charset="0"/>
              </a:rPr>
              <a:t> і </a:t>
            </a:r>
            <a:r>
              <a:rPr lang="ru-RU" dirty="0" err="1">
                <a:latin typeface="Arial Black" panose="020B0A04020102020204" pitchFamily="34" charset="0"/>
              </a:rPr>
              <a:t>проведення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публічного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виступу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9. Основ </a:t>
            </a:r>
            <a:r>
              <a:rPr lang="ru-RU" dirty="0" err="1">
                <a:latin typeface="Arial Black" panose="020B0A04020102020204" pitchFamily="34" charset="0"/>
              </a:rPr>
              <a:t>полемічної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майстерності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10. Оратор і </a:t>
            </a:r>
            <a:r>
              <a:rPr lang="ru-RU" dirty="0" err="1">
                <a:latin typeface="Arial Black" panose="020B0A04020102020204" pitchFamily="34" charset="0"/>
              </a:rPr>
              <a:t>аудиторія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Тема </a:t>
            </a:r>
            <a:r>
              <a:rPr lang="ru-RU" dirty="0">
                <a:latin typeface="Arial Black" panose="020B0A04020102020204" pitchFamily="34" charset="0"/>
              </a:rPr>
              <a:t>11. </a:t>
            </a:r>
            <a:r>
              <a:rPr lang="ru-RU" dirty="0" err="1">
                <a:latin typeface="Arial Black" panose="020B0A04020102020204" pitchFamily="34" charset="0"/>
              </a:rPr>
              <a:t>Місце</a:t>
            </a:r>
            <a:r>
              <a:rPr lang="ru-RU" dirty="0">
                <a:latin typeface="Arial Black" panose="020B0A04020102020204" pitchFamily="34" charset="0"/>
              </a:rPr>
              <a:t> та роль </a:t>
            </a:r>
            <a:r>
              <a:rPr lang="ru-RU" dirty="0" err="1">
                <a:latin typeface="Arial Black" panose="020B0A04020102020204" pitchFamily="34" charset="0"/>
              </a:rPr>
              <a:t>доказу</a:t>
            </a:r>
            <a:r>
              <a:rPr lang="ru-RU" dirty="0">
                <a:latin typeface="Arial Black" panose="020B0A04020102020204" pitchFamily="34" charset="0"/>
              </a:rPr>
              <a:t> в </a:t>
            </a:r>
            <a:r>
              <a:rPr lang="ru-RU" dirty="0" err="1">
                <a:latin typeface="Arial Black" panose="020B0A04020102020204" pitchFamily="34" charset="0"/>
              </a:rPr>
              <a:t>риториці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юриста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Тема </a:t>
            </a:r>
            <a:r>
              <a:rPr lang="ru-RU" dirty="0">
                <a:latin typeface="Arial Black" panose="020B0A04020102020204" pitchFamily="34" charset="0"/>
              </a:rPr>
              <a:t>12. </a:t>
            </a:r>
            <a:r>
              <a:rPr lang="ru-RU" dirty="0" err="1">
                <a:latin typeface="Arial Black" panose="020B0A04020102020204" pitchFamily="34" charset="0"/>
              </a:rPr>
              <a:t>Судове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красномовство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Тема 13. </a:t>
            </a:r>
            <a:r>
              <a:rPr lang="ru-RU" dirty="0" err="1">
                <a:latin typeface="Arial Black" panose="020B0A04020102020204" pitchFamily="34" charset="0"/>
              </a:rPr>
              <a:t>Особливості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судової</a:t>
            </a: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err="1">
                <a:latin typeface="Arial Black" panose="020B0A04020102020204" pitchFamily="34" charset="0"/>
              </a:rPr>
              <a:t>промови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711" y="4653136"/>
            <a:ext cx="1811337" cy="200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48489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80" y="476672"/>
            <a:ext cx="2120900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476672"/>
            <a:ext cx="4653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Рекомендована </a:t>
            </a:r>
            <a:r>
              <a:rPr lang="ru-RU" i="1" dirty="0" err="1"/>
              <a:t>література</a:t>
            </a:r>
            <a:r>
              <a:rPr lang="ru-RU" i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846004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Основна</a:t>
            </a:r>
            <a:r>
              <a:rPr lang="ru-RU" dirty="0"/>
              <a:t> (</a:t>
            </a:r>
            <a:r>
              <a:rPr lang="ru-RU" dirty="0" err="1"/>
              <a:t>базова</a:t>
            </a:r>
            <a:r>
              <a:rPr lang="ru-RU" dirty="0"/>
              <a:t>)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Гончарова </a:t>
            </a:r>
            <a:r>
              <a:rPr lang="ru-RU" dirty="0"/>
              <a:t>О. М. </a:t>
            </a:r>
            <a:r>
              <a:rPr lang="ru-RU" dirty="0" err="1"/>
              <a:t>Ораторське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: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. Культура </a:t>
            </a:r>
            <a:r>
              <a:rPr lang="ru-RU" dirty="0" err="1"/>
              <a:t>України</a:t>
            </a:r>
            <a:r>
              <a:rPr lang="ru-RU" dirty="0"/>
              <a:t>. 2010. № 31. С. 40–50.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Кацавець</a:t>
            </a:r>
            <a:r>
              <a:rPr lang="ru-RU" dirty="0"/>
              <a:t> Р. С.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і </a:t>
            </a:r>
            <a:r>
              <a:rPr lang="ru-RU" dirty="0" err="1"/>
              <a:t>впливу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. Право. </a:t>
            </a:r>
            <a:r>
              <a:rPr lang="ru-RU" dirty="0" err="1"/>
              <a:t>Серія</a:t>
            </a:r>
            <a:r>
              <a:rPr lang="ru-RU" dirty="0"/>
              <a:t> 18. </a:t>
            </a:r>
            <a:r>
              <a:rPr lang="ru-RU" dirty="0" err="1"/>
              <a:t>Економіка</a:t>
            </a:r>
            <a:r>
              <a:rPr lang="ru-RU" dirty="0"/>
              <a:t> і право. 2013. № 21. С. 164–170.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Кацавець</a:t>
            </a:r>
            <a:r>
              <a:rPr lang="ru-RU" dirty="0" smtClean="0"/>
              <a:t> </a:t>
            </a:r>
            <a:r>
              <a:rPr lang="ru-RU" dirty="0"/>
              <a:t>Р. С. </a:t>
            </a:r>
            <a:r>
              <a:rPr lang="ru-RU" dirty="0" err="1"/>
              <a:t>Ораторське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: </a:t>
            </a:r>
            <a:r>
              <a:rPr lang="ru-RU" dirty="0" err="1"/>
              <a:t>підручник</a:t>
            </a:r>
            <a:r>
              <a:rPr lang="ru-RU" dirty="0"/>
              <a:t>. 3-тє вид. </a:t>
            </a:r>
            <a:r>
              <a:rPr lang="ru-RU" dirty="0" err="1"/>
              <a:t>Київ</a:t>
            </a:r>
            <a:r>
              <a:rPr lang="ru-RU" dirty="0"/>
              <a:t> : </a:t>
            </a:r>
            <a:r>
              <a:rPr lang="ru-RU" dirty="0" err="1"/>
              <a:t>Алерта</a:t>
            </a:r>
            <a:r>
              <a:rPr lang="ru-RU" dirty="0"/>
              <a:t>, 2021. 250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Колотілова</a:t>
            </a:r>
            <a:r>
              <a:rPr lang="ru-RU" dirty="0" smtClean="0"/>
              <a:t> </a:t>
            </a:r>
            <a:r>
              <a:rPr lang="ru-RU" dirty="0"/>
              <a:t>Н. А. Риторика: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 : Центр </a:t>
            </a:r>
            <a:r>
              <a:rPr lang="ru-RU" dirty="0" err="1"/>
              <a:t>учб</a:t>
            </a:r>
            <a:r>
              <a:rPr lang="ru-RU" dirty="0"/>
              <a:t>. </a:t>
            </a:r>
            <a:r>
              <a:rPr lang="ru-RU" dirty="0" err="1"/>
              <a:t>літ</a:t>
            </a:r>
            <a:r>
              <a:rPr lang="ru-RU" dirty="0"/>
              <a:t>., 2007. 231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Риторика 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.-метод. </a:t>
            </a:r>
            <a:r>
              <a:rPr lang="ru-RU" dirty="0" err="1"/>
              <a:t>посіб</a:t>
            </a:r>
            <a:r>
              <a:rPr lang="ru-RU" dirty="0"/>
              <a:t>. / ред. С. Романюк ; уклад. Л. </a:t>
            </a:r>
            <a:r>
              <a:rPr lang="ru-RU" dirty="0" err="1"/>
              <a:t>Мафтин</a:t>
            </a:r>
            <a:r>
              <a:rPr lang="ru-RU" dirty="0"/>
              <a:t>. </a:t>
            </a:r>
            <a:r>
              <a:rPr lang="ru-RU" dirty="0" err="1"/>
              <a:t>Чернівці</a:t>
            </a:r>
            <a:r>
              <a:rPr lang="ru-RU" dirty="0"/>
              <a:t> : </a:t>
            </a:r>
            <a:r>
              <a:rPr lang="ru-RU" dirty="0" err="1"/>
              <a:t>Чернівец</a:t>
            </a:r>
            <a:r>
              <a:rPr lang="ru-RU" dirty="0"/>
              <a:t>. нац. ун-т </a:t>
            </a:r>
            <a:r>
              <a:rPr lang="ru-RU" dirty="0" err="1"/>
              <a:t>ім</a:t>
            </a:r>
            <a:r>
              <a:rPr lang="ru-RU" dirty="0"/>
              <a:t>. Ю. Федьков. : Рута, 2020. 343 с </a:t>
            </a:r>
            <a:endParaRPr lang="ru-RU" dirty="0" smtClean="0"/>
          </a:p>
          <a:p>
            <a:r>
              <a:rPr lang="ru-RU" dirty="0" err="1" smtClean="0"/>
              <a:t>Допоміжна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Афанасьєва</a:t>
            </a:r>
            <a:r>
              <a:rPr lang="ru-RU" dirty="0" smtClean="0"/>
              <a:t> </a:t>
            </a:r>
            <a:r>
              <a:rPr lang="ru-RU" dirty="0"/>
              <a:t>Л. І.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красномовства</a:t>
            </a:r>
            <a:r>
              <a:rPr lang="ru-RU" dirty="0"/>
              <a:t>: </a:t>
            </a:r>
            <a:r>
              <a:rPr lang="ru-RU" dirty="0" err="1"/>
              <a:t>Навчально-методичний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3-тє вид. </a:t>
            </a:r>
            <a:r>
              <a:rPr lang="ru-RU" dirty="0" err="1"/>
              <a:t>Кіровоград</a:t>
            </a:r>
            <a:r>
              <a:rPr lang="ru-RU" dirty="0"/>
              <a:t> : Л. І. </a:t>
            </a:r>
            <a:r>
              <a:rPr lang="ru-RU" dirty="0" err="1"/>
              <a:t>Афанасьєва</a:t>
            </a:r>
            <a:r>
              <a:rPr lang="ru-RU" dirty="0"/>
              <a:t>, 2014. 108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Гапотій</a:t>
            </a:r>
            <a:r>
              <a:rPr lang="ru-RU" dirty="0" smtClean="0"/>
              <a:t> </a:t>
            </a:r>
            <a:r>
              <a:rPr lang="ru-RU" dirty="0"/>
              <a:t>В. Д., </a:t>
            </a:r>
            <a:r>
              <a:rPr lang="ru-RU" dirty="0" err="1"/>
              <a:t>Куліда</a:t>
            </a:r>
            <a:r>
              <a:rPr lang="ru-RU" dirty="0"/>
              <a:t> О. О.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ораторського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: </a:t>
            </a:r>
            <a:r>
              <a:rPr lang="ru-RU" dirty="0" err="1"/>
              <a:t>навчально-методичний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</a:t>
            </a:r>
            <a:r>
              <a:rPr lang="ru-RU" dirty="0" err="1"/>
              <a:t>Мелітополь</a:t>
            </a:r>
            <a:r>
              <a:rPr lang="ru-RU" dirty="0"/>
              <a:t> : ФОП Однорог Т.В., 2019. 168 </a:t>
            </a:r>
            <a:r>
              <a:rPr lang="ru-RU" dirty="0" smtClean="0"/>
              <a:t>с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4509120"/>
            <a:ext cx="202734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542" y="2790621"/>
            <a:ext cx="2027342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69561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1475</TotalTime>
  <Words>362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 Black</vt:lpstr>
      <vt:lpstr>Candara</vt:lpstr>
      <vt:lpstr>Symbol</vt:lpstr>
      <vt:lpstr>Волна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99</cp:revision>
  <dcterms:created xsi:type="dcterms:W3CDTF">2022-02-01T19:09:25Z</dcterms:created>
  <dcterms:modified xsi:type="dcterms:W3CDTF">2024-06-17T16:48:36Z</dcterms:modified>
</cp:coreProperties>
</file>