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67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652D"/>
    <a:srgbClr val="FFFF66"/>
    <a:srgbClr val="D67946"/>
    <a:srgbClr val="90F22E"/>
    <a:srgbClr val="A1F44E"/>
    <a:srgbClr val="CCFF33"/>
    <a:srgbClr val="FFFF00"/>
    <a:srgbClr val="ABC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489" autoAdjust="0"/>
  </p:normalViewPr>
  <p:slideViewPr>
    <p:cSldViewPr>
      <p:cViewPr varScale="1">
        <p:scale>
          <a:sx n="74" d="100"/>
          <a:sy n="74" d="100"/>
        </p:scale>
        <p:origin x="171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8E71-6012-4E26-98D9-7FCE15C35F04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63F3-1467-49BE-80DD-A05D578A4BA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096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163F3-1467-49BE-80DD-A05D578A4BA8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226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163F3-1467-49BE-80DD-A05D578A4BA8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96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53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76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56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72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9409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464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846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37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0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511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754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21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29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34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78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8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C9652D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E1D1-FDC1-493D-8238-B7078EAF44C6}" type="datetimeFigureOut">
              <a:rPr lang="ru-RU" smtClean="0"/>
              <a:t>13.05.2024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A89F9D-40C2-429D-9D7F-1002F0EA5C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990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188641"/>
            <a:ext cx="8280920" cy="1440159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Вибірковий  освітній компонент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/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</a:b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«ГРУНТОЗНАВСТВО З ОСНОВАМИ </a:t>
            </a: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ГЕОЛОГІЇ»</a:t>
            </a:r>
            <a:endParaRPr lang="ru-RU" sz="28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1916832"/>
            <a:ext cx="8280920" cy="1844824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ct val="20000"/>
              </a:spcBef>
            </a:pPr>
            <a:r>
              <a:rPr lang="uk-UA" sz="20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При вивчення дисципліни </a:t>
            </a:r>
            <a:r>
              <a:rPr lang="uk-UA" sz="2000" b="1" dirty="0">
                <a:solidFill>
                  <a:schemeClr val="bg1"/>
                </a:solidFill>
              </a:rPr>
              <a:t>с</a:t>
            </a:r>
            <a:r>
              <a:rPr lang="uk-UA" sz="2000" b="1" dirty="0" smtClean="0">
                <a:solidFill>
                  <a:schemeClr val="bg1"/>
                </a:solidFill>
              </a:rPr>
              <a:t>туденти </a:t>
            </a:r>
            <a:r>
              <a:rPr lang="uk-UA" sz="2000" b="1" dirty="0">
                <a:solidFill>
                  <a:schemeClr val="bg1"/>
                </a:solidFill>
              </a:rPr>
              <a:t>отримують </a:t>
            </a:r>
            <a:r>
              <a:rPr lang="uk-UA" sz="2000" b="1" dirty="0" smtClean="0">
                <a:solidFill>
                  <a:schemeClr val="bg1"/>
                </a:solidFill>
              </a:rPr>
              <a:t>знання про типи та структурну будову ґрунту </a:t>
            </a:r>
            <a:r>
              <a:rPr lang="en-US" sz="2000" b="1" dirty="0" smtClean="0">
                <a:solidFill>
                  <a:schemeClr val="bg1"/>
                </a:solidFill>
              </a:rPr>
              <a:t>,</a:t>
            </a:r>
            <a:r>
              <a:rPr lang="uk-UA" sz="2000" b="1" dirty="0" smtClean="0">
                <a:solidFill>
                  <a:schemeClr val="bg1"/>
                </a:solidFill>
              </a:rPr>
              <a:t> гранулометричний склад та кислотність ґрунту, причини деградації ґрунту та шляхи їх усунення.</a:t>
            </a:r>
            <a:endParaRPr lang="uk-UA" sz="2000" b="1" dirty="0">
              <a:solidFill>
                <a:schemeClr val="bg1"/>
              </a:solidFill>
            </a:endParaRPr>
          </a:p>
          <a:p>
            <a:pPr lvl="0" algn="just">
              <a:spcBef>
                <a:spcPct val="20000"/>
              </a:spcBef>
            </a:pPr>
            <a:endParaRPr lang="ru-RU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861048"/>
            <a:ext cx="8280920" cy="288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36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75655" y="260648"/>
            <a:ext cx="7272809" cy="792088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ВИВЧЕННЯ ДИСЦИПЛІНИ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032" y="1268760"/>
            <a:ext cx="8260432" cy="1944216"/>
          </a:xfr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tabLst>
                <a:tab pos="180340" algn="l"/>
              </a:tabLst>
            </a:pPr>
            <a:r>
              <a:rPr lang="uk-UA" sz="20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вичення</a:t>
            </a:r>
            <a: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дисципліни «</a:t>
            </a:r>
            <a:r>
              <a:rPr lang="uk-UA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Грунтознавство</a:t>
            </a:r>
            <a:r>
              <a:rPr lang="uk-UA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основами геології»  </a:t>
            </a:r>
            <a: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ознайомлення здобувачів освіти з основами геології і мінералогії, основних законів наукового ґрунтознавства, особливості </a:t>
            </a:r>
            <a:r>
              <a:rPr lang="uk-UA" sz="20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грунтоутворювальних</a:t>
            </a:r>
            <a: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процесів, складу і властивостей </a:t>
            </a:r>
            <a:r>
              <a:rPr lang="uk-UA" sz="20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грунту</a:t>
            </a:r>
            <a:r>
              <a:rPr lang="uk-UA" sz="2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шляхів підвищення його родючості і захисту від ерозії.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180340" algn="l"/>
              </a:tabLst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32" y="3252732"/>
            <a:ext cx="8260432" cy="34166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17905" y="188641"/>
            <a:ext cx="4774575" cy="6336703"/>
          </a:xfr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РЕЗУЛЬТАТІ ВИВЧЕННЯ ДИСЦИПЛІНИ ЗДОБУВАЧ ОСВІТИ ПОВИНЕН ЗНАТИ:</a:t>
            </a:r>
          </a:p>
          <a:p>
            <a:r>
              <a:rPr lang="uk-UA" sz="1400" dirty="0" smtClean="0"/>
              <a:t> </a:t>
            </a:r>
            <a:r>
              <a:rPr lang="uk-UA" sz="1400" b="1" dirty="0"/>
              <a:t>загальні закономірності будови і розвитку </a:t>
            </a:r>
            <a:r>
              <a:rPr lang="uk-UA" sz="1400" b="1" dirty="0" err="1"/>
              <a:t>землі,основи</a:t>
            </a:r>
            <a:r>
              <a:rPr lang="uk-UA" sz="1400" b="1" dirty="0"/>
              <a:t> геології та </a:t>
            </a:r>
            <a:r>
              <a:rPr lang="uk-UA" sz="1400" b="1" dirty="0" err="1"/>
              <a:t>мінералогії,суть</a:t>
            </a:r>
            <a:r>
              <a:rPr lang="uk-UA" sz="1400" b="1" dirty="0"/>
              <a:t> геологічних, геохімічних, гідрологічних аспектів ґрунтоутворювальних </a:t>
            </a:r>
            <a:r>
              <a:rPr lang="uk-UA" sz="1400" b="1" dirty="0" err="1"/>
              <a:t>процесів,будову</a:t>
            </a:r>
            <a:r>
              <a:rPr lang="uk-UA" sz="1400" b="1" dirty="0"/>
              <a:t>, властивості, класифікацію </a:t>
            </a:r>
            <a:r>
              <a:rPr lang="uk-UA" sz="1400" b="1" dirty="0" err="1"/>
              <a:t>грунтів</a:t>
            </a:r>
            <a:r>
              <a:rPr lang="uk-UA" sz="1400" b="1" dirty="0"/>
              <a:t> всіх кліматичних зон </a:t>
            </a:r>
            <a:r>
              <a:rPr lang="uk-UA" sz="1400" b="1" dirty="0" err="1"/>
              <a:t>України,шляхи</a:t>
            </a:r>
            <a:r>
              <a:rPr lang="uk-UA" sz="1400" b="1" dirty="0"/>
              <a:t> поліпшення родючості та захист </a:t>
            </a:r>
            <a:r>
              <a:rPr lang="uk-UA" sz="1400" b="1" dirty="0" err="1"/>
              <a:t>грунтів</a:t>
            </a:r>
            <a:r>
              <a:rPr lang="uk-UA" sz="1400" b="1" dirty="0"/>
              <a:t> від ерозії, вивчити </a:t>
            </a:r>
            <a:r>
              <a:rPr lang="uk-UA" sz="1400" b="1" dirty="0" err="1"/>
              <a:t>грунтоутворюючі</a:t>
            </a:r>
            <a:r>
              <a:rPr lang="uk-UA" sz="1400" b="1" dirty="0"/>
              <a:t> породи на території України, ознайомитися з </a:t>
            </a:r>
            <a:r>
              <a:rPr lang="uk-UA" sz="1400" b="1" dirty="0" err="1"/>
              <a:t>грунтоутвоючими</a:t>
            </a:r>
            <a:r>
              <a:rPr lang="uk-UA" sz="1400" b="1" dirty="0"/>
              <a:t> породами території розміщення навчального закладу , ознайомитися з основними видами органічних добрив та способами їх внесення в </a:t>
            </a:r>
            <a:r>
              <a:rPr lang="uk-UA" sz="1400" b="1" dirty="0" err="1"/>
              <a:t>грунт</a:t>
            </a:r>
            <a:endParaRPr lang="uk-UA" sz="1400" b="1" dirty="0">
              <a:solidFill>
                <a:schemeClr val="bg1"/>
              </a:solidFill>
            </a:endParaRPr>
          </a:p>
          <a:p>
            <a:pPr lvl="0">
              <a:buClr>
                <a:srgbClr val="31B6FD"/>
              </a:buClr>
            </a:pPr>
            <a:r>
              <a:rPr lang="uk-UA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ДОБУВАЧ ОСВІТИ ПОВИНЕН ВМІТИ</a:t>
            </a:r>
            <a:r>
              <a:rPr lang="uk-UA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0">
              <a:buClr>
                <a:srgbClr val="31B6FD"/>
              </a:buClr>
            </a:pP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Вміти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визначати кислотність </a:t>
            </a:r>
            <a:r>
              <a:rPr lang="uk-UA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грунту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та вивчити методи її усунення. Вміти вносити вапнякові добрива. Вміти визначати ступінь засолення </a:t>
            </a:r>
            <a:r>
              <a:rPr lang="uk-UA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грунтів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, проводити гіпсування </a:t>
            </a:r>
            <a:r>
              <a:rPr lang="uk-UA" sz="16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грунтів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Вміти вираховувати норми внесення органічних добрив та вапнякових добрив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uk-U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59" y="1340769"/>
            <a:ext cx="3312367" cy="2520279"/>
          </a:xfr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pPr lvl="0" algn="just"/>
            <a:endParaRPr lang="uk-UA" sz="1300" b="1" dirty="0">
              <a:solidFill>
                <a:schemeClr val="bg1"/>
              </a:solidFill>
              <a:cs typeface="Aharoni" panose="02010803020104030203" pitchFamily="2" charset="-79"/>
            </a:endParaRPr>
          </a:p>
          <a:p>
            <a:r>
              <a:rPr lang="uk-UA" sz="4000" b="1" dirty="0" smtClean="0">
                <a:solidFill>
                  <a:srgbClr val="5F6368"/>
                </a:solidFill>
                <a:latin typeface="arial" panose="020B0604020202020204" pitchFamily="34" charset="0"/>
              </a:rPr>
              <a:t>Ґрунтознавство</a:t>
            </a:r>
            <a:r>
              <a:rPr lang="uk-UA" sz="4000" dirty="0">
                <a:solidFill>
                  <a:srgbClr val="4D5156"/>
                </a:solidFill>
                <a:latin typeface="arial" panose="020B0604020202020204" pitchFamily="34" charset="0"/>
              </a:rPr>
              <a:t>: </a:t>
            </a:r>
            <a:r>
              <a:rPr lang="uk-UA" sz="4000" b="1" dirty="0">
                <a:solidFill>
                  <a:srgbClr val="5F6368"/>
                </a:solidFill>
                <a:latin typeface="arial" panose="020B0604020202020204" pitchFamily="34" charset="0"/>
              </a:rPr>
              <a:t>Підручник</a:t>
            </a:r>
            <a:r>
              <a:rPr lang="uk-UA" sz="4000" dirty="0">
                <a:solidFill>
                  <a:srgbClr val="4D5156"/>
                </a:solidFill>
                <a:latin typeface="arial" panose="020B0604020202020204" pitchFamily="34" charset="0"/>
              </a:rPr>
              <a:t> / Д.Г. Тихоненко, М.О. </a:t>
            </a:r>
            <a:r>
              <a:rPr lang="uk-UA" sz="4000" dirty="0" err="1">
                <a:solidFill>
                  <a:srgbClr val="4D5156"/>
                </a:solidFill>
                <a:latin typeface="arial" panose="020B0604020202020204" pitchFamily="34" charset="0"/>
              </a:rPr>
              <a:t>Горін</a:t>
            </a:r>
            <a:r>
              <a:rPr lang="uk-UA" sz="4000" dirty="0">
                <a:solidFill>
                  <a:srgbClr val="4D5156"/>
                </a:solidFill>
                <a:latin typeface="arial" panose="020B0604020202020204" pitchFamily="34" charset="0"/>
              </a:rPr>
              <a:t>,. М.І. </a:t>
            </a:r>
            <a:r>
              <a:rPr lang="uk-UA" sz="4000" dirty="0" err="1">
                <a:solidFill>
                  <a:srgbClr val="4D5156"/>
                </a:solidFill>
                <a:latin typeface="arial" panose="020B0604020202020204" pitchFamily="34" charset="0"/>
              </a:rPr>
              <a:t>Лактіонов</a:t>
            </a:r>
            <a:r>
              <a:rPr lang="uk-UA" sz="4000" dirty="0">
                <a:solidFill>
                  <a:srgbClr val="4D5156"/>
                </a:solidFill>
                <a:latin typeface="arial" panose="020B0604020202020204" pitchFamily="34" charset="0"/>
              </a:rPr>
              <a:t> та ін.; за ред. Д.Г. Тихоненка. — К.: Вища освіта, 2005. — 703 с.: </a:t>
            </a:r>
            <a:r>
              <a:rPr lang="uk-UA" sz="4000" dirty="0" err="1">
                <a:solidFill>
                  <a:srgbClr val="4D5156"/>
                </a:solidFill>
                <a:latin typeface="arial" panose="020B0604020202020204" pitchFamily="34" charset="0"/>
              </a:rPr>
              <a:t>іл</a:t>
            </a:r>
            <a:r>
              <a:rPr lang="uk-UA" sz="4000" dirty="0">
                <a:solidFill>
                  <a:srgbClr val="4D5156"/>
                </a:solidFill>
                <a:latin typeface="arial" panose="020B0604020202020204" pitchFamily="34" charset="0"/>
              </a:rPr>
              <a:t>. ISBN 966-8081 ...</a:t>
            </a:r>
          </a:p>
          <a:p>
            <a:r>
              <a:rPr lang="uk-UA" sz="4000" dirty="0">
                <a:solidFill>
                  <a:srgbClr val="1F1F1F"/>
                </a:solidFill>
                <a:latin typeface="arial" panose="020B0604020202020204" pitchFamily="34" charset="0"/>
              </a:rPr>
              <a:t>705 сторінок</a:t>
            </a:r>
          </a:p>
          <a:p>
            <a:r>
              <a:rPr lang="uk-UA" sz="4000" dirty="0">
                <a:solidFill>
                  <a:srgbClr val="1F1F1F"/>
                </a:solidFill>
                <a:latin typeface="arial" panose="020B0604020202020204" pitchFamily="34" charset="0"/>
              </a:rPr>
              <a:t/>
            </a:r>
            <a:br>
              <a:rPr lang="uk-UA" sz="4000" dirty="0">
                <a:solidFill>
                  <a:srgbClr val="1F1F1F"/>
                </a:solidFill>
                <a:latin typeface="arial" panose="020B0604020202020204" pitchFamily="34" charset="0"/>
              </a:rPr>
            </a:br>
            <a:endParaRPr lang="ru-RU" sz="4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31641" y="188641"/>
            <a:ext cx="2592288" cy="1008112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Рекомендована література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59" y="4149080"/>
            <a:ext cx="3312367" cy="25031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Другая 22">
      <a:dk1>
        <a:sysClr val="windowText" lastClr="000000"/>
      </a:dk1>
      <a:lt1>
        <a:srgbClr val="217435"/>
      </a:lt1>
      <a:dk2>
        <a:srgbClr val="DC9F0B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356</TotalTime>
  <Words>191</Words>
  <Application>Microsoft Office PowerPoint</Application>
  <PresentationFormat>Экран (4:3)</PresentationFormat>
  <Paragraphs>15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Aharoni</vt:lpstr>
      <vt:lpstr>Arial</vt:lpstr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«Зовнішньоекономічна діяльність»</dc:title>
  <dc:creator>User</dc:creator>
  <cp:lastModifiedBy>User</cp:lastModifiedBy>
  <cp:revision>76</cp:revision>
  <dcterms:created xsi:type="dcterms:W3CDTF">2024-04-15T18:54:48Z</dcterms:created>
  <dcterms:modified xsi:type="dcterms:W3CDTF">2024-05-13T13:11:40Z</dcterms:modified>
</cp:coreProperties>
</file>