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67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22E"/>
    <a:srgbClr val="A1F44E"/>
    <a:srgbClr val="CCFF33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9" autoAdjust="0"/>
  </p:normalViewPr>
  <p:slideViewPr>
    <p:cSldViewPr>
      <p:cViewPr varScale="1">
        <p:scale>
          <a:sx n="74" d="100"/>
          <a:sy n="74" d="100"/>
        </p:scale>
        <p:origin x="171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5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1"/>
            <a:ext cx="8280920" cy="144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uk-UA" sz="2800" b="1" i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Гербологія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»</a:t>
            </a:r>
            <a:endParaRPr lang="ru-RU" sz="28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28800"/>
            <a:ext cx="8280920" cy="2132856"/>
          </a:xfrm>
          <a:prstGeom prst="roundRect">
            <a:avLst/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Вивчення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дисципліни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“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Гербологія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” 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формує у майбутніх фахівців в галузі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землеробства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уявлення про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види та класифікацію бур</a:t>
            </a:r>
            <a:r>
              <a:rPr lang="en-US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янів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та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способи їх поширення, використання інтегрованих систем захисту,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створення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карт 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забур</a:t>
            </a:r>
            <a:r>
              <a:rPr lang="en-US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яненості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полів,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виконання різного роду виробничих задач на основі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розроблених інтегрованих систем захисту.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61656"/>
            <a:ext cx="8280920" cy="29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268760"/>
            <a:ext cx="8260432" cy="1944216"/>
          </a:xfrm>
          <a:solidFill>
            <a:srgbClr val="A1F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Мета </a:t>
            </a:r>
            <a:r>
              <a:rPr lang="uk-UA" b="1" dirty="0">
                <a:solidFill>
                  <a:schemeClr val="tx1"/>
                </a:solidFill>
              </a:rPr>
              <a:t>викладання дисципліни “</a:t>
            </a:r>
            <a:r>
              <a:rPr lang="uk-UA" b="1" dirty="0" err="1">
                <a:solidFill>
                  <a:schemeClr val="tx1"/>
                </a:solidFill>
              </a:rPr>
              <a:t>Гербологія</a:t>
            </a:r>
            <a:r>
              <a:rPr lang="uk-UA" b="1" dirty="0">
                <a:solidFill>
                  <a:schemeClr val="tx1"/>
                </a:solidFill>
              </a:rPr>
              <a:t>” полягає у пізнанні закономірностей формування бур’янового комплексу агрофітоценозів, взаємовідносин між бур’янами та культурними рослинами, у засвоєнні методів контролю забур’яненості посівів і способів боротьби з бур’янами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2" y="3212976"/>
            <a:ext cx="8260432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905" y="188641"/>
            <a:ext cx="4774575" cy="6336703"/>
          </a:xfr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ЗНАТИ: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основні визначення і терміни в </a:t>
            </a:r>
            <a:r>
              <a:rPr lang="uk-UA" sz="1400" b="1" dirty="0" err="1" smtClean="0">
                <a:solidFill>
                  <a:schemeClr val="tx1"/>
                </a:solidFill>
              </a:rPr>
              <a:t>гербології</a:t>
            </a:r>
            <a:r>
              <a:rPr lang="uk-UA" sz="1400" b="1" dirty="0">
                <a:solidFill>
                  <a:schemeClr val="tx1"/>
                </a:solidFill>
              </a:rPr>
              <a:t>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види сільськогосподарських карт і карти, які використовуються в </a:t>
            </a:r>
            <a:r>
              <a:rPr lang="uk-UA" sz="1400" b="1" dirty="0" err="1" smtClean="0">
                <a:solidFill>
                  <a:schemeClr val="tx1"/>
                </a:solidFill>
              </a:rPr>
              <a:t>забур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яненості</a:t>
            </a:r>
            <a:r>
              <a:rPr lang="uk-UA" sz="1400" b="1" dirty="0" smtClean="0">
                <a:solidFill>
                  <a:schemeClr val="tx1"/>
                </a:solidFill>
              </a:rPr>
              <a:t> поля; </a:t>
            </a:r>
            <a:r>
              <a:rPr lang="uk-UA" sz="1400" b="1" dirty="0">
                <a:solidFill>
                  <a:schemeClr val="tx1"/>
                </a:solidFill>
              </a:rPr>
              <a:t>значення </a:t>
            </a:r>
            <a:r>
              <a:rPr lang="uk-UA" sz="1400" b="1" dirty="0" smtClean="0">
                <a:solidFill>
                  <a:schemeClr val="tx1"/>
                </a:solidFill>
              </a:rPr>
              <a:t> карт </a:t>
            </a:r>
            <a:r>
              <a:rPr lang="uk-UA" sz="1400" b="1" dirty="0" err="1" smtClean="0">
                <a:solidFill>
                  <a:schemeClr val="tx1"/>
                </a:solidFill>
              </a:rPr>
              <a:t>забур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яненості</a:t>
            </a:r>
            <a:r>
              <a:rPr lang="uk-UA" sz="1400" b="1" dirty="0" smtClean="0">
                <a:solidFill>
                  <a:schemeClr val="tx1"/>
                </a:solidFill>
              </a:rPr>
              <a:t> полів </a:t>
            </a:r>
            <a:r>
              <a:rPr lang="uk-UA" sz="1400" b="1" dirty="0">
                <a:solidFill>
                  <a:schemeClr val="tx1"/>
                </a:solidFill>
              </a:rPr>
              <a:t>і атласів </a:t>
            </a:r>
            <a:r>
              <a:rPr lang="uk-UA" sz="1400" b="1" dirty="0" smtClean="0">
                <a:solidFill>
                  <a:schemeClr val="tx1"/>
                </a:solidFill>
              </a:rPr>
              <a:t>, </a:t>
            </a:r>
            <a:r>
              <a:rPr lang="uk-UA" sz="1400" b="1" dirty="0">
                <a:solidFill>
                  <a:schemeClr val="tx1"/>
                </a:solidFill>
              </a:rPr>
              <a:t>оперативному керівництві сільським господарством, його оцінці і прогнозуванні;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</a:t>
            </a:r>
            <a:r>
              <a:rPr lang="uk-UA" sz="1400" b="1" dirty="0" smtClean="0">
                <a:solidFill>
                  <a:schemeClr val="tx1"/>
                </a:solidFill>
              </a:rPr>
              <a:t>інтегровану систему захисту від 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янів</a:t>
            </a:r>
            <a:r>
              <a:rPr lang="uk-UA" sz="1400" b="1" dirty="0" smtClean="0">
                <a:solidFill>
                  <a:schemeClr val="tx1"/>
                </a:solidFill>
              </a:rPr>
              <a:t>;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ВМІТИ: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</a:t>
            </a:r>
            <a:r>
              <a:rPr lang="uk-UA" sz="1400" b="1" dirty="0" smtClean="0">
                <a:solidFill>
                  <a:schemeClr val="tx1"/>
                </a:solidFill>
              </a:rPr>
              <a:t>розпізнавати 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</a:rPr>
              <a:t>яни</a:t>
            </a:r>
            <a:r>
              <a:rPr lang="uk-UA" sz="1400" b="1" dirty="0" smtClean="0">
                <a:solidFill>
                  <a:schemeClr val="tx1"/>
                </a:solidFill>
              </a:rPr>
              <a:t> на полі та за атласами;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sz="1400" b="1" dirty="0">
                <a:solidFill>
                  <a:schemeClr val="tx1"/>
                </a:solidFill>
              </a:rPr>
              <a:t>• </a:t>
            </a:r>
            <a:r>
              <a:rPr lang="uk-UA" sz="1400" b="1" dirty="0" smtClean="0">
                <a:solidFill>
                  <a:schemeClr val="tx1"/>
                </a:solidFill>
              </a:rPr>
              <a:t>впроваджувати систему захисту на практиці;  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•  складати карти </a:t>
            </a:r>
            <a:r>
              <a:rPr lang="uk-UA" sz="1400" b="1" dirty="0" err="1" smtClean="0">
                <a:solidFill>
                  <a:schemeClr val="tx1"/>
                </a:solidFill>
              </a:rPr>
              <a:t>забур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яненості</a:t>
            </a:r>
            <a:r>
              <a:rPr lang="uk-UA" sz="1400" b="1" dirty="0" smtClean="0">
                <a:solidFill>
                  <a:schemeClr val="tx1"/>
                </a:solidFill>
              </a:rPr>
              <a:t> полів. 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59" y="1340769"/>
            <a:ext cx="3312367" cy="2520279"/>
          </a:xfr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/>
            <a:r>
              <a:rPr lang="uk-UA" sz="12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.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Зуза</a:t>
            </a:r>
            <a:r>
              <a:rPr lang="ru-RU" sz="1200" b="1" dirty="0">
                <a:solidFill>
                  <a:schemeClr val="tx1"/>
                </a:solidFill>
              </a:rPr>
              <a:t> В.С. 124 </a:t>
            </a:r>
            <a:r>
              <a:rPr lang="ru-RU" sz="1200" b="1" dirty="0" err="1">
                <a:solidFill>
                  <a:schemeClr val="tx1"/>
                </a:solidFill>
              </a:rPr>
              <a:t>Гербологія</a:t>
            </a:r>
            <a:r>
              <a:rPr lang="ru-RU" sz="1200" b="1" dirty="0">
                <a:solidFill>
                  <a:schemeClr val="tx1"/>
                </a:solidFill>
              </a:rPr>
              <a:t> / В.С. </a:t>
            </a:r>
            <a:r>
              <a:rPr lang="ru-RU" sz="1200" b="1" dirty="0" err="1">
                <a:solidFill>
                  <a:schemeClr val="tx1"/>
                </a:solidFill>
              </a:rPr>
              <a:t>Зуза</a:t>
            </a:r>
            <a:r>
              <a:rPr lang="ru-RU" sz="1200" b="1" dirty="0">
                <a:solidFill>
                  <a:schemeClr val="tx1"/>
                </a:solidFill>
              </a:rPr>
              <a:t>. – </a:t>
            </a:r>
            <a:r>
              <a:rPr lang="ru-RU" sz="1200" b="1" dirty="0" err="1">
                <a:solidFill>
                  <a:schemeClr val="tx1"/>
                </a:solidFill>
              </a:rPr>
              <a:t>Харків</a:t>
            </a:r>
            <a:r>
              <a:rPr lang="ru-RU" sz="1200" b="1" dirty="0">
                <a:solidFill>
                  <a:schemeClr val="tx1"/>
                </a:solidFill>
              </a:rPr>
              <a:t>: Стиль-</a:t>
            </a:r>
            <a:r>
              <a:rPr lang="ru-RU" sz="1200" b="1" dirty="0" err="1">
                <a:solidFill>
                  <a:schemeClr val="tx1"/>
                </a:solidFill>
              </a:rPr>
              <a:t>Издат</a:t>
            </a:r>
            <a:r>
              <a:rPr lang="ru-RU" sz="1200" b="1" dirty="0">
                <a:solidFill>
                  <a:schemeClr val="tx1"/>
                </a:solidFill>
              </a:rPr>
              <a:t>, 2022. – 468 с</a:t>
            </a:r>
            <a:endParaRPr lang="uk-UA" sz="1200" b="1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lvl="0" algn="just"/>
            <a:r>
              <a:rPr lang="ru-RU" sz="1200" b="1" dirty="0" err="1">
                <a:solidFill>
                  <a:schemeClr val="tx1"/>
                </a:solidFill>
              </a:rPr>
              <a:t>Іващенко</a:t>
            </a:r>
            <a:r>
              <a:rPr lang="ru-RU" sz="1200" b="1" dirty="0">
                <a:solidFill>
                  <a:schemeClr val="tx1"/>
                </a:solidFill>
              </a:rPr>
              <a:t> О.О., </a:t>
            </a:r>
            <a:r>
              <a:rPr lang="ru-RU" sz="1200" b="1" dirty="0" err="1">
                <a:solidFill>
                  <a:schemeClr val="tx1"/>
                </a:solidFill>
              </a:rPr>
              <a:t>Іващенко</a:t>
            </a:r>
            <a:r>
              <a:rPr lang="ru-RU" sz="1200" b="1" dirty="0">
                <a:solidFill>
                  <a:schemeClr val="tx1"/>
                </a:solidFill>
              </a:rPr>
              <a:t> О.О. І24 </a:t>
            </a:r>
            <a:r>
              <a:rPr lang="ru-RU" sz="1200" b="1" dirty="0" err="1">
                <a:solidFill>
                  <a:schemeClr val="tx1"/>
                </a:solidFill>
              </a:rPr>
              <a:t>Загальна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гербологія</a:t>
            </a:r>
            <a:r>
              <a:rPr lang="ru-RU" sz="1200" b="1" dirty="0">
                <a:solidFill>
                  <a:schemeClr val="tx1"/>
                </a:solidFill>
              </a:rPr>
              <a:t> : </a:t>
            </a:r>
            <a:r>
              <a:rPr lang="ru-RU" sz="1200" b="1" dirty="0" err="1">
                <a:solidFill>
                  <a:schemeClr val="tx1"/>
                </a:solidFill>
              </a:rPr>
              <a:t>монографія</a:t>
            </a:r>
            <a:r>
              <a:rPr lang="ru-RU" sz="1200" b="1" dirty="0">
                <a:solidFill>
                  <a:schemeClr val="tx1"/>
                </a:solidFill>
              </a:rPr>
              <a:t> / О.О. </a:t>
            </a:r>
            <a:r>
              <a:rPr lang="ru-RU" sz="1200" b="1" dirty="0" err="1">
                <a:solidFill>
                  <a:schemeClr val="tx1"/>
                </a:solidFill>
              </a:rPr>
              <a:t>Іващенко</a:t>
            </a:r>
            <a:r>
              <a:rPr lang="ru-RU" sz="1200" b="1" dirty="0">
                <a:solidFill>
                  <a:schemeClr val="tx1"/>
                </a:solidFill>
              </a:rPr>
              <a:t>, О.О. </a:t>
            </a:r>
            <a:r>
              <a:rPr lang="ru-RU" sz="1200" b="1" dirty="0" err="1">
                <a:solidFill>
                  <a:schemeClr val="tx1"/>
                </a:solidFill>
              </a:rPr>
              <a:t>Іващенко</a:t>
            </a:r>
            <a:r>
              <a:rPr lang="ru-RU" sz="1200" b="1" dirty="0">
                <a:solidFill>
                  <a:schemeClr val="tx1"/>
                </a:solidFill>
              </a:rPr>
              <a:t>. – НААН, </a:t>
            </a:r>
            <a:r>
              <a:rPr lang="ru-RU" sz="1200" b="1" dirty="0" err="1">
                <a:solidFill>
                  <a:schemeClr val="tx1"/>
                </a:solidFill>
              </a:rPr>
              <a:t>Інститут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біоенергетичних</a:t>
            </a:r>
            <a:r>
              <a:rPr lang="ru-RU" sz="1200" b="1" dirty="0">
                <a:solidFill>
                  <a:schemeClr val="tx1"/>
                </a:solidFill>
              </a:rPr>
              <a:t> культур і </a:t>
            </a:r>
            <a:r>
              <a:rPr lang="ru-RU" sz="1200" b="1" dirty="0" err="1">
                <a:solidFill>
                  <a:schemeClr val="tx1"/>
                </a:solidFill>
              </a:rPr>
              <a:t>цукрових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буряків</a:t>
            </a:r>
            <a:r>
              <a:rPr lang="ru-RU" sz="1200" b="1" dirty="0">
                <a:solidFill>
                  <a:schemeClr val="tx1"/>
                </a:solidFill>
              </a:rPr>
              <a:t>, </a:t>
            </a:r>
            <a:r>
              <a:rPr lang="ru-RU" sz="1200" b="1" dirty="0" err="1">
                <a:solidFill>
                  <a:schemeClr val="tx1"/>
                </a:solidFill>
              </a:rPr>
              <a:t>Інститут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захисту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рослин</a:t>
            </a:r>
            <a:r>
              <a:rPr lang="ru-RU" sz="1200" b="1" dirty="0">
                <a:solidFill>
                  <a:schemeClr val="tx1"/>
                </a:solidFill>
              </a:rPr>
              <a:t> НААН. – </a:t>
            </a:r>
            <a:r>
              <a:rPr lang="ru-RU" sz="1200" b="1" dirty="0" err="1">
                <a:solidFill>
                  <a:schemeClr val="tx1"/>
                </a:solidFill>
              </a:rPr>
              <a:t>Київ</a:t>
            </a:r>
            <a:r>
              <a:rPr lang="ru-RU" sz="1200" b="1" dirty="0">
                <a:solidFill>
                  <a:schemeClr val="tx1"/>
                </a:solidFill>
              </a:rPr>
              <a:t> : </a:t>
            </a:r>
            <a:r>
              <a:rPr lang="ru-RU" sz="1200" b="1" dirty="0" err="1">
                <a:solidFill>
                  <a:schemeClr val="tx1"/>
                </a:solidFill>
              </a:rPr>
              <a:t>Фенікс</a:t>
            </a:r>
            <a:r>
              <a:rPr lang="ru-RU" sz="1200" b="1" dirty="0">
                <a:solidFill>
                  <a:schemeClr val="tx1"/>
                </a:solidFill>
              </a:rPr>
              <a:t>, 2019. – 752 с. : </a:t>
            </a:r>
            <a:r>
              <a:rPr lang="ru-RU" sz="1200" b="1" dirty="0" err="1">
                <a:solidFill>
                  <a:schemeClr val="tx1"/>
                </a:solidFill>
              </a:rPr>
              <a:t>іл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ISBN 978-966-136-649-6</a:t>
            </a:r>
            <a:endParaRPr lang="uk-UA" sz="1200" b="1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1" y="188641"/>
            <a:ext cx="259228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0" y="4005064"/>
            <a:ext cx="3284105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116632"/>
            <a:ext cx="7355160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Вибірковий  освітній </a:t>
            </a:r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</a:t>
            </a:r>
          </a:p>
          <a:p>
            <a:pPr algn="ctr"/>
            <a:r>
              <a:rPr lang="uk-UA" sz="2800" b="1" smtClean="0">
                <a:solidFill>
                  <a:schemeClr val="tx1"/>
                </a:solidFill>
              </a:rPr>
              <a:t>«</a:t>
            </a:r>
            <a:r>
              <a:rPr lang="uk-UA" sz="2800" b="1" smtClean="0">
                <a:solidFill>
                  <a:schemeClr val="tx1"/>
                </a:solidFill>
                <a:cs typeface="Aharoni" panose="02010803020104030203" pitchFamily="2" charset="-79"/>
              </a:rPr>
              <a:t>ГЕРБОЛОГІЯ</a:t>
            </a:r>
            <a:r>
              <a:rPr lang="uk-UA" sz="2800" b="1" smtClean="0">
                <a:solidFill>
                  <a:schemeClr val="tx1"/>
                </a:solidFill>
              </a:rPr>
              <a:t>»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" y="1556792"/>
            <a:ext cx="8229600" cy="1728192"/>
          </a:xfrm>
          <a:prstGeom prst="roundRect">
            <a:avLst/>
          </a:prstGeom>
          <a:solidFill>
            <a:srgbClr val="A1F44E"/>
          </a:solidFill>
          <a:ln>
            <a:solidFill>
              <a:srgbClr val="A1F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7630" algn="just">
              <a:spcBef>
                <a:spcPts val="75"/>
              </a:spcBef>
              <a:spcAft>
                <a:spcPts val="0"/>
              </a:spcAft>
              <a:tabLst>
                <a:tab pos="497205" algn="l"/>
              </a:tabLst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</a:t>
            </a:r>
            <a:r>
              <a:rPr lang="uk-UA" sz="16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ролі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бур’янів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формуванні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агрофітоценозів,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взаємозв’язків бур’янових рослин із культурними рослинами та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uk-UA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групами організмів;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0805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  <a:tabLst>
                <a:tab pos="510540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класифікаційних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бур’янів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їхніх</a:t>
            </a:r>
            <a:r>
              <a:rPr lang="uk-UA" sz="1600" b="1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особливостей;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265" lvl="0" indent="-342900" algn="just">
              <a:spcBef>
                <a:spcPts val="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  <a:tabLst>
                <a:tab pos="408305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 підходів щодо методів оцінки забур’яненості посівів,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вибору</a:t>
            </a:r>
            <a:r>
              <a:rPr lang="uk-UA" sz="16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об’єктивних критеріїв</a:t>
            </a:r>
            <a:r>
              <a:rPr lang="uk-UA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цього;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  <a:tabLst>
                <a:tab pos="419100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та обґрунтування адекватних і економічно та екологічно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доцільних</a:t>
            </a:r>
            <a:r>
              <a:rPr lang="uk-UA" sz="16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uk-UA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боротьби з</a:t>
            </a:r>
            <a:r>
              <a:rPr lang="uk-UA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бур’янами.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84984"/>
            <a:ext cx="83632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291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352</TotalTime>
  <Words>236</Words>
  <Application>Microsoft Office PowerPoint</Application>
  <PresentationFormat>Экран (4:3)</PresentationFormat>
  <Paragraphs>23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User</cp:lastModifiedBy>
  <cp:revision>65</cp:revision>
  <dcterms:created xsi:type="dcterms:W3CDTF">2024-04-15T18:54:48Z</dcterms:created>
  <dcterms:modified xsi:type="dcterms:W3CDTF">2024-05-13T13:11:06Z</dcterms:modified>
</cp:coreProperties>
</file>