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/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u="sng" dirty="0">
                <a:solidFill>
                  <a:schemeClr val="tx1"/>
                </a:solidFill>
              </a:rPr>
              <a:t>Землеустрій  населених пунктів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799"/>
            <a:ext cx="8280920" cy="23768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Метою вивчення дисципліни «Землеустрій населених пунктів» є</a:t>
            </a:r>
          </a:p>
          <a:p>
            <a:pPr lvl="0" algn="just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теоретична та практична підготовка здобувачів освіти до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практичної діяльності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, спрямованої на організацію раціонального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використання земель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населених пунктів. При вивченні дисципліни майбутні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фахівці дізнаються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про основні аспекти історії розвитку населених пунктів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, формування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містобудівних концепцій, принципів та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правил розпланування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території сучасних населених пунктів.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635"/>
            <a:ext cx="8280920" cy="24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268760"/>
            <a:ext cx="8260432" cy="2232248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300" b="1" dirty="0">
                <a:solidFill>
                  <a:schemeClr val="tx1"/>
                </a:solidFill>
              </a:rPr>
              <a:t>Метою вивчення навчальної дисципліни «Землеустрій </a:t>
            </a:r>
            <a:r>
              <a:rPr lang="uk-UA" sz="4300" b="1" dirty="0" smtClean="0">
                <a:solidFill>
                  <a:schemeClr val="tx1"/>
                </a:solidFill>
              </a:rPr>
              <a:t>населених пунктів</a:t>
            </a:r>
            <a:r>
              <a:rPr lang="uk-UA" sz="4300" b="1" dirty="0">
                <a:solidFill>
                  <a:schemeClr val="tx1"/>
                </a:solidFill>
              </a:rPr>
              <a:t>» є формування у здобувачів освіти теоретичних знань </a:t>
            </a:r>
            <a:r>
              <a:rPr lang="uk-UA" sz="4300" b="1" dirty="0" smtClean="0">
                <a:solidFill>
                  <a:schemeClr val="tx1"/>
                </a:solidFill>
              </a:rPr>
              <a:t>і набуття </a:t>
            </a:r>
            <a:r>
              <a:rPr lang="uk-UA" sz="4300" b="1" dirty="0">
                <a:solidFill>
                  <a:schemeClr val="tx1"/>
                </a:solidFill>
              </a:rPr>
              <a:t>практичних навичок із основ розробки схем планування </a:t>
            </a:r>
            <a:r>
              <a:rPr lang="uk-UA" sz="4300" b="1" dirty="0" smtClean="0">
                <a:solidFill>
                  <a:schemeClr val="tx1"/>
                </a:solidFill>
              </a:rPr>
              <a:t>та забудови </a:t>
            </a:r>
            <a:r>
              <a:rPr lang="uk-UA" sz="4300" b="1" dirty="0">
                <a:solidFill>
                  <a:schemeClr val="tx1"/>
                </a:solidFill>
              </a:rPr>
              <a:t>сільських населених пунктів, зонування території </a:t>
            </a:r>
            <a:r>
              <a:rPr lang="uk-UA" sz="4300" b="1" dirty="0" smtClean="0">
                <a:solidFill>
                  <a:schemeClr val="tx1"/>
                </a:solidFill>
              </a:rPr>
              <a:t>сільських населених </a:t>
            </a:r>
            <a:r>
              <a:rPr lang="uk-UA" sz="4300" b="1" dirty="0">
                <a:solidFill>
                  <a:schemeClr val="tx1"/>
                </a:solidFill>
              </a:rPr>
              <a:t>пунктів, порядок відведення земельних ділянок </a:t>
            </a:r>
            <a:r>
              <a:rPr lang="uk-UA" sz="4300" b="1" dirty="0" smtClean="0">
                <a:solidFill>
                  <a:schemeClr val="tx1"/>
                </a:solidFill>
              </a:rPr>
              <a:t>під житлове</a:t>
            </a:r>
            <a:r>
              <a:rPr lang="uk-UA" sz="4300" b="1" dirty="0">
                <a:solidFill>
                  <a:schemeClr val="tx1"/>
                </a:solidFill>
              </a:rPr>
              <a:t>, гаражне, побутове, дачне будівництво та садівництво</a:t>
            </a:r>
            <a:r>
              <a:rPr lang="uk-UA" sz="4300" b="1" dirty="0" smtClean="0">
                <a:solidFill>
                  <a:schemeClr val="tx1"/>
                </a:solidFill>
              </a:rPr>
              <a:t>, розрахунки </a:t>
            </a:r>
            <a:r>
              <a:rPr lang="uk-UA" sz="4300" b="1" dirty="0">
                <a:solidFill>
                  <a:schemeClr val="tx1"/>
                </a:solidFill>
              </a:rPr>
              <a:t>площ під виробничі центри та вимоги до </a:t>
            </a:r>
            <a:r>
              <a:rPr lang="uk-UA" sz="4300" b="1" dirty="0" smtClean="0">
                <a:solidFill>
                  <a:schemeClr val="tx1"/>
                </a:solidFill>
              </a:rPr>
              <a:t>планування окремих </a:t>
            </a:r>
            <a:r>
              <a:rPr lang="uk-UA" sz="4300" b="1" dirty="0">
                <a:solidFill>
                  <a:schemeClr val="tx1"/>
                </a:solidFill>
              </a:rPr>
              <a:t>елементів (частин) виробничих центрів </a:t>
            </a:r>
            <a:r>
              <a:rPr lang="uk-UA" sz="4300" b="1" dirty="0" err="1">
                <a:solidFill>
                  <a:schemeClr val="tx1"/>
                </a:solidFill>
              </a:rPr>
              <a:t>агроформувань</a:t>
            </a:r>
            <a:r>
              <a:rPr lang="uk-UA" sz="4300" b="1" dirty="0">
                <a:solidFill>
                  <a:schemeClr val="tx1"/>
                </a:solidFill>
              </a:rPr>
              <a:t> </a:t>
            </a:r>
            <a:r>
              <a:rPr lang="uk-UA" sz="4300" b="1" dirty="0" smtClean="0">
                <a:solidFill>
                  <a:schemeClr val="tx1"/>
                </a:solidFill>
              </a:rPr>
              <a:t>та господарського </a:t>
            </a:r>
            <a:r>
              <a:rPr lang="uk-UA" sz="4300" b="1" dirty="0">
                <a:solidFill>
                  <a:schemeClr val="tx1"/>
                </a:solidFill>
              </a:rPr>
              <a:t>двору фермерського господарства.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08912" cy="32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 закони України з питань містобудування та землеустрою;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державні будівельні норми України;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методику техніко-економічного обґрунтування землеустрою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території сільських населених пунктів та </a:t>
            </a:r>
            <a:r>
              <a:rPr lang="uk-UA" sz="1400" b="1" dirty="0" err="1">
                <a:solidFill>
                  <a:schemeClr val="tx1"/>
                </a:solidFill>
              </a:rPr>
              <a:t>аґроформувань</a:t>
            </a:r>
            <a:r>
              <a:rPr lang="uk-UA" sz="1400" b="1" dirty="0">
                <a:solidFill>
                  <a:schemeClr val="tx1"/>
                </a:solidFill>
              </a:rPr>
              <a:t>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зміст нормативно-технічної документації по приватизації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земельних ділянок різного цільового призначення (для житлового,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гаражного, дачного, комерційного використання);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природоохоронні заходи в проектах планування та забудови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сільських населених пунктів.</a:t>
            </a:r>
          </a:p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володіти елементами проєктування, складання, виконувати розрахунки площ житлової та виробничої зон,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громадських будівель і споруд, кількості населення на перспективу;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проектувати житлові квартали, садиби, об'єкти </a:t>
            </a:r>
            <a:r>
              <a:rPr lang="uk-UA" sz="1400" b="1" dirty="0" smtClean="0">
                <a:solidFill>
                  <a:schemeClr val="tx1"/>
                </a:solidFill>
              </a:rPr>
              <a:t>культурно-побутового </a:t>
            </a:r>
            <a:r>
              <a:rPr lang="uk-UA" sz="1400" b="1" dirty="0">
                <a:solidFill>
                  <a:schemeClr val="tx1"/>
                </a:solidFill>
              </a:rPr>
              <a:t>будівництва;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оформляти згідно зі стандартами креслення, схеми, </a:t>
            </a:r>
            <a:r>
              <a:rPr lang="uk-UA" sz="1400" b="1" dirty="0" smtClean="0">
                <a:solidFill>
                  <a:schemeClr val="tx1"/>
                </a:solidFill>
              </a:rPr>
              <a:t>інженерні мережі</a:t>
            </a:r>
            <a:r>
              <a:rPr lang="uk-UA" sz="1400" b="1" dirty="0">
                <a:solidFill>
                  <a:schemeClr val="tx1"/>
                </a:solidFill>
              </a:rPr>
              <a:t>, профілі вулиць.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3312367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Дідик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В.В., Павлів А.П. Планування міст. – Львів, 2006.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–412 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3.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Безродний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П.П. Архітектурні терміни – К., 1993. – 272 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4.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Мардер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А.П.,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Євреїнов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Ю.М. та ін. Архітектура: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короткий довідник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– К., 1995. – 272 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5. Г.К.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Лоїк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Тарасюк І.Г., Паламарчук Л.В.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Методичні рекомендації 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– еталон для виконання курсового проекту.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Розпланування забудова території населених пунктів. Метод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, рекомендації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К.: ВПС ДП «Інститут землеустрою», 2007. - 39 с.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5"/>
            <a:ext cx="3312369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332</TotalTime>
  <Words>324</Words>
  <Application>Microsoft Office PowerPoint</Application>
  <PresentationFormat>Экран (4:3)</PresentationFormat>
  <Paragraphs>27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72</cp:revision>
  <dcterms:created xsi:type="dcterms:W3CDTF">2024-04-15T18:54:48Z</dcterms:created>
  <dcterms:modified xsi:type="dcterms:W3CDTF">2024-05-09T18:02:51Z</dcterms:modified>
</cp:coreProperties>
</file>