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22E"/>
    <a:srgbClr val="A1F44E"/>
    <a:srgbClr val="CCFF33"/>
    <a:srgbClr val="FFFF00"/>
    <a:srgbClr val="ABCE52"/>
    <a:srgbClr val="FFFF66"/>
    <a:srgbClr val="D679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489" autoAdjust="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2"/>
            </a:gs>
            <a:gs pos="100000">
              <a:schemeClr val="accent6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47664" y="188640"/>
            <a:ext cx="7200800" cy="15841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компонент</a:t>
            </a:r>
          </a:p>
          <a:p>
            <a:pPr lvl="0" algn="ctr"/>
            <a:r>
              <a:rPr lang="uk-UA" sz="2800" b="1" dirty="0" smtClean="0">
                <a:solidFill>
                  <a:schemeClr val="tx1"/>
                </a:solidFill>
              </a:rPr>
              <a:t>«</a:t>
            </a:r>
            <a:r>
              <a:rPr lang="uk-UA" sz="2800" b="1" dirty="0">
                <a:solidFill>
                  <a:schemeClr val="tx1"/>
                </a:solidFill>
              </a:rPr>
              <a:t>Законодавче забезпечення кадастру нерухомості </a:t>
            </a:r>
            <a:r>
              <a:rPr lang="uk-UA" sz="2800" b="1" dirty="0" smtClean="0">
                <a:solidFill>
                  <a:prstClr val="black"/>
                </a:solidFill>
              </a:rPr>
              <a:t>»</a:t>
            </a:r>
            <a:endParaRPr lang="uk-UA" sz="2800" b="1" dirty="0">
              <a:solidFill>
                <a:prstClr val="black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1988840"/>
            <a:ext cx="8028892" cy="23042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Предметом </a:t>
            </a:r>
            <a:r>
              <a:rPr lang="ru-RU" b="1" dirty="0" err="1">
                <a:solidFill>
                  <a:schemeClr val="tx1"/>
                </a:solidFill>
              </a:rPr>
              <a:t>навчання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дисципліни</a:t>
            </a:r>
            <a:r>
              <a:rPr lang="ru-RU" b="1" dirty="0">
                <a:solidFill>
                  <a:schemeClr val="tx1"/>
                </a:solidFill>
              </a:rPr>
              <a:t> «</a:t>
            </a:r>
            <a:r>
              <a:rPr lang="ru-RU" b="1" dirty="0" err="1">
                <a:solidFill>
                  <a:schemeClr val="tx1"/>
                </a:solidFill>
              </a:rPr>
              <a:t>Законодавче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забезпечення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кадастру нерухомості» є </a:t>
            </a:r>
            <a:r>
              <a:rPr lang="ru-RU" b="1" dirty="0" err="1">
                <a:solidFill>
                  <a:schemeClr val="tx1"/>
                </a:solidFill>
              </a:rPr>
              <a:t>застосовування</a:t>
            </a:r>
            <a:r>
              <a:rPr lang="ru-RU" b="1" dirty="0">
                <a:solidFill>
                  <a:schemeClr val="tx1"/>
                </a:solidFill>
              </a:rPr>
              <a:t> норм земельного та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</a:rPr>
              <a:t>цивільного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законодавства</a:t>
            </a:r>
            <a:r>
              <a:rPr lang="ru-RU" b="1" dirty="0">
                <a:solidFill>
                  <a:schemeClr val="tx1"/>
                </a:solidFill>
              </a:rPr>
              <a:t> при </a:t>
            </a:r>
            <a:r>
              <a:rPr lang="ru-RU" b="1" dirty="0" err="1">
                <a:solidFill>
                  <a:schemeClr val="tx1"/>
                </a:solidFill>
              </a:rPr>
              <a:t>вирішенні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питань</a:t>
            </a:r>
            <a:r>
              <a:rPr lang="ru-RU" b="1" dirty="0">
                <a:solidFill>
                  <a:schemeClr val="tx1"/>
                </a:solidFill>
              </a:rPr>
              <a:t> ведення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кадастру нерухомості, а </a:t>
            </a:r>
            <a:r>
              <a:rPr lang="ru-RU" b="1" dirty="0" err="1">
                <a:solidFill>
                  <a:schemeClr val="tx1"/>
                </a:solidFill>
              </a:rPr>
              <a:t>саме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b="1" dirty="0" err="1">
                <a:solidFill>
                  <a:schemeClr val="tx1"/>
                </a:solidFill>
              </a:rPr>
              <a:t>ідентифікації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інвентаризації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b="1" dirty="0" err="1">
                <a:solidFill>
                  <a:schemeClr val="tx1"/>
                </a:solidFill>
              </a:rPr>
              <a:t>об’єктів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нерухомого</a:t>
            </a:r>
            <a:r>
              <a:rPr lang="ru-RU" b="1" dirty="0">
                <a:solidFill>
                  <a:schemeClr val="tx1"/>
                </a:solidFill>
              </a:rPr>
              <a:t> майна, </a:t>
            </a:r>
            <a:r>
              <a:rPr lang="ru-RU" b="1" dirty="0" err="1">
                <a:solidFill>
                  <a:schemeClr val="tx1"/>
                </a:solidFill>
              </a:rPr>
              <a:t>державної</a:t>
            </a:r>
            <a:r>
              <a:rPr lang="ru-RU" b="1" dirty="0">
                <a:solidFill>
                  <a:schemeClr val="tx1"/>
                </a:solidFill>
              </a:rPr>
              <a:t> реєстрації речових прав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на нерухоме майно, </a:t>
            </a:r>
            <a:r>
              <a:rPr lang="ru-RU" b="1" dirty="0" err="1">
                <a:solidFill>
                  <a:schemeClr val="tx1"/>
                </a:solidFill>
              </a:rPr>
              <a:t>користування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відомостями</a:t>
            </a:r>
            <a:r>
              <a:rPr lang="ru-RU" b="1" dirty="0">
                <a:solidFill>
                  <a:schemeClr val="tx1"/>
                </a:solidFill>
              </a:rPr>
              <a:t> державного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</a:rPr>
              <a:t>реєстру</a:t>
            </a:r>
            <a:r>
              <a:rPr lang="ru-RU" b="1" dirty="0">
                <a:solidFill>
                  <a:schemeClr val="tx1"/>
                </a:solidFill>
              </a:rPr>
              <a:t> прав, </a:t>
            </a:r>
            <a:r>
              <a:rPr lang="ru-RU" b="1" dirty="0" err="1">
                <a:solidFill>
                  <a:schemeClr val="tx1"/>
                </a:solidFill>
              </a:rPr>
              <a:t>визначення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розміру</a:t>
            </a:r>
            <a:r>
              <a:rPr lang="ru-RU" b="1" dirty="0">
                <a:solidFill>
                  <a:schemeClr val="tx1"/>
                </a:solidFill>
              </a:rPr>
              <a:t> плати за </a:t>
            </a:r>
            <a:r>
              <a:rPr lang="ru-RU" b="1" dirty="0" err="1">
                <a:solidFill>
                  <a:schemeClr val="tx1"/>
                </a:solidFill>
              </a:rPr>
              <a:t>користування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b="1" dirty="0" err="1">
                <a:solidFill>
                  <a:schemeClr val="tx1"/>
                </a:solidFill>
              </a:rPr>
              <a:t>об’єктами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нерухомого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майна</a:t>
            </a: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09120"/>
            <a:ext cx="788487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48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74011" y="116632"/>
            <a:ext cx="7128792" cy="15121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4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вивчення дисципліни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07905" y="1772816"/>
            <a:ext cx="5256584" cy="4752528"/>
          </a:xfrm>
          <a:prstGeom prst="roundRect">
            <a:avLst>
              <a:gd name="adj" fmla="val 1148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chemeClr val="tx1"/>
                </a:solidFill>
              </a:rPr>
              <a:t>Мета вивчення дисципліни - розробка цілісної </a:t>
            </a:r>
            <a:r>
              <a:rPr lang="uk-UA" sz="2000" b="1" dirty="0" smtClean="0">
                <a:solidFill>
                  <a:schemeClr val="tx1"/>
                </a:solidFill>
              </a:rPr>
              <a:t>системи кадастру </a:t>
            </a:r>
            <a:r>
              <a:rPr lang="uk-UA" sz="2000" b="1" dirty="0">
                <a:solidFill>
                  <a:schemeClr val="tx1"/>
                </a:solidFill>
              </a:rPr>
              <a:t>нерухомості яка сприятиме більш </a:t>
            </a:r>
            <a:r>
              <a:rPr lang="uk-UA" sz="2000" b="1" dirty="0" smtClean="0">
                <a:solidFill>
                  <a:schemeClr val="tx1"/>
                </a:solidFill>
              </a:rPr>
              <a:t>ефективному управлінню </a:t>
            </a:r>
            <a:r>
              <a:rPr lang="uk-UA" sz="2000" b="1" dirty="0">
                <a:solidFill>
                  <a:schemeClr val="tx1"/>
                </a:solidFill>
              </a:rPr>
              <a:t>об’єктами нерухомості, підвищить захист </a:t>
            </a:r>
            <a:r>
              <a:rPr lang="uk-UA" sz="2000" b="1" dirty="0" smtClean="0">
                <a:solidFill>
                  <a:schemeClr val="tx1"/>
                </a:solidFill>
              </a:rPr>
              <a:t>прав власності</a:t>
            </a:r>
            <a:r>
              <a:rPr lang="uk-UA" sz="2000" b="1" dirty="0">
                <a:solidFill>
                  <a:schemeClr val="tx1"/>
                </a:solidFill>
              </a:rPr>
              <a:t>, розкриє ширші можливості використання цих прав</a:t>
            </a:r>
            <a:r>
              <a:rPr lang="uk-UA" sz="2000" b="1" dirty="0" smtClean="0">
                <a:solidFill>
                  <a:schemeClr val="tx1"/>
                </a:solidFill>
              </a:rPr>
              <a:t>, дасть </a:t>
            </a:r>
            <a:r>
              <a:rPr lang="uk-UA" sz="2000" b="1" dirty="0">
                <a:solidFill>
                  <a:schemeClr val="tx1"/>
                </a:solidFill>
              </a:rPr>
              <a:t>змогу здійснювані моніторинг якості кадастрових </a:t>
            </a:r>
            <a:r>
              <a:rPr lang="uk-UA" sz="2000" b="1" dirty="0" smtClean="0">
                <a:solidFill>
                  <a:schemeClr val="tx1"/>
                </a:solidFill>
              </a:rPr>
              <a:t>об’єктів та </a:t>
            </a:r>
            <a:r>
              <a:rPr lang="uk-UA" sz="2000" b="1" dirty="0">
                <a:solidFill>
                  <a:schemeClr val="tx1"/>
                </a:solidFill>
              </a:rPr>
              <a:t>довкілля, дозволить створити об'єктивну </a:t>
            </a:r>
            <a:r>
              <a:rPr lang="uk-UA" sz="2000" b="1" dirty="0" smtClean="0">
                <a:solidFill>
                  <a:schemeClr val="tx1"/>
                </a:solidFill>
              </a:rPr>
              <a:t>систему оподаткування </a:t>
            </a:r>
            <a:r>
              <a:rPr lang="uk-UA" sz="2000" b="1" dirty="0">
                <a:solidFill>
                  <a:schemeClr val="tx1"/>
                </a:solidFill>
              </a:rPr>
              <a:t>нерухомості. </a:t>
            </a:r>
            <a:endParaRPr lang="uk-UA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23" y="2348880"/>
            <a:ext cx="2941249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95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7" y="404664"/>
            <a:ext cx="2232248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1920" y="188640"/>
            <a:ext cx="4968552" cy="65527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В </a:t>
            </a:r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РЕЗУЛЬТАТІ ВИВЧЕННЯ ДИСЦИПЛІНИ ЗДОБУВАЧ ОСВІТИ ПОВИНЕН ЗНАТИ:</a:t>
            </a:r>
          </a:p>
          <a:p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• основні </a:t>
            </a:r>
            <a:r>
              <a:rPr lang="uk-UA" b="1" dirty="0">
                <a:solidFill>
                  <a:schemeClr val="tx1"/>
                </a:solidFill>
                <a:cs typeface="Aharoni" panose="02010803020104030203" pitchFamily="2" charset="-79"/>
              </a:rPr>
              <a:t>визначення і терміни в </a:t>
            </a:r>
            <a:r>
              <a:rPr lang="ru-RU" b="1" dirty="0">
                <a:solidFill>
                  <a:schemeClr val="tx1"/>
                </a:solidFill>
                <a:cs typeface="Aharoni" panose="02010803020104030203" pitchFamily="2" charset="-79"/>
              </a:rPr>
              <a:t>теорію предметної області кадастрів структуру і зміст </a:t>
            </a:r>
            <a:r>
              <a:rPr lang="ru-RU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-нормативно- </a:t>
            </a:r>
            <a:r>
              <a:rPr lang="ru-RU" b="1" dirty="0" err="1" smtClean="0">
                <a:solidFill>
                  <a:schemeClr val="tx1"/>
                </a:solidFill>
                <a:cs typeface="Aharoni" panose="02010803020104030203" pitchFamily="2" charset="-79"/>
              </a:rPr>
              <a:t>правові</a:t>
            </a:r>
            <a:r>
              <a:rPr lang="ru-RU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 </a:t>
            </a:r>
            <a:r>
              <a:rPr lang="ru-RU" b="1" dirty="0">
                <a:solidFill>
                  <a:schemeClr val="tx1"/>
                </a:solidFill>
                <a:cs typeface="Aharoni" panose="02010803020104030203" pitchFamily="2" charset="-79"/>
              </a:rPr>
              <a:t>акти, якими регулюється ведення </a:t>
            </a:r>
            <a:r>
              <a:rPr lang="ru-RU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кадастру нерухомості</a:t>
            </a:r>
            <a:r>
              <a:rPr lang="ru-RU" b="1" dirty="0">
                <a:solidFill>
                  <a:schemeClr val="tx1"/>
                </a:solidFill>
                <a:cs typeface="Aharoni" panose="02010803020104030203" pitchFamily="2" charset="-79"/>
              </a:rPr>
              <a:t>;</a:t>
            </a:r>
          </a:p>
          <a:p>
            <a:r>
              <a:rPr lang="uk-UA" b="1" dirty="0">
                <a:solidFill>
                  <a:schemeClr val="tx1"/>
                </a:solidFill>
                <a:cs typeface="Aharoni" panose="02010803020104030203" pitchFamily="2" charset="-79"/>
              </a:rPr>
              <a:t>• </a:t>
            </a:r>
            <a:r>
              <a:rPr lang="ru-RU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систему </a:t>
            </a:r>
            <a:r>
              <a:rPr lang="ru-RU" b="1" dirty="0">
                <a:solidFill>
                  <a:schemeClr val="tx1"/>
                </a:solidFill>
                <a:cs typeface="Aharoni" panose="02010803020104030203" pitchFamily="2" charset="-79"/>
              </a:rPr>
              <a:t>реєстрації речових прав на землю та нерухоме </a:t>
            </a:r>
            <a:r>
              <a:rPr lang="ru-RU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майно і  </a:t>
            </a:r>
            <a:r>
              <a:rPr lang="ru-RU" b="1" dirty="0" err="1" smtClean="0">
                <a:solidFill>
                  <a:schemeClr val="tx1"/>
                </a:solidFill>
                <a:cs typeface="Aharoni" panose="02010803020104030203" pitchFamily="2" charset="-79"/>
              </a:rPr>
              <a:t>їх</a:t>
            </a:r>
            <a:r>
              <a:rPr lang="ru-RU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  </a:t>
            </a:r>
            <a:r>
              <a:rPr lang="ru-RU" b="1" dirty="0" err="1" smtClean="0">
                <a:solidFill>
                  <a:schemeClr val="tx1"/>
                </a:solidFill>
                <a:cs typeface="Aharoni" panose="02010803020104030203" pitchFamily="2" charset="-79"/>
              </a:rPr>
              <a:t>бмежень</a:t>
            </a:r>
            <a:endParaRPr lang="ru-RU" b="1" dirty="0" smtClean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ПОВИНЕН </a:t>
            </a:r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ВМІТИ:</a:t>
            </a:r>
          </a:p>
          <a:p>
            <a:r>
              <a:rPr lang="uk-UA" b="1" dirty="0">
                <a:solidFill>
                  <a:schemeClr val="tx1"/>
                </a:solidFill>
                <a:cs typeface="Aharoni" panose="02010803020104030203" pitchFamily="2" charset="-79"/>
              </a:rPr>
              <a:t>• використовувати матеріали кадастрового зонування </a:t>
            </a:r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території для </a:t>
            </a:r>
            <a:r>
              <a:rPr lang="uk-UA" b="1" dirty="0">
                <a:solidFill>
                  <a:schemeClr val="tx1"/>
                </a:solidFill>
                <a:cs typeface="Aharoni" panose="02010803020104030203" pitchFamily="2" charset="-79"/>
              </a:rPr>
              <a:t>побудови індексних </a:t>
            </a:r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карт</a:t>
            </a:r>
          </a:p>
          <a:p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• складати </a:t>
            </a:r>
            <a:r>
              <a:rPr lang="uk-UA" b="1" dirty="0">
                <a:solidFill>
                  <a:schemeClr val="tx1"/>
                </a:solidFill>
                <a:cs typeface="Aharoni" panose="02010803020104030203" pitchFamily="2" charset="-79"/>
              </a:rPr>
              <a:t>індексні кадастрові карти та присвоювати </a:t>
            </a:r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кадастрові  номери </a:t>
            </a:r>
            <a:r>
              <a:rPr lang="uk-UA" b="1" dirty="0">
                <a:solidFill>
                  <a:schemeClr val="tx1"/>
                </a:solidFill>
                <a:cs typeface="Aharoni" panose="02010803020104030203" pitchFamily="2" charset="-79"/>
              </a:rPr>
              <a:t>земельним </a:t>
            </a:r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ділянкам вести </a:t>
            </a:r>
            <a:r>
              <a:rPr lang="uk-UA" b="1" dirty="0">
                <a:solidFill>
                  <a:schemeClr val="tx1"/>
                </a:solidFill>
                <a:cs typeface="Aharoni" panose="02010803020104030203" pitchFamily="2" charset="-79"/>
              </a:rPr>
              <a:t>оцінку будівель та споруд</a:t>
            </a:r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;</a:t>
            </a:r>
          </a:p>
          <a:p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• вести реєстрацію землевласників </a:t>
            </a:r>
            <a:r>
              <a:rPr lang="uk-UA" b="1" dirty="0">
                <a:solidFill>
                  <a:schemeClr val="tx1"/>
                </a:solidFill>
                <a:cs typeface="Aharoni" panose="02010803020104030203" pitchFamily="2" charset="-79"/>
              </a:rPr>
              <a:t>та землекористувачів</a:t>
            </a:r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;</a:t>
            </a:r>
          </a:p>
          <a:p>
            <a:r>
              <a:rPr lang="uk-UA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• складати </a:t>
            </a:r>
            <a:r>
              <a:rPr lang="uk-UA" b="1" dirty="0">
                <a:solidFill>
                  <a:schemeClr val="tx1"/>
                </a:solidFill>
                <a:cs typeface="Aharoni" panose="02010803020104030203" pitchFamily="2" charset="-79"/>
              </a:rPr>
              <a:t>кадастровий план території.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6" y="1412776"/>
            <a:ext cx="3240358" cy="30963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1</a:t>
            </a:r>
            <a:r>
              <a:rPr lang="ru-RU" sz="1400" b="1" dirty="0">
                <a:solidFill>
                  <a:schemeClr val="tx1"/>
                </a:solidFill>
                <a:cs typeface="Aharoni" panose="02010803020104030203" pitchFamily="2" charset="-79"/>
              </a:rPr>
              <a:t>. </a:t>
            </a:r>
            <a:r>
              <a:rPr lang="uk-UA" sz="1400" b="1" dirty="0">
                <a:solidFill>
                  <a:schemeClr val="tx1"/>
                </a:solidFill>
                <a:cs typeface="Aharoni" panose="02010803020104030203" pitchFamily="2" charset="-79"/>
              </a:rPr>
              <a:t>Класифікатор інформації, яка відображається на топографічних планах масштабів 1:5000, 1:2000, 1:1000, 1:500. Наказ Головного управління геодезії, картографії та кадастру при Кабінеті Міністрів України від 09.03.2000р. №</a:t>
            </a:r>
            <a:r>
              <a:rPr lang="uk-UA" sz="14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25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2</a:t>
            </a:r>
            <a:r>
              <a:rPr lang="uk-UA" sz="1400" b="1" dirty="0">
                <a:solidFill>
                  <a:schemeClr val="tx1"/>
                </a:solidFill>
                <a:cs typeface="Aharoni" panose="02010803020104030203" pitchFamily="2" charset="-79"/>
              </a:rPr>
              <a:t>. </a:t>
            </a:r>
            <a:r>
              <a:rPr lang="uk-UA" sz="1400" b="1" dirty="0" err="1">
                <a:solidFill>
                  <a:schemeClr val="tx1"/>
                </a:solidFill>
                <a:cs typeface="Aharoni" panose="02010803020104030203" pitchFamily="2" charset="-79"/>
              </a:rPr>
              <a:t>Жупанський</a:t>
            </a:r>
            <a:r>
              <a:rPr lang="uk-UA" sz="1400" b="1" dirty="0">
                <a:solidFill>
                  <a:schemeClr val="tx1"/>
                </a:solidFill>
                <a:cs typeface="Aharoni" panose="02010803020104030203" pitchFamily="2" charset="-79"/>
              </a:rPr>
              <a:t> Я. І. Соціально-економічна картографія: Підручник </a:t>
            </a:r>
          </a:p>
          <a:p>
            <a:pPr algn="ctr"/>
            <a:r>
              <a:rPr lang="uk-UA" sz="1400" b="1" dirty="0">
                <a:solidFill>
                  <a:schemeClr val="tx1"/>
                </a:solidFill>
                <a:cs typeface="Aharoni" panose="02010803020104030203" pitchFamily="2" charset="-79"/>
              </a:rPr>
              <a:t>Я. І. </a:t>
            </a:r>
            <a:r>
              <a:rPr lang="uk-UA" sz="1400" b="1" dirty="0" err="1">
                <a:solidFill>
                  <a:schemeClr val="tx1"/>
                </a:solidFill>
                <a:cs typeface="Aharoni" panose="02010803020104030203" pitchFamily="2" charset="-79"/>
              </a:rPr>
              <a:t>Жупанський</a:t>
            </a:r>
            <a:r>
              <a:rPr lang="uk-UA" sz="1400" b="1" dirty="0">
                <a:solidFill>
                  <a:schemeClr val="tx1"/>
                </a:solidFill>
                <a:cs typeface="Aharoni" panose="02010803020104030203" pitchFamily="2" charset="-79"/>
              </a:rPr>
              <a:t>, П. О. Сухий – Тернопіль, </a:t>
            </a:r>
            <a:r>
              <a:rPr lang="uk-UA" sz="14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 </a:t>
            </a:r>
            <a:r>
              <a:rPr lang="uk-UA" sz="1400" b="1" dirty="0">
                <a:solidFill>
                  <a:schemeClr val="tx1"/>
                </a:solidFill>
                <a:cs typeface="Aharoni" panose="02010803020104030203" pitchFamily="2" charset="-79"/>
              </a:rPr>
              <a:t>– 274 с</a:t>
            </a:r>
            <a:endParaRPr lang="ru-RU" sz="1400" b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30" y="4755038"/>
            <a:ext cx="3140674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9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Другая 22">
      <a:dk1>
        <a:sysClr val="windowText" lastClr="000000"/>
      </a:dk1>
      <a:lt1>
        <a:srgbClr val="217435"/>
      </a:lt1>
      <a:dk2>
        <a:srgbClr val="DC9F0B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332</TotalTime>
  <Words>268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User</cp:lastModifiedBy>
  <cp:revision>72</cp:revision>
  <dcterms:created xsi:type="dcterms:W3CDTF">2024-04-15T18:54:48Z</dcterms:created>
  <dcterms:modified xsi:type="dcterms:W3CDTF">2024-05-09T18:03:53Z</dcterms:modified>
</cp:coreProperties>
</file>