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9" r:id="rId2"/>
    <p:sldId id="272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22E"/>
    <a:srgbClr val="A1F44E"/>
    <a:srgbClr val="CCFF33"/>
    <a:srgbClr val="FFFF00"/>
    <a:srgbClr val="ABCE52"/>
    <a:srgbClr val="FFFF66"/>
    <a:srgbClr val="D67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89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25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2"/>
            </a:gs>
            <a:gs pos="100000">
              <a:schemeClr val="accent6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09.05.2024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116632"/>
            <a:ext cx="7355160" cy="12961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</a:t>
            </a:r>
            <a:r>
              <a:rPr lang="uk-UA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</a:t>
            </a:r>
          </a:p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«</a:t>
            </a:r>
            <a:r>
              <a:rPr lang="uk-UA" sz="2800" b="1" dirty="0">
                <a:solidFill>
                  <a:schemeClr val="tx1"/>
                </a:solidFill>
              </a:rPr>
              <a:t>Управління сільськими </a:t>
            </a:r>
            <a:r>
              <a:rPr lang="uk-UA" sz="2800" b="1" dirty="0" smtClean="0">
                <a:solidFill>
                  <a:schemeClr val="tx1"/>
                </a:solidFill>
              </a:rPr>
              <a:t>територіями»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9208" y="1556792"/>
            <a:ext cx="8229600" cy="17281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1F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>
                <a:solidFill>
                  <a:schemeClr val="tx1"/>
                </a:solidFill>
                <a:cs typeface="Aharoni" panose="02010803020104030203" pitchFamily="2" charset="-79"/>
              </a:rPr>
              <a:t>Предметом вивчення навчальної дисципліни «Управління</a:t>
            </a:r>
          </a:p>
          <a:p>
            <a:pPr algn="just"/>
            <a:r>
              <a:rPr lang="uk-UA" sz="2000" b="1" dirty="0">
                <a:solidFill>
                  <a:schemeClr val="tx1"/>
                </a:solidFill>
                <a:cs typeface="Aharoni" panose="02010803020104030203" pitchFamily="2" charset="-79"/>
              </a:rPr>
              <a:t>сільськими територіями» є система правових, організаційних</a:t>
            </a:r>
            <a:r>
              <a:rPr lang="uk-UA" sz="20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, економічних</a:t>
            </a:r>
            <a:r>
              <a:rPr lang="uk-UA" sz="2000" b="1" dirty="0">
                <a:solidFill>
                  <a:schemeClr val="tx1"/>
                </a:solidFill>
                <a:cs typeface="Aharoni" panose="02010803020104030203" pitchFamily="2" charset="-79"/>
              </a:rPr>
              <a:t>, технологічних та інших заходів, спрямованих </a:t>
            </a:r>
            <a:r>
              <a:rPr lang="uk-UA" sz="20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на збереження </a:t>
            </a:r>
            <a:r>
              <a:rPr lang="uk-UA" sz="2000" b="1" dirty="0">
                <a:solidFill>
                  <a:schemeClr val="tx1"/>
                </a:solidFill>
                <a:cs typeface="Aharoni" panose="02010803020104030203" pitchFamily="2" charset="-79"/>
              </a:rPr>
              <a:t>соціально-економічної рівноваги в </a:t>
            </a:r>
            <a:r>
              <a:rPr lang="uk-UA" sz="20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об’єднаних територіальних </a:t>
            </a:r>
            <a:r>
              <a:rPr lang="uk-UA" sz="2000" b="1" dirty="0">
                <a:solidFill>
                  <a:schemeClr val="tx1"/>
                </a:solidFill>
                <a:cs typeface="Aharoni" panose="02010803020104030203" pitchFamily="2" charset="-79"/>
              </a:rPr>
              <a:t>громадах</a:t>
            </a:r>
            <a:endParaRPr lang="uk-UA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" y="3573015"/>
            <a:ext cx="8229600" cy="2880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6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2" y="1196752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286108"/>
            <a:ext cx="7924890" cy="766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tx1"/>
                </a:solidFill>
              </a:rPr>
              <a:t>Мета вивчення дисципліни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242471"/>
            <a:ext cx="8280920" cy="13224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1"/>
                </a:solidFill>
                <a:latin typeface="+mj-lt"/>
              </a:rPr>
              <a:t>Метою навчальної дисципліни є формування у майбутніх</a:t>
            </a:r>
          </a:p>
          <a:p>
            <a:pPr algn="just"/>
            <a:r>
              <a:rPr lang="uk-UA" sz="2000" b="1" dirty="0">
                <a:solidFill>
                  <a:schemeClr val="tx1"/>
                </a:solidFill>
                <a:latin typeface="+mj-lt"/>
              </a:rPr>
              <a:t>фахівців сучасних теоретичних знань і практичних вмінь </a:t>
            </a:r>
            <a:r>
              <a:rPr lang="uk-UA" sz="2000" b="1" dirty="0" smtClean="0">
                <a:solidFill>
                  <a:schemeClr val="tx1"/>
                </a:solidFill>
                <a:latin typeface="+mj-lt"/>
              </a:rPr>
              <a:t>та навичок </a:t>
            </a:r>
            <a:r>
              <a:rPr lang="uk-UA" sz="2000" b="1" dirty="0">
                <a:solidFill>
                  <a:schemeClr val="tx1"/>
                </a:solidFill>
                <a:latin typeface="+mj-lt"/>
              </a:rPr>
              <a:t>стосовно управління сільськими територіями</a:t>
            </a:r>
            <a:endParaRPr lang="uk-UA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32" y="2780928"/>
            <a:ext cx="8059034" cy="394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10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41992" y="332656"/>
            <a:ext cx="2977880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888" y="188640"/>
            <a:ext cx="5328592" cy="62646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У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РЕЗУЛЬТАТІ 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 СТУДЕНТ ПОВИНЕН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ЗНАТИ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складові </a:t>
            </a:r>
            <a:r>
              <a:rPr lang="uk-UA" b="1" dirty="0">
                <a:solidFill>
                  <a:schemeClr val="tx1"/>
                </a:solidFill>
              </a:rPr>
              <a:t>сільських територій, сучасні методологічні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підходи щодо їх формування та розвитку;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зарубіжний </a:t>
            </a:r>
            <a:r>
              <a:rPr lang="uk-UA" b="1" dirty="0">
                <a:solidFill>
                  <a:schemeClr val="tx1"/>
                </a:solidFill>
              </a:rPr>
              <a:t>досвід управління сільськими територіями;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методику аналізу соціально-економічного становища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сільських територій для прийняття управлінських рішень;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сутність</a:t>
            </a:r>
            <a:r>
              <a:rPr lang="uk-UA" b="1" dirty="0">
                <a:solidFill>
                  <a:schemeClr val="tx1"/>
                </a:solidFill>
              </a:rPr>
              <a:t>, функції, завдання та цілі публічного управління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сільськими територіями</a:t>
            </a:r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ПОВИНЕН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ВМІТИ: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chemeClr val="tx1"/>
                </a:solidFill>
              </a:rPr>
              <a:t>застосовувати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теоретичні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знання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практичній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та </a:t>
            </a:r>
            <a:r>
              <a:rPr lang="ru-RU" b="1" dirty="0" err="1" smtClean="0">
                <a:solidFill>
                  <a:schemeClr val="tx1"/>
                </a:solidFill>
              </a:rPr>
              <a:t>оцінювати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фактори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впливають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формування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 smtClean="0">
                <a:solidFill>
                  <a:schemeClr val="tx1"/>
                </a:solidFill>
              </a:rPr>
              <a:t>розвиток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сільських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територій</a:t>
            </a:r>
            <a:r>
              <a:rPr lang="ru-RU" b="1" dirty="0">
                <a:solidFill>
                  <a:schemeClr val="tx1"/>
                </a:solidFill>
              </a:rPr>
              <a:t>;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1992" y="1268760"/>
            <a:ext cx="2977879" cy="35283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 література 1.</a:t>
            </a:r>
            <a:r>
              <a:rPr lang="uk-UA" sz="1600" b="1" dirty="0" smtClean="0">
                <a:solidFill>
                  <a:schemeClr val="tx1"/>
                </a:solidFill>
              </a:rPr>
              <a:t>Качановський </a:t>
            </a:r>
            <a:r>
              <a:rPr lang="uk-UA" sz="1600" b="1" dirty="0">
                <a:solidFill>
                  <a:schemeClr val="tx1"/>
                </a:solidFill>
              </a:rPr>
              <a:t>О.І. Автоматизована земельно-кадастрова інформаційна система : конспект лекцій. – Рівне : РДАК НПЦЗ, 2009. – 38 с.</a:t>
            </a:r>
          </a:p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2.Програмне забезпечення створення цифрових карт та  планів. </a:t>
            </a:r>
            <a:r>
              <a:rPr lang="uk-UA" sz="1600" b="1" dirty="0">
                <a:solidFill>
                  <a:schemeClr val="tx1"/>
                </a:solidFill>
              </a:rPr>
              <a:t>– </a:t>
            </a:r>
            <a:r>
              <a:rPr lang="uk-UA" sz="1600" b="1" dirty="0" smtClean="0">
                <a:solidFill>
                  <a:schemeClr val="tx1"/>
                </a:solidFill>
              </a:rPr>
              <a:t>НВП </a:t>
            </a:r>
            <a:r>
              <a:rPr lang="uk-UA" sz="1600" b="1" dirty="0">
                <a:solidFill>
                  <a:schemeClr val="tx1"/>
                </a:solidFill>
              </a:rPr>
              <a:t>“Геосистема”, г. </a:t>
            </a:r>
            <a:r>
              <a:rPr lang="uk-UA" sz="1600" b="1" dirty="0" smtClean="0">
                <a:solidFill>
                  <a:schemeClr val="tx1"/>
                </a:solidFill>
              </a:rPr>
              <a:t>Вінница</a:t>
            </a:r>
            <a:r>
              <a:rPr lang="uk-UA" sz="1600" b="1" dirty="0">
                <a:solidFill>
                  <a:schemeClr val="tx1"/>
                </a:solidFill>
              </a:rPr>
              <a:t>, 2007 г.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5035769"/>
            <a:ext cx="2657475" cy="141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7269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22">
      <a:dk1>
        <a:sysClr val="windowText" lastClr="000000"/>
      </a:dk1>
      <a:lt1>
        <a:srgbClr val="217435"/>
      </a:lt1>
      <a:dk2>
        <a:srgbClr val="DC9F0B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332</TotalTime>
  <Words>185</Words>
  <Application>Microsoft Office PowerPoint</Application>
  <PresentationFormat>Экран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User</cp:lastModifiedBy>
  <cp:revision>72</cp:revision>
  <dcterms:created xsi:type="dcterms:W3CDTF">2024-04-15T18:54:48Z</dcterms:created>
  <dcterms:modified xsi:type="dcterms:W3CDTF">2024-05-09T18:03:25Z</dcterms:modified>
</cp:coreProperties>
</file>