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62" r:id="rId2"/>
    <p:sldId id="263" r:id="rId3"/>
    <p:sldId id="264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E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6" autoAdjust="0"/>
    <p:restoredTop sz="94660"/>
  </p:normalViewPr>
  <p:slideViewPr>
    <p:cSldViewPr snapToGrid="0">
      <p:cViewPr varScale="1">
        <p:scale>
          <a:sx n="88" d="100"/>
          <a:sy n="88" d="100"/>
        </p:scale>
        <p:origin x="39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9775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173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8065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60561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547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4908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8690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6840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9720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8377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0070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482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6470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669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4185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4780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tx2">
                <a:lumMod val="20000"/>
                <a:lumOff val="80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004DC-8ED6-4DAB-83AF-FCB65826FC6C}" type="datetimeFigureOut">
              <a:rPr lang="uk-UA" smtClean="0"/>
              <a:t>09.05.2024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6B00AB-6A1C-4E1E-B798-1A5BB6E6724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708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rgbClr val="0070C0"/>
            </a:gs>
            <a:gs pos="74000">
              <a:schemeClr val="tx2">
                <a:lumMod val="20000"/>
                <a:lumOff val="80000"/>
              </a:schemeClr>
            </a:gs>
            <a:gs pos="85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7BCE8B-2995-4BD0-B1F9-2BB357F0E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009716" cy="1320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 Black" panose="020B0A04020102020204" pitchFamily="34" charset="0"/>
              </a:rPr>
              <a:t>ВИБІРКОВИЙ ОСВІТНІЙ КОМПОНЕНТ</a:t>
            </a: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uk-UA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«АГРОЛАДШАФТНА ОРГАНІЗАЦІЯ ТЕРИТОРІЇ»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74C4038-975A-44B6-9487-DC287F899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2091690"/>
            <a:ext cx="8618220" cy="3949672"/>
          </a:xfr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justLow">
              <a:buNone/>
            </a:pPr>
            <a:r>
              <a:rPr lang="uk-UA" dirty="0"/>
              <a:t>покликаний на отримання знань про наукові підходи формування агроландшафтів, природні механізми екологічно збалансованого розвитку агроландшафтів, організацію науково обґрунтованого екологічно-збалансованого землекористування в агроландшафтах, методологічні основи оцінки агроекологічного стану земель, вивчення методики організації використання земель на принципах ландшафтної екології, оптимізації просторового взаєморозміщення об’єктів інтенсивного сільськогосподарського виробництва в агроландшафтах з природоохоронними заходами, що зменшують негативний вплив виробничих процесів на екологічний стан довкілля. Компонент спрямований на вивчення стану земельних ресурсів України, на формування у здобувачів освіти системи знань, умінь і навичок з планування агроландшафтів та заходів їх оптимізації, формування уявлення про місце і роль агроландшафтного планування.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DC1CE37-B428-4A12-9C80-A0C136BAF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450" y="2621822"/>
            <a:ext cx="2777490" cy="3949672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5245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0070C0"/>
            </a:gs>
            <a:gs pos="74000">
              <a:schemeClr val="tx2">
                <a:lumMod val="20000"/>
                <a:lumOff val="80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12A94-2971-4FE8-AC50-D317ADC14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21030"/>
            <a:ext cx="8295216" cy="6676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Мета освітнього компоненту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94ACAC3-2278-419C-A7E4-40F14ED82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" y="1383031"/>
            <a:ext cx="9235440" cy="325755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uk-UA" sz="2000" dirty="0">
                <a:solidFill>
                  <a:schemeClr val="tx1"/>
                </a:solidFill>
              </a:rPr>
              <a:t>Здобуття знань, які сприяють у здобувачів освіти формуванню цілісного уявлення про заходи і шляхи раціонального і бережливого використання земельних ресурсів в використанні агроландшафтного використання та освоєння територій. Оволодіння теоретичними та науковими засадами формування агроландшафтів, вмінням визначати та правильно аналізувати сучасну структуру сільськогосподарського виробництва конкретного ландшафту, розробляти схеми і складати карти комплексного природного районування території заданого району на ландшафтній основі.</a:t>
            </a:r>
          </a:p>
          <a:p>
            <a:pPr marL="0" indent="0" algn="just">
              <a:buNone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86C16D-275F-461A-888D-BD2A6D821D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190" y="4734945"/>
            <a:ext cx="6766560" cy="200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7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9000">
              <a:srgbClr val="0070C0"/>
            </a:gs>
            <a:gs pos="74000">
              <a:schemeClr val="tx2">
                <a:lumMod val="20000"/>
                <a:lumOff val="80000"/>
              </a:schemeClr>
            </a:gs>
            <a:gs pos="5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4E1F4-8E47-49EF-8F21-2D425AED0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880" y="552450"/>
            <a:ext cx="7429500" cy="44196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kumimoji="0" lang="uk-U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В РЕЗУЛЬТАТІ ЗДОБУВАЧ ОСВІТИ ПОВИНЕН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8D9A083-D58D-47E2-8159-0D1498088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0" y="1565911"/>
            <a:ext cx="5825490" cy="4903470"/>
          </a:xfr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B0F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sz="2200" b="1" dirty="0">
                <a:solidFill>
                  <a:schemeClr val="tx1"/>
                </a:solidFill>
              </a:rPr>
              <a:t>опанувати : </a:t>
            </a:r>
          </a:p>
          <a:p>
            <a:pPr marL="216000" indent="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tx1"/>
                </a:solidFill>
              </a:rPr>
              <a:t>  наукові підходи до формування агроландшафтів;</a:t>
            </a:r>
          </a:p>
          <a:p>
            <a:pPr marL="216000" indent="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tx1"/>
                </a:solidFill>
              </a:rPr>
              <a:t>  теоретичні засади формування агроландшафтів;</a:t>
            </a:r>
          </a:p>
          <a:p>
            <a:pPr marL="216000" indent="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tx1"/>
                </a:solidFill>
              </a:rPr>
              <a:t>  складові частини ландшафтної сфери; </a:t>
            </a:r>
          </a:p>
          <a:p>
            <a:pPr marL="216000" indent="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tx1"/>
                </a:solidFill>
              </a:rPr>
              <a:t>  основні ландшафтоутворюючі фактори і процеси;</a:t>
            </a:r>
          </a:p>
          <a:p>
            <a:pPr marL="216000" indent="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tx1"/>
                </a:solidFill>
              </a:rPr>
              <a:t>  класифікацію ландшафтів;</a:t>
            </a:r>
          </a:p>
          <a:p>
            <a:pPr marL="216000" indent="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tx1"/>
                </a:solidFill>
              </a:rPr>
              <a:t>  ландшафтну зональність;</a:t>
            </a:r>
          </a:p>
          <a:p>
            <a:pPr marL="216000" indent="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tx1"/>
                </a:solidFill>
              </a:rPr>
              <a:t>  завдання раціонального використання земельних ресурсів; </a:t>
            </a:r>
          </a:p>
          <a:p>
            <a:pPr marL="216000" indent="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tx1"/>
                </a:solidFill>
              </a:rPr>
              <a:t>  фактори, які обумовлюють процеси водної і вітрової ерозії і комплекс протиерозійних заходів;</a:t>
            </a:r>
          </a:p>
          <a:p>
            <a:pPr marL="216000" indent="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tx1"/>
                </a:solidFill>
              </a:rPr>
              <a:t>  завдання раціонального використання земельних ресурсів; </a:t>
            </a:r>
          </a:p>
          <a:p>
            <a:pPr marL="216000" indent="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tx1"/>
                </a:solidFill>
              </a:rPr>
              <a:t>  основи агроландшафтної організації території;</a:t>
            </a:r>
          </a:p>
          <a:p>
            <a:pPr marL="216000" indent="0">
              <a:spcBef>
                <a:spcPts val="0"/>
              </a:spcBef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tx1"/>
                </a:solidFill>
              </a:rPr>
              <a:t>  екологічне обґрунтування протиерозійної організації території</a:t>
            </a:r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04F6E59D-F855-410C-A73F-A89554BE2BF4}"/>
              </a:ext>
            </a:extLst>
          </p:cNvPr>
          <p:cNvSpPr/>
          <p:nvPr/>
        </p:nvSpPr>
        <p:spPr>
          <a:xfrm>
            <a:off x="8782668" y="1417320"/>
            <a:ext cx="3180733" cy="490347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tx1"/>
                </a:solidFill>
              </a:rPr>
              <a:t>РЕКОМЕНДОВАНА ЛІТЕРАТУРА</a:t>
            </a:r>
          </a:p>
          <a:p>
            <a:pPr algn="just"/>
            <a:endParaRPr lang="uk-UA" sz="1400" b="1" dirty="0">
              <a:solidFill>
                <a:schemeClr val="tx1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uk-UA" sz="1400" b="1" dirty="0">
                <a:solidFill>
                  <a:schemeClr val="tx1"/>
                </a:solidFill>
              </a:rPr>
              <a:t>Дроздяк М.В. Просторова організація агроландшафтів: нав. Посібник / М.В. Дроздяк, П.Г. Казьмір. Львів, 2007. 185 с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400" b="1" dirty="0">
                <a:solidFill>
                  <a:schemeClr val="tx1"/>
                </a:solidFill>
              </a:rPr>
              <a:t>Протиерозійна організація території: навчальний посібник / В.І. Обласов, Н.Г. Балик. К: Аграрна освіта, 2019. 215 с.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uk-UA" sz="1400" b="1" dirty="0">
                <a:solidFill>
                  <a:schemeClr val="tx1"/>
                </a:solidFill>
              </a:rPr>
              <a:t>Клименко М.О. Збалансоване використання земельних ресурсів: Навчальний посібник/ Клименко М.О., Б.В. Борисюк, Т.М. Колесник.- Херсон: ОЛДІ-ПЛЮС, 2014.-552 </a:t>
            </a:r>
          </a:p>
          <a:p>
            <a:pPr marL="342900" indent="-342900" algn="just">
              <a:buFont typeface="+mj-lt"/>
              <a:buAutoNum type="arabicPeriod"/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3E6ACE9-436E-44BD-B7BD-15066EFB4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3977640"/>
            <a:ext cx="1850425" cy="2707327"/>
          </a:xfrm>
          <a:prstGeom prst="rect">
            <a:avLst/>
          </a:prstGeom>
          <a:ln w="28575">
            <a:solidFill>
              <a:schemeClr val="accent5">
                <a:lumMod val="50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E2C7DB-78A4-4014-AAB7-1E0A0C778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9" y="1417320"/>
            <a:ext cx="1870093" cy="256032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93674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Зелено-жовти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1081</TotalTime>
  <Words>336</Words>
  <Application>Microsoft Office PowerPoint</Application>
  <PresentationFormat>Широкоэкранный</PresentationFormat>
  <Paragraphs>22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Arial Black</vt:lpstr>
      <vt:lpstr>Trebuchet MS</vt:lpstr>
      <vt:lpstr>Wingdings</vt:lpstr>
      <vt:lpstr>Wingdings 3</vt:lpstr>
      <vt:lpstr>Грань</vt:lpstr>
      <vt:lpstr>ВИБІРКОВИЙ ОСВІТНІЙ КОМПОНЕНТ «АГРОЛАДШАФТНА ОРГАНІЗАЦІЯ ТЕРИТОРІЇ»</vt:lpstr>
      <vt:lpstr>Мета освітнього компоненту</vt:lpstr>
      <vt:lpstr>В РЕЗУЛЬТАТІ ЗДОБУВАЧ ОСВІТИ ПОВИНЕН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ВИБІРКОВИЙ ОСВІТНІЙ КОМПОНЕНТ «Протиерозійна організація території»</dc:title>
  <dc:creator>User</dc:creator>
  <cp:lastModifiedBy>User</cp:lastModifiedBy>
  <cp:revision>25</cp:revision>
  <dcterms:created xsi:type="dcterms:W3CDTF">2024-04-25T10:58:00Z</dcterms:created>
  <dcterms:modified xsi:type="dcterms:W3CDTF">2024-05-09T17:41:31Z</dcterms:modified>
</cp:coreProperties>
</file>