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75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73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06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056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47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9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8690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84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72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37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07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82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7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6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18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478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2">
                <a:lumMod val="20000"/>
                <a:lumOff val="8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0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tx2">
                <a:lumMod val="20000"/>
                <a:lumOff val="80000"/>
              </a:schemeClr>
            </a:gs>
            <a:gs pos="55000">
              <a:schemeClr val="accent2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547BE43-91CB-4224-87E7-A1D8647B4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756" y="1636736"/>
            <a:ext cx="10261601" cy="24564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сучасному етапі економічного розвитку організаційне забезпечення природокористування в контексті сталого розвитку та охорони навколишнього природного середовища є одним з найважливіших завдань держави та суспільства.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A8367-EB62-40A2-A3EE-0646ED76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2" y="327379"/>
            <a:ext cx="10340625" cy="111852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ВИБІРКОВИЙ ОСВІТНІЙ КОМПОНЕНТ</a:t>
            </a:r>
            <a:br>
              <a:rPr lang="uk-UA" sz="3600" b="1" dirty="0">
                <a:solidFill>
                  <a:schemeClr val="tx1"/>
                </a:solidFill>
              </a:rPr>
            </a:br>
            <a:r>
              <a:rPr lang="uk-UA" sz="3600" b="1" dirty="0">
                <a:solidFill>
                  <a:schemeClr val="tx1"/>
                </a:solidFill>
              </a:rPr>
              <a:t>«Протиерозійна організація території»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D54A6E-8F30-4A2D-9071-36A8D0F7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46270"/>
            <a:ext cx="3739506" cy="23393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25CE8D-1E4D-47C3-AF1B-C4B4B6306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8" b="5323"/>
          <a:stretch/>
        </p:blipFill>
        <p:spPr>
          <a:xfrm>
            <a:off x="7665861" y="4230239"/>
            <a:ext cx="4131735" cy="26277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ACB0F90-976D-4485-B12F-CD43118C2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797" y="4374455"/>
            <a:ext cx="3605773" cy="23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39000">
              <a:schemeClr val="accent2">
                <a:lumMod val="75000"/>
              </a:schemeClr>
            </a:gs>
            <a:gs pos="89520">
              <a:schemeClr val="accent6">
                <a:lumMod val="30000"/>
                <a:lumOff val="70000"/>
              </a:schemeClr>
            </a:gs>
            <a:gs pos="82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8329177-1A0E-4D7E-B106-A51BBF02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0" y="1772358"/>
            <a:ext cx="10351911" cy="23615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uk-UA" sz="2400" dirty="0"/>
              <a:t> </a:t>
            </a:r>
            <a:r>
              <a:rPr lang="uk-UA" sz="2000" b="1" dirty="0">
                <a:solidFill>
                  <a:schemeClr val="tx1"/>
                </a:solidFill>
              </a:rPr>
              <a:t>здобуття відповідного обсягу теоретичних, методологічних знань та практичних навичок з раціонального використання земельних ресурсів;</a:t>
            </a:r>
            <a:br>
              <a:rPr lang="uk-UA" sz="2000" b="1" dirty="0">
                <a:solidFill>
                  <a:schemeClr val="tx1"/>
                </a:solidFill>
              </a:rPr>
            </a:b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*  </a:t>
            </a:r>
            <a:r>
              <a:rPr lang="uk-UA" sz="2000" b="1" dirty="0">
                <a:solidFill>
                  <a:schemeClr val="tx1"/>
                </a:solidFill>
              </a:rPr>
              <a:t>формування умінь самостійно аналізувати стан земель, оцінювати варіанти оптимізації структури землекористування, прогнозувати розвиток деградаційних процесів та розробляти заходи профілактики та боротьби з ними;</a:t>
            </a:r>
            <a:br>
              <a:rPr lang="uk-UA" sz="2000" b="1" dirty="0">
                <a:solidFill>
                  <a:schemeClr val="tx1"/>
                </a:solidFill>
              </a:rPr>
            </a:b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*  </a:t>
            </a:r>
            <a:r>
              <a:rPr lang="uk-UA" sz="2000" b="1" dirty="0">
                <a:solidFill>
                  <a:schemeClr val="tx1"/>
                </a:solidFill>
              </a:rPr>
              <a:t>оволодіння загальними принципами організації екологічно стійких агроландшафтів.</a:t>
            </a:r>
            <a:br>
              <a:rPr lang="uk-UA" sz="2000" b="1" dirty="0">
                <a:solidFill>
                  <a:schemeClr val="tx1"/>
                </a:solidFill>
              </a:rPr>
            </a:b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E3C308DA-3F79-41C0-8493-AE2DB3EE1F78}"/>
              </a:ext>
            </a:extLst>
          </p:cNvPr>
          <p:cNvSpPr/>
          <p:nvPr/>
        </p:nvSpPr>
        <p:spPr>
          <a:xfrm rot="10800000" flipH="1" flipV="1">
            <a:off x="2709332" y="404588"/>
            <a:ext cx="7123289" cy="1140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МЕТА ОСВІТНЬОГО КОМПОНЕНТУ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2EDFBF-3DFA-4FB9-BEA1-DC32F25B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261" y="4320796"/>
            <a:ext cx="3990418" cy="22026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7917B4-F4D0-448D-B7B8-25F358780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438" y="4246983"/>
            <a:ext cx="3637123" cy="23705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BFC009-BD43-443B-8F8F-3305CAC0A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24" y="4208333"/>
            <a:ext cx="3452265" cy="24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74000">
              <a:schemeClr val="tx2">
                <a:lumMod val="20000"/>
                <a:lumOff val="8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59500-7C26-4C9E-9E10-3059BC81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1911"/>
            <a:ext cx="10607040" cy="1016000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 РЕЗУЛЬТАТІ ВИВЧЕННЯ ДИСЦИПЛІНИ ЗДОБУВАЧ ОСВІТИ ПОВИНЕН</a:t>
            </a:r>
            <a:b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32A2BE-20B0-4B33-B574-0DD0ED43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46" y="900993"/>
            <a:ext cx="7589184" cy="5636967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uk-UA" sz="2000" b="1" u="sng" dirty="0">
                <a:solidFill>
                  <a:schemeClr val="tx1"/>
                </a:solidFill>
              </a:rPr>
              <a:t>знати</a:t>
            </a:r>
            <a:r>
              <a:rPr lang="uk-UA" b="1" u="sng" dirty="0">
                <a:solidFill>
                  <a:schemeClr val="tx1"/>
                </a:solidFill>
              </a:rPr>
              <a:t>: </a:t>
            </a:r>
          </a:p>
          <a:p>
            <a:pPr indent="-252000">
              <a:buFontTx/>
              <a:buChar char="-"/>
            </a:pPr>
            <a:r>
              <a:rPr lang="uk-UA" sz="1700" b="1" dirty="0">
                <a:solidFill>
                  <a:schemeClr val="tx1"/>
                </a:solidFill>
              </a:rPr>
              <a:t>- основні принципи і способи захисту ґрунтів від ерозії;</a:t>
            </a:r>
          </a:p>
          <a:p>
            <a:pPr indent="-252000">
              <a:buFontTx/>
              <a:buChar char="-"/>
            </a:pPr>
            <a:r>
              <a:rPr lang="uk-UA" sz="1700" b="1" dirty="0">
                <a:solidFill>
                  <a:schemeClr val="tx1"/>
                </a:solidFill>
              </a:rPr>
              <a:t> - комплекс протиерозійних заходів</a:t>
            </a:r>
          </a:p>
          <a:p>
            <a:pPr indent="-252000">
              <a:buFontTx/>
              <a:buChar char="-"/>
            </a:pPr>
            <a:r>
              <a:rPr lang="uk-UA" sz="1700" b="1" dirty="0">
                <a:solidFill>
                  <a:schemeClr val="tx1"/>
                </a:solidFill>
              </a:rPr>
              <a:t> - вимоги до проектування сівозмін в господарствах з розвинутою ерозією ґрунтів полів і робочих ділянок в умовах складного рельєфу; </a:t>
            </a:r>
          </a:p>
          <a:p>
            <a:pPr indent="-252000">
              <a:buFontTx/>
              <a:buChar char="-"/>
            </a:pPr>
            <a:r>
              <a:rPr lang="uk-UA" sz="1700" b="1" dirty="0">
                <a:solidFill>
                  <a:schemeClr val="tx1"/>
                </a:solidFill>
              </a:rPr>
              <a:t>- основи агроландшафтної організації території; </a:t>
            </a:r>
          </a:p>
          <a:p>
            <a:pPr indent="-252000">
              <a:buFontTx/>
              <a:buChar char="-"/>
            </a:pPr>
            <a:r>
              <a:rPr lang="uk-UA" sz="1700" b="1" dirty="0">
                <a:solidFill>
                  <a:schemeClr val="tx1"/>
                </a:solidFill>
              </a:rPr>
              <a:t>- екологічне обґрунтування протиерозійної організації території.</a:t>
            </a:r>
          </a:p>
          <a:p>
            <a:pPr indent="-2520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uk-UA" sz="1700" b="1" dirty="0">
                <a:solidFill>
                  <a:schemeClr val="tx1"/>
                </a:solidFill>
              </a:rPr>
              <a:t> </a:t>
            </a:r>
            <a:r>
              <a:rPr lang="uk-UA" sz="2000" b="1" u="sng" dirty="0">
                <a:solidFill>
                  <a:schemeClr val="tx1"/>
                </a:solidFill>
              </a:rPr>
              <a:t>вміти</a:t>
            </a:r>
            <a:r>
              <a:rPr lang="uk-UA" sz="1700" b="1" u="sng" dirty="0">
                <a:solidFill>
                  <a:schemeClr val="tx1"/>
                </a:solidFill>
              </a:rPr>
              <a:t>: </a:t>
            </a:r>
          </a:p>
          <a:p>
            <a:pPr indent="-252000">
              <a:buFontTx/>
              <a:buChar char="-"/>
            </a:pPr>
            <a:r>
              <a:rPr lang="uk-UA" sz="1700" b="1" dirty="0">
                <a:solidFill>
                  <a:schemeClr val="tx1"/>
                </a:solidFill>
              </a:rPr>
              <a:t>- проектувати полезахисні, водорегулювальні, протиерозійні лісові насадження на території землекористування;</a:t>
            </a:r>
          </a:p>
          <a:p>
            <a:pPr indent="-252000">
              <a:buFontTx/>
              <a:buChar char="-"/>
            </a:pPr>
            <a:r>
              <a:rPr lang="uk-UA" sz="1700" b="1" dirty="0">
                <a:solidFill>
                  <a:schemeClr val="tx1"/>
                </a:solidFill>
              </a:rPr>
              <a:t>- розподіляти земельний фонд за інтенсивністю використання; - проектувати угіддя та сівозміни за придатністю ґрунтів;</a:t>
            </a:r>
          </a:p>
          <a:p>
            <a:pPr indent="-252000">
              <a:buFontTx/>
              <a:buChar char="-"/>
            </a:pPr>
            <a:r>
              <a:rPr lang="uk-UA" sz="1700" b="1" dirty="0">
                <a:solidFill>
                  <a:schemeClr val="tx1"/>
                </a:solidFill>
              </a:rPr>
              <a:t>- проектувати комплекс протиерозійних заходів на основі агроландшафтної організації території;</a:t>
            </a:r>
          </a:p>
          <a:p>
            <a:pPr indent="-252000">
              <a:buFontTx/>
              <a:buChar char="-"/>
            </a:pPr>
            <a:r>
              <a:rPr lang="uk-UA" sz="1700" b="1" dirty="0">
                <a:solidFill>
                  <a:schemeClr val="tx1"/>
                </a:solidFill>
              </a:rPr>
              <a:t> - визначати земельні масиви, які підлягають консервації</a:t>
            </a:r>
            <a:r>
              <a:rPr lang="uk-UA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5F2AC1-7C9E-4AB4-BB2D-491056F0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830" y="5479206"/>
            <a:ext cx="4114660" cy="1301952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A458D-4D43-4DAC-BF15-B7D42C1FE9AE}"/>
              </a:ext>
            </a:extLst>
          </p:cNvPr>
          <p:cNvSpPr/>
          <p:nvPr/>
        </p:nvSpPr>
        <p:spPr>
          <a:xfrm>
            <a:off x="8071554" y="900993"/>
            <a:ext cx="3889024" cy="4711137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tx2">
                  <a:lumMod val="20000"/>
                  <a:lumOff val="80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>
                <a:solidFill>
                  <a:schemeClr val="tx1"/>
                </a:solidFill>
              </a:rPr>
              <a:t>       </a:t>
            </a:r>
            <a:r>
              <a:rPr lang="uk-UA" sz="1600" b="1" dirty="0">
                <a:solidFill>
                  <a:schemeClr val="tx1"/>
                </a:solidFill>
              </a:rPr>
              <a:t>Рекомендована література</a:t>
            </a:r>
          </a:p>
          <a:p>
            <a:pPr algn="just"/>
            <a:endParaRPr lang="uk-UA" sz="1600" b="1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>
                <a:solidFill>
                  <a:schemeClr val="tx1"/>
                </a:solidFill>
              </a:rPr>
              <a:t>Протиерозійна організація території : навч. посіб. / В.І. Обласов, Н.Г. Балик. – Київ : Аграрна освіта, 2009. – 215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>
                <a:solidFill>
                  <a:schemeClr val="tx1"/>
                </a:solidFill>
              </a:rPr>
              <a:t>Протиерозійна організація території : електрон. підручн. / Л.П. Пендзей, В.О. Довбня. – Немішаєве : Агроосвіта, 2016.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>
                <a:solidFill>
                  <a:schemeClr val="tx1"/>
                </a:solidFill>
              </a:rPr>
              <a:t> Мисик Г. А. Основи меліорації і ландшафтознавства / Г.А. Мисик, Б.Б. Куліковський. – смт Немішаєве : НМЦ, 2006. – 68 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>
                <a:solidFill>
                  <a:schemeClr val="tx1"/>
                </a:solidFill>
              </a:rPr>
              <a:t>Робоче проектування в землеустрої : конспект лекцій / В.С. Шумлянський. – смт Немішаєве : НМЦ, 2005. – 58 с</a:t>
            </a:r>
            <a:r>
              <a:rPr lang="uk-UA" dirty="0"/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о-жовти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1082</TotalTime>
  <Words>272</Words>
  <Application>Microsoft Office PowerPoint</Application>
  <PresentationFormat>Широкоэкранный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Trebuchet MS</vt:lpstr>
      <vt:lpstr>Wingdings</vt:lpstr>
      <vt:lpstr>Wingdings 3</vt:lpstr>
      <vt:lpstr>Грань</vt:lpstr>
      <vt:lpstr>ВИБІРКОВИЙ ОСВІТНІЙ КОМПОНЕНТ «Протиерозійна організація території» </vt:lpstr>
      <vt:lpstr>* здобуття відповідного обсягу теоретичних, методологічних знань та практичних навичок з раціонального використання земельних ресурсів; *  формування умінь самостійно аналізувати стан земель, оцінювати варіанти оптимізації структури землекористування, прогнозувати розвиток деградаційних процесів та розробляти заходи профілактики та боротьби з ними; *  оволодіння загальними принципами організації екологічно стійких агроландшафтів. </vt:lpstr>
      <vt:lpstr>В РЕЗУЛЬТАТІ ВИВЧЕННЯ ДИСЦИПЛІНИ ЗДОБУВАЧ ОСВІТИ ПОВИНЕН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ВИБІРКОВИЙ ОСВІТНІЙ КОМПОНЕНТ «Протиерозійна організація території»</dc:title>
  <dc:creator>User</dc:creator>
  <cp:lastModifiedBy>User</cp:lastModifiedBy>
  <cp:revision>25</cp:revision>
  <dcterms:created xsi:type="dcterms:W3CDTF">2024-04-25T10:58:00Z</dcterms:created>
  <dcterms:modified xsi:type="dcterms:W3CDTF">2024-05-09T17:40:29Z</dcterms:modified>
</cp:coreProperties>
</file>