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62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52D"/>
    <a:srgbClr val="FFFF66"/>
    <a:srgbClr val="D67946"/>
    <a:srgbClr val="90F22E"/>
    <a:srgbClr val="A1F44E"/>
    <a:srgbClr val="CCFF33"/>
    <a:srgbClr val="FFFF00"/>
    <a:srgbClr val="ABC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9" autoAdjust="0"/>
  </p:normalViewPr>
  <p:slideViewPr>
    <p:cSldViewPr>
      <p:cViewPr varScale="1">
        <p:scale>
          <a:sx n="50" d="100"/>
          <a:sy n="50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C9652D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47664" y="188640"/>
            <a:ext cx="7200800" cy="158417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Вибірковий  освітній компонент</a:t>
            </a:r>
          </a:p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Ентомологія</a:t>
            </a:r>
            <a:r>
              <a:rPr lang="uk-UA" sz="2800" b="1" dirty="0" smtClean="0">
                <a:solidFill>
                  <a:schemeClr val="bg1"/>
                </a:solidFill>
              </a:rPr>
              <a:t>»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988840"/>
            <a:ext cx="8028892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bg1"/>
                </a:solidFill>
              </a:rPr>
              <a:t>Дисципліна «Ентомологія» дає можливість майбутнім фахівцям</a:t>
            </a:r>
          </a:p>
          <a:p>
            <a:pPr algn="just"/>
            <a:r>
              <a:rPr lang="uk-UA" b="1" dirty="0">
                <a:solidFill>
                  <a:schemeClr val="bg1"/>
                </a:solidFill>
              </a:rPr>
              <a:t>спеціальності «Агрономія» вивчити особливості зовнішньої і</a:t>
            </a:r>
          </a:p>
          <a:p>
            <a:pPr algn="just"/>
            <a:r>
              <a:rPr lang="uk-UA" b="1" dirty="0">
                <a:solidFill>
                  <a:schemeClr val="bg1"/>
                </a:solidFill>
              </a:rPr>
              <a:t>внутрішньої будови комах, їх онтогенез, класифікацію та систематику</a:t>
            </a:r>
            <a:r>
              <a:rPr lang="uk-UA" b="1" dirty="0" smtClean="0">
                <a:solidFill>
                  <a:schemeClr val="bg1"/>
                </a:solidFill>
              </a:rPr>
              <a:t>, а </a:t>
            </a:r>
            <a:r>
              <a:rPr lang="uk-UA" b="1" dirty="0">
                <a:solidFill>
                  <a:schemeClr val="bg1"/>
                </a:solidFill>
              </a:rPr>
              <a:t>також вплив навколишнього середовища на особливості </a:t>
            </a:r>
            <a:r>
              <a:rPr lang="uk-UA" b="1" dirty="0" smtClean="0">
                <a:solidFill>
                  <a:schemeClr val="bg1"/>
                </a:solidFill>
              </a:rPr>
              <a:t>поширення та </a:t>
            </a:r>
            <a:r>
              <a:rPr lang="uk-UA" b="1" dirty="0">
                <a:solidFill>
                  <a:schemeClr val="bg1"/>
                </a:solidFill>
              </a:rPr>
              <a:t>адаптивні реакції організму комах; значення комах в природі </a:t>
            </a:r>
            <a:r>
              <a:rPr lang="uk-UA" b="1" dirty="0" smtClean="0">
                <a:solidFill>
                  <a:schemeClr val="bg1"/>
                </a:solidFill>
              </a:rPr>
              <a:t>і житті </a:t>
            </a:r>
            <a:r>
              <a:rPr lang="uk-UA" b="1" dirty="0">
                <a:solidFill>
                  <a:schemeClr val="bg1"/>
                </a:solidFill>
              </a:rPr>
              <a:t>людей. , 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4" y="4005064"/>
            <a:ext cx="7973216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8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74011" y="116632"/>
            <a:ext cx="7128792" cy="151216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5454938" cy="4752528"/>
          </a:xfrm>
          <a:prstGeom prst="roundRect">
            <a:avLst>
              <a:gd name="adj" fmla="val 2554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поглиблення </a:t>
            </a:r>
            <a:r>
              <a:rPr lang="uk-UA" sz="2000" b="1" dirty="0">
                <a:solidFill>
                  <a:schemeClr val="bg1"/>
                </a:solidFill>
              </a:rPr>
              <a:t>та узагальнення</a:t>
            </a:r>
          </a:p>
          <a:p>
            <a:pPr marL="266700" algn="just"/>
            <a:r>
              <a:rPr lang="uk-UA" sz="2000" b="1" dirty="0" smtClean="0">
                <a:solidFill>
                  <a:schemeClr val="bg1"/>
                </a:solidFill>
              </a:rPr>
              <a:t>інформації </a:t>
            </a:r>
            <a:r>
              <a:rPr lang="uk-UA" sz="2000" b="1" dirty="0">
                <a:solidFill>
                  <a:schemeClr val="bg1"/>
                </a:solidFill>
              </a:rPr>
              <a:t>про особливості зовнішньої та внутрішньої будови комах,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основні їх біологічні риси, </a:t>
            </a:r>
            <a:r>
              <a:rPr lang="uk-UA" sz="2000" b="1" dirty="0" smtClean="0">
                <a:solidFill>
                  <a:schemeClr val="bg1"/>
                </a:solidFill>
              </a:rPr>
              <a:t>шляхи розвитку </a:t>
            </a:r>
            <a:r>
              <a:rPr lang="uk-UA" sz="2000" b="1" dirty="0">
                <a:solidFill>
                  <a:schemeClr val="bg1"/>
                </a:solidFill>
              </a:rPr>
              <a:t>та взаємодії з іншими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компонентами природних екосистем, з положенням класу комах </a:t>
            </a:r>
            <a:r>
              <a:rPr lang="uk-UA" sz="2000" b="1" dirty="0" smtClean="0">
                <a:solidFill>
                  <a:schemeClr val="bg1"/>
                </a:solidFill>
              </a:rPr>
              <a:t>в системі </a:t>
            </a:r>
            <a:r>
              <a:rPr lang="uk-UA" sz="2000" b="1" dirty="0">
                <a:solidFill>
                  <a:schemeClr val="bg1"/>
                </a:solidFill>
              </a:rPr>
              <a:t>органічного </a:t>
            </a:r>
            <a:r>
              <a:rPr lang="uk-UA" sz="2000" b="1" dirty="0" smtClean="0">
                <a:solidFill>
                  <a:schemeClr val="bg1"/>
                </a:solidFill>
              </a:rPr>
              <a:t>світу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7" y="1772817"/>
            <a:ext cx="2655933" cy="487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6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404664"/>
            <a:ext cx="2808311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404662"/>
            <a:ext cx="4248472" cy="62582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РЕЗУЛЬТАТІ ВИВЧЕННЯ ДИСЦИПЛІНИ ЗДОБУВАЧ ОСВІТИ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ПОВИНЕН ЗНАТИ: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• </a:t>
            </a:r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як </a:t>
            </a:r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проводити </a:t>
            </a:r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фітосанітарну </a:t>
            </a:r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діагностику комах</a:t>
            </a:r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, кліщів, </a:t>
            </a:r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нематод</a:t>
            </a:r>
          </a:p>
          <a:p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• </a:t>
            </a:r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як користуватися методами </a:t>
            </a:r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спостереження, опису,</a:t>
            </a:r>
          </a:p>
          <a:p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ідентифікації, класифікації, а також культивування об’єктів і</a:t>
            </a:r>
          </a:p>
          <a:p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підтримання стабільності агроценозів із збереженням </a:t>
            </a:r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природного різноманіття</a:t>
            </a:r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.</a:t>
            </a:r>
          </a:p>
          <a:p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ВМІТИ:</a:t>
            </a:r>
          </a:p>
          <a:p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• </a:t>
            </a:r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здійснювати </a:t>
            </a:r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фітосанітарний моніторинг щодо виявлення,</a:t>
            </a:r>
          </a:p>
          <a:p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ідентифікації та визначення особливостей біології та </a:t>
            </a:r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екології  шкідливих </a:t>
            </a:r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організмів в Україні та відповідно до угод СОТ, СФЗ</a:t>
            </a:r>
            <a:r>
              <a:rPr lang="uk-UA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, європейських </a:t>
            </a:r>
            <a:r>
              <a:rPr lang="uk-UA" b="1" dirty="0">
                <a:solidFill>
                  <a:schemeClr val="bg1"/>
                </a:solidFill>
                <a:cs typeface="Aharoni" panose="02010803020104030203" pitchFamily="2" charset="-79"/>
              </a:rPr>
              <a:t>вимог.</a:t>
            </a:r>
          </a:p>
          <a:p>
            <a:endParaRPr lang="uk-UA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6" y="1628800"/>
            <a:ext cx="3816422" cy="28803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1. Бей-</a:t>
            </a:r>
            <a:r>
              <a:rPr lang="ru-RU" sz="1600" b="1" dirty="0" err="1" smtClean="0">
                <a:solidFill>
                  <a:schemeClr val="bg1"/>
                </a:solidFill>
                <a:cs typeface="Aharoni" panose="02010803020104030203" pitchFamily="2" charset="-79"/>
              </a:rPr>
              <a:t>Биенко</a:t>
            </a:r>
            <a:r>
              <a:rPr lang="ru-RU" sz="16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Г.Я. Общая энтомология: учебник для университетов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и </a:t>
            </a:r>
            <a:r>
              <a:rPr lang="ru-RU" sz="1600" b="1" dirty="0" err="1">
                <a:solidFill>
                  <a:schemeClr val="bg1"/>
                </a:solidFill>
                <a:cs typeface="Aharoni" panose="02010803020104030203" pitchFamily="2" charset="-79"/>
              </a:rPr>
              <a:t>сельхозвузов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. 3-е </a:t>
            </a:r>
            <a:r>
              <a:rPr lang="ru-RU" sz="1600" b="1" dirty="0" err="1">
                <a:solidFill>
                  <a:schemeClr val="bg1"/>
                </a:solidFill>
                <a:cs typeface="Aharoni" panose="02010803020104030203" pitchFamily="2" charset="-79"/>
              </a:rPr>
              <a:t>изд.доп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. М:Высш.школа, 1980. 416 с.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2. </a:t>
            </a:r>
            <a:r>
              <a:rPr lang="ru-RU" sz="1600" b="1" dirty="0" err="1">
                <a:solidFill>
                  <a:schemeClr val="bg1"/>
                </a:solidFill>
                <a:cs typeface="Aharoni" panose="02010803020104030203" pitchFamily="2" charset="-79"/>
              </a:rPr>
              <a:t>Байдик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 Г.В. та </a:t>
            </a:r>
            <a:r>
              <a:rPr lang="ru-RU" sz="1600" b="1" dirty="0" err="1">
                <a:solidFill>
                  <a:schemeClr val="bg1"/>
                </a:solidFill>
                <a:cs typeface="Aharoni" panose="02010803020104030203" pitchFamily="2" charset="-79"/>
              </a:rPr>
              <a:t>інші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cs typeface="Aharoni" panose="02010803020104030203" pitchFamily="2" charset="-79"/>
              </a:rPr>
              <a:t>Сільськогосподарська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cs typeface="Aharoni" panose="02010803020104030203" pitchFamily="2" charset="-79"/>
              </a:rPr>
              <a:t>ентомологія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: </a:t>
            </a:r>
            <a:r>
              <a:rPr lang="ru-RU" sz="1600" b="1" dirty="0" err="1">
                <a:solidFill>
                  <a:schemeClr val="bg1"/>
                </a:solidFill>
                <a:cs typeface="Aharoni" panose="02010803020104030203" pitchFamily="2" charset="-79"/>
              </a:rPr>
              <a:t>підруч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К.: </a:t>
            </a:r>
            <a:r>
              <a:rPr lang="ru-RU" sz="1600" b="1" dirty="0" err="1">
                <a:solidFill>
                  <a:schemeClr val="bg1"/>
                </a:solidFill>
                <a:cs typeface="Aharoni" panose="02010803020104030203" pitchFamily="2" charset="-79"/>
              </a:rPr>
              <a:t>Вища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cs typeface="Aharoni" panose="02010803020104030203" pitchFamily="2" charset="-79"/>
              </a:rPr>
              <a:t>освіта</a:t>
            </a:r>
            <a:r>
              <a:rPr lang="ru-RU" sz="1600" b="1" dirty="0">
                <a:solidFill>
                  <a:schemeClr val="bg1"/>
                </a:solidFill>
                <a:cs typeface="Aharoni" panose="02010803020104030203" pitchFamily="2" charset="-79"/>
              </a:rPr>
              <a:t>, 2005. С. 511</a:t>
            </a:r>
            <a:endParaRPr lang="ru-RU" sz="16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4653136"/>
            <a:ext cx="3843736" cy="20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9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341</TotalTime>
  <Words>218</Words>
  <Application>Microsoft Office PowerPoint</Application>
  <PresentationFormat>Экран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Tanya</cp:lastModifiedBy>
  <cp:revision>74</cp:revision>
  <dcterms:created xsi:type="dcterms:W3CDTF">2024-04-15T18:54:48Z</dcterms:created>
  <dcterms:modified xsi:type="dcterms:W3CDTF">2024-05-01T15:10:08Z</dcterms:modified>
</cp:coreProperties>
</file>