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172AE-FD6E-4728-9FE2-ECAFBA442C8D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58CC8-12DC-4D4D-9C0A-BD3ED03724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wc.com/gx/en/services/tax%20publications/%20paying-taxes-2020.html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uk-UA" sz="3100" dirty="0" err="1" smtClean="0">
                <a:solidFill>
                  <a:schemeClr val="bg1"/>
                </a:solidFill>
              </a:rPr>
              <a:t>Силабус</a:t>
            </a:r>
            <a:r>
              <a:rPr lang="uk-UA" sz="3100" dirty="0" smtClean="0">
                <a:solidFill>
                  <a:schemeClr val="bg1"/>
                </a:solidFill>
              </a:rPr>
              <a:t> навчальної дисципліни</a:t>
            </a:r>
            <a:r>
              <a:rPr lang="ru-RU" sz="3100" dirty="0" smtClean="0">
                <a:solidFill>
                  <a:schemeClr val="bg1"/>
                </a:solidFill>
              </a:rPr>
              <a:t/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uk-UA" sz="3100" b="1" dirty="0" smtClean="0">
                <a:solidFill>
                  <a:schemeClr val="bg1"/>
                </a:solidFill>
              </a:rPr>
              <a:t>«Податкові розрахунки і звітність»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000" dirty="0" smtClean="0"/>
              <a:t>Галузь знань: 07 Управління та адміністрування Спеціальність: 071 Облік і оподаткування</a:t>
            </a:r>
            <a:endParaRPr lang="ru-RU" sz="2000" dirty="0" smtClean="0"/>
          </a:p>
          <a:p>
            <a:r>
              <a:rPr lang="uk-UA" sz="2000" dirty="0" smtClean="0"/>
              <a:t>Освітньо-професійна програма:</a:t>
            </a:r>
            <a:endParaRPr lang="ru-RU" sz="2000" dirty="0" smtClean="0"/>
          </a:p>
          <a:p>
            <a:r>
              <a:rPr lang="uk-UA" sz="2000" dirty="0" smtClean="0"/>
              <a:t>«Облік і оподаткування»</a:t>
            </a:r>
            <a:endParaRPr lang="ru-RU" sz="2000" dirty="0"/>
          </a:p>
        </p:txBody>
      </p:sp>
      <p:pic>
        <p:nvPicPr>
          <p:cNvPr id="1027" name="Picture 3" descr="C:\Users\User\Desktop\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068960"/>
            <a:ext cx="6120680" cy="28803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 smtClean="0"/>
              <a:t>Навчальна логістика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35283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uk-UA" sz="2100" dirty="0" smtClean="0"/>
              <a:t>Тема 1.Основні засади податкового законодавства України</a:t>
            </a:r>
            <a:endParaRPr lang="ru-RU" sz="2100" dirty="0" smtClean="0"/>
          </a:p>
          <a:p>
            <a:r>
              <a:rPr lang="uk-UA" sz="2100" dirty="0" smtClean="0"/>
              <a:t>Тема 2.Податковий облік: його поняття, структура та методи ведення </a:t>
            </a:r>
            <a:endParaRPr lang="en-US" sz="2100" dirty="0" smtClean="0"/>
          </a:p>
          <a:p>
            <a:r>
              <a:rPr lang="uk-UA" sz="2100" dirty="0" smtClean="0"/>
              <a:t>Тема 3.Загальні вимоги до податкової звітності</a:t>
            </a:r>
            <a:endParaRPr lang="ru-RU" sz="2100" dirty="0" smtClean="0"/>
          </a:p>
          <a:p>
            <a:r>
              <a:rPr lang="uk-UA" sz="2100" dirty="0" smtClean="0"/>
              <a:t>Тема 4.Податковий облік та звітність із податку на додану вартість </a:t>
            </a:r>
            <a:endParaRPr lang="en-US" sz="2100" dirty="0" smtClean="0"/>
          </a:p>
          <a:p>
            <a:r>
              <a:rPr lang="uk-UA" sz="2100" dirty="0" smtClean="0"/>
              <a:t>Тема 5.Податковий облік та звітність із податку на прибуток підприємств</a:t>
            </a:r>
            <a:endParaRPr lang="ru-RU" sz="2100" dirty="0" smtClean="0"/>
          </a:p>
          <a:p>
            <a:r>
              <a:rPr lang="uk-UA" sz="2100" dirty="0" smtClean="0"/>
              <a:t>Тема 6.Податковий облік та звітність з податку на доходи фізичних осіб</a:t>
            </a:r>
            <a:endParaRPr lang="ru-RU" sz="2100" dirty="0" smtClean="0"/>
          </a:p>
          <a:p>
            <a:r>
              <a:rPr lang="uk-UA" sz="2100" dirty="0" smtClean="0"/>
              <a:t>Тема 7.Звітність за спрощеною системою оподаткування Тема</a:t>
            </a:r>
            <a:endParaRPr lang="ru-RU" sz="2100" dirty="0" smtClean="0"/>
          </a:p>
          <a:p>
            <a:r>
              <a:rPr lang="uk-UA" sz="2100" dirty="0" smtClean="0"/>
              <a:t>Тема 8.Податкові розрахунки і звітність у сфері майнового оподаткування</a:t>
            </a:r>
            <a:endParaRPr lang="ru-RU" sz="2100" dirty="0" smtClean="0"/>
          </a:p>
          <a:p>
            <a:r>
              <a:rPr lang="uk-UA" sz="2100" dirty="0" smtClean="0"/>
              <a:t>Тема 9.Складання податкової звітності та проведення розрахунків за іншими податками і платежами.</a:t>
            </a:r>
            <a:endParaRPr lang="ru-RU" sz="2100" dirty="0" smtClean="0"/>
          </a:p>
          <a:p>
            <a:endParaRPr lang="ru-RU" dirty="0"/>
          </a:p>
        </p:txBody>
      </p:sp>
      <p:pic>
        <p:nvPicPr>
          <p:cNvPr id="2050" name="Picture 2" descr="C:\Users\User\Desktop\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869160"/>
            <a:ext cx="8280920" cy="17968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1800" dirty="0" smtClean="0"/>
              <a:t>Дисципліна "Податкові розрахунки і звітність" спрямована на формування у студентів теоретичних знань та вироблення практичних навичок щодо методологічних основ вітчизняної системи податкового консультування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Л</a:t>
            </a:r>
            <a:r>
              <a:rPr lang="uk-UA" dirty="0" smtClean="0"/>
              <a:t>і</a:t>
            </a:r>
            <a:r>
              <a:rPr lang="ru-RU" dirty="0" err="1" smtClean="0"/>
              <a:t>тература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2276872"/>
            <a:ext cx="4040188" cy="4311328"/>
          </a:xfrm>
        </p:spPr>
        <p:txBody>
          <a:bodyPr>
            <a:noAutofit/>
          </a:bodyPr>
          <a:lstStyle/>
          <a:p>
            <a:r>
              <a:rPr lang="uk-UA" sz="1050" b="1" dirty="0" smtClean="0">
                <a:latin typeface="Times New Roman" pitchFamily="18" charset="0"/>
                <a:cs typeface="Times New Roman" pitchFamily="18" charset="0"/>
              </a:rPr>
              <a:t>Основна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Валігура В.А. Вектори підвищення рівня використання та розширення бази. 2019. 365 с.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050" dirty="0" err="1" smtClean="0">
                <a:latin typeface="Times New Roman" pitchFamily="18" charset="0"/>
                <a:cs typeface="Times New Roman" pitchFamily="18" charset="0"/>
              </a:rPr>
              <a:t>Десятнюк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 О., Ткачик Ф. Роль податкового потенціалу в розвитку місцевого самоврядування в Україні. Світ фінансів, 2021 № 1 . С. 77- 88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050" dirty="0" err="1" smtClean="0">
                <a:latin typeface="Times New Roman" pitchFamily="18" charset="0"/>
                <a:cs typeface="Times New Roman" pitchFamily="18" charset="0"/>
              </a:rPr>
              <a:t>Коптєва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 Г.М. Облік і звітність в оподаткуванні: </a:t>
            </a:r>
            <a:r>
              <a:rPr lang="uk-UA" sz="105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050" dirty="0" err="1" smtClean="0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. Х.: Видавництво «Підручник НТУ «ХПІ», 2018. 493 с.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050" dirty="0" err="1" smtClean="0">
                <a:latin typeface="Times New Roman" pitchFamily="18" charset="0"/>
                <a:cs typeface="Times New Roman" pitchFamily="18" charset="0"/>
              </a:rPr>
              <a:t>Крисоватий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 А. І., Бондаренко Є. П., </a:t>
            </a:r>
            <a:r>
              <a:rPr lang="uk-UA" sz="1050" dirty="0" err="1" smtClean="0">
                <a:latin typeface="Times New Roman" pitchFamily="18" charset="0"/>
                <a:cs typeface="Times New Roman" pitchFamily="18" charset="0"/>
              </a:rPr>
              <a:t>Десятнюк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 О. М. Шевчук А. М. Сучасні виклики забезпечення митної безпеки в Україні : монографія. Тернопіль, Університетська думка, 2020. 414 с.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Куцик П.О., Полянська О. А. Облік і звітність в оподаткуванні: </a:t>
            </a:r>
            <a:r>
              <a:rPr lang="uk-UA" sz="105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05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. Львів: Видавництво Львівського </a:t>
            </a:r>
            <a:r>
              <a:rPr lang="uk-UA" sz="1050" dirty="0" err="1" smtClean="0">
                <a:latin typeface="Times New Roman" pitchFamily="18" charset="0"/>
                <a:cs typeface="Times New Roman" pitchFamily="18" charset="0"/>
              </a:rPr>
              <a:t>торговельно-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 економічного університету, 2017. 508 с.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Податковий кодекс України від 02.12.2010 р.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050" b="1" dirty="0" smtClean="0">
                <a:latin typeface="Times New Roman" pitchFamily="18" charset="0"/>
                <a:cs typeface="Times New Roman" pitchFamily="18" charset="0"/>
              </a:rPr>
              <a:t>Допоміжна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Зайцев О. В. Податковий менеджмент : підручник. Київ : Видавництво Ліра-К, 2016. 308 с.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050" dirty="0" err="1" smtClean="0">
                <a:latin typeface="Times New Roman" pitchFamily="18" charset="0"/>
                <a:cs typeface="Times New Roman" pitchFamily="18" charset="0"/>
              </a:rPr>
              <a:t>Крисоватий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 А.І. Домінанти гармонізації оподаткування: національні та міжнародні вектори : монографія. Тернопіль : Підручник і посібник, 2010. 248 с. </a:t>
            </a:r>
            <a:r>
              <a:rPr lang="uk-UA" sz="1050" dirty="0" err="1" smtClean="0">
                <a:latin typeface="Times New Roman" pitchFamily="18" charset="0"/>
                <a:cs typeface="Times New Roman" pitchFamily="18" charset="0"/>
              </a:rPr>
              <a:t>Paying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050" dirty="0" err="1" smtClean="0">
                <a:latin typeface="Times New Roman" pitchFamily="18" charset="0"/>
                <a:cs typeface="Times New Roman" pitchFamily="18" charset="0"/>
              </a:rPr>
              <a:t>Taxes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	2020.	URL:	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https://www.pwc.com/gx/en/services/tax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05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publications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  <a:hlinkClick r:id="rId2"/>
              </a:rPr>
              <a:t>/ paying-taxes-2020.html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dirty="0"/>
          </a:p>
        </p:txBody>
      </p:sp>
      <p:pic>
        <p:nvPicPr>
          <p:cNvPr id="3074" name="Picture 2" descr="C:\Users\User\Desktop\8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780928"/>
            <a:ext cx="3888432" cy="3528391"/>
          </a:xfrm>
          <a:prstGeom prst="rect">
            <a:avLst/>
          </a:prstGeom>
          <a:noFill/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716016" y="1484784"/>
            <a:ext cx="3960440" cy="1224136"/>
          </a:xfrm>
        </p:spPr>
        <p:txBody>
          <a:bodyPr>
            <a:normAutofit fontScale="32500" lnSpcReduction="20000"/>
          </a:bodyPr>
          <a:lstStyle/>
          <a:p>
            <a:r>
              <a:rPr lang="uk-UA" sz="3500" dirty="0" smtClean="0"/>
              <a:t>В результаті вивчення дисципліни здобувачі освіти вдосконалюють здатність до абстрактного мислення, аналізу та синтезу.</a:t>
            </a:r>
            <a:endParaRPr lang="ru-RU" sz="3500" dirty="0" smtClean="0"/>
          </a:p>
          <a:p>
            <a:r>
              <a:rPr lang="uk-UA" sz="3500" dirty="0" smtClean="0"/>
              <a:t>Набувають здатність працювати в команді. Здатність працювати автономно.</a:t>
            </a:r>
            <a:endParaRPr lang="ru-RU" sz="3500" dirty="0" smtClean="0"/>
          </a:p>
          <a:p>
            <a:r>
              <a:rPr lang="uk-UA" sz="3500" dirty="0" smtClean="0"/>
              <a:t>Знання та розуміння предметної області та розуміння професійної діяльності.</a:t>
            </a:r>
            <a:endParaRPr lang="ru-RU" sz="3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366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 Силабус навчальної дисципліни «Податкові розрахунки і звітність» </vt:lpstr>
      <vt:lpstr>Навчальна логістика</vt:lpstr>
      <vt:lpstr>Дисципліна "Податкові розрахунки і звітність" спрямована на формування у студентів теоретичних знань та вироблення практичних навичок щодо методологічних основ вітчизняної системи податкового консультування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«Звітність підприємств» Галузь знань: 07 УПРАВЛІННЯ ТА АДМІНІСТРУВАННЯ Спеціальність: 071 Облік і оподаткування Освітньо-професійна програма: «Облік і оподаткування»</dc:title>
  <dc:creator>User</dc:creator>
  <cp:lastModifiedBy>User</cp:lastModifiedBy>
  <cp:revision>11</cp:revision>
  <dcterms:created xsi:type="dcterms:W3CDTF">2024-04-16T13:46:10Z</dcterms:created>
  <dcterms:modified xsi:type="dcterms:W3CDTF">2024-05-12T17:21:59Z</dcterms:modified>
</cp:coreProperties>
</file>