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5"/>
  </p:notesMasterIdLst>
  <p:sldIdLst>
    <p:sldId id="259" r:id="rId2"/>
    <p:sldId id="272" r:id="rId3"/>
    <p:sldId id="261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0F22E"/>
    <a:srgbClr val="A1F44E"/>
    <a:srgbClr val="CCFF33"/>
    <a:srgbClr val="FFFF00"/>
    <a:srgbClr val="ABCE52"/>
    <a:srgbClr val="FFFF66"/>
    <a:srgbClr val="D679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489" autoAdjust="0"/>
  </p:normalViewPr>
  <p:slideViewPr>
    <p:cSldViewPr>
      <p:cViewPr varScale="1">
        <p:scale>
          <a:sx n="74" d="100"/>
          <a:sy n="74" d="100"/>
        </p:scale>
        <p:origin x="1714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328E71-6012-4E26-98D9-7FCE15C35F04}" type="datetimeFigureOut">
              <a:rPr lang="ru-RU" smtClean="0"/>
              <a:t>13.05.2024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4163F3-1467-49BE-80DD-A05D578A4BA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0965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4163F3-1467-49BE-80DD-A05D578A4BA8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8259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13.05.2024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9534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13.05.2024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3761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13.05.2024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585688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13.05.2024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2722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13.05.2024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694090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13.05.2024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54644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13.05.2024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88467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13.05.2024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4378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13.05.2024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2091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13.05.2024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5112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13.05.2024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7544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13.05.2024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5211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13.05.2024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0291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13.05.2024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6346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13.05.2024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6788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13.05.2024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684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chemeClr val="bg2"/>
            </a:gs>
            <a:gs pos="100000">
              <a:schemeClr val="accent6">
                <a:lumMod val="5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DE1D1-FDC1-493D-8238-B7078EAF44C6}" type="datetimeFigureOut">
              <a:rPr lang="ru-RU" smtClean="0"/>
              <a:t>13.05.2024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6990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403648" y="116632"/>
            <a:ext cx="7355160" cy="129614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Вибірковий  освітній </a:t>
            </a:r>
            <a:r>
              <a:rPr lang="uk-UA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компонент</a:t>
            </a:r>
          </a:p>
          <a:p>
            <a:pPr algn="ctr"/>
            <a:r>
              <a:rPr lang="uk-UA" sz="2800" b="1" dirty="0" smtClean="0">
                <a:solidFill>
                  <a:schemeClr val="tx1"/>
                </a:solidFill>
              </a:rPr>
              <a:t>«Основи екологія та  </a:t>
            </a:r>
            <a:r>
              <a:rPr lang="uk-UA" sz="2800" b="1" dirty="0" err="1" smtClean="0">
                <a:solidFill>
                  <a:schemeClr val="tx1"/>
                </a:solidFill>
              </a:rPr>
              <a:t>утілізації</a:t>
            </a:r>
            <a:r>
              <a:rPr lang="uk-UA" sz="2800" b="1" dirty="0" smtClean="0">
                <a:solidFill>
                  <a:schemeClr val="tx1"/>
                </a:solidFill>
              </a:rPr>
              <a:t> продукції </a:t>
            </a:r>
            <a:r>
              <a:rPr lang="uk-UA" sz="2800" b="1" dirty="0" err="1" smtClean="0">
                <a:solidFill>
                  <a:schemeClr val="tx1"/>
                </a:solidFill>
              </a:rPr>
              <a:t>рослиництва</a:t>
            </a:r>
            <a:r>
              <a:rPr lang="uk-UA" sz="2800" b="1" dirty="0" smtClean="0">
                <a:solidFill>
                  <a:schemeClr val="tx1"/>
                </a:solidFill>
              </a:rPr>
              <a:t>»</a:t>
            </a:r>
            <a:endParaRPr lang="uk-UA" sz="2800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29208" y="1556792"/>
            <a:ext cx="8229600" cy="172819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A1F4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dirty="0" smtClean="0"/>
              <a:t>         </a:t>
            </a:r>
            <a:r>
              <a:rPr lang="uk-UA" sz="2000" b="1" dirty="0">
                <a:solidFill>
                  <a:schemeClr val="tx1"/>
                </a:solidFill>
                <a:cs typeface="Aharoni" panose="02010803020104030203" pitchFamily="2" charset="-79"/>
              </a:rPr>
              <a:t>Вивчення дисципліни “Автоматизована земельно-кадастрова інформаційна система”  формує </a:t>
            </a:r>
            <a:r>
              <a:rPr lang="uk-UA" sz="2000" b="1" dirty="0" smtClean="0">
                <a:solidFill>
                  <a:schemeClr val="tx1"/>
                </a:solidFill>
                <a:cs typeface="Aharoni" panose="02010803020104030203" pitchFamily="2" charset="-79"/>
              </a:rPr>
              <a:t>уявлення </a:t>
            </a:r>
            <a:r>
              <a:rPr lang="uk-UA" sz="2000" b="1" dirty="0">
                <a:solidFill>
                  <a:schemeClr val="tx1"/>
                </a:solidFill>
                <a:cs typeface="Aharoni" panose="02010803020104030203" pitchFamily="2" charset="-79"/>
              </a:rPr>
              <a:t>про використання геоінформаційних систем у землеустрої, створення цифрових картографічних матеріалів</a:t>
            </a:r>
            <a:r>
              <a:rPr lang="uk-UA" sz="2000" b="1" dirty="0" smtClean="0">
                <a:solidFill>
                  <a:schemeClr val="tx1"/>
                </a:solidFill>
                <a:cs typeface="Aharoni" panose="02010803020104030203" pitchFamily="2" charset="-79"/>
              </a:rPr>
              <a:t>, </a:t>
            </a:r>
            <a:r>
              <a:rPr lang="uk-UA" sz="2000" b="1" dirty="0">
                <a:solidFill>
                  <a:schemeClr val="tx1"/>
                </a:solidFill>
                <a:cs typeface="Aharoni" panose="02010803020104030203" pitchFamily="2" charset="-79"/>
              </a:rPr>
              <a:t>формує здатність аналізувати геопросторові дані</a:t>
            </a:r>
            <a:endParaRPr lang="uk-UA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aroni" panose="02010803020104030203" pitchFamily="2" charset="-79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" y="3573015"/>
            <a:ext cx="8229600" cy="2880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8672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59832" y="1196752"/>
            <a:ext cx="45719" cy="457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55576" y="286108"/>
            <a:ext cx="7924890" cy="76662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3600" b="1" dirty="0" smtClean="0">
                <a:solidFill>
                  <a:schemeClr val="tx1"/>
                </a:solidFill>
              </a:rPr>
              <a:t>Мета вивчення дисципліни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39552" y="1242471"/>
            <a:ext cx="8280920" cy="218652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sz="2000" b="1" dirty="0">
                <a:solidFill>
                  <a:schemeClr val="tx1"/>
                </a:solidFill>
                <a:latin typeface="+mj-lt"/>
              </a:rPr>
              <a:t>полягає у засвоєнні і набутті </a:t>
            </a:r>
            <a:r>
              <a:rPr lang="uk-UA" sz="2000" b="1" dirty="0" smtClean="0">
                <a:solidFill>
                  <a:schemeClr val="tx1"/>
                </a:solidFill>
                <a:latin typeface="+mj-lt"/>
              </a:rPr>
              <a:t>знань у </a:t>
            </a:r>
            <a:r>
              <a:rPr lang="uk-UA" sz="2000" b="1" dirty="0">
                <a:solidFill>
                  <a:schemeClr val="tx1"/>
                </a:solidFill>
                <a:latin typeface="+mj-lt"/>
              </a:rPr>
              <a:t>сфері використання геоінформаційних систем при створення кадастрових </a:t>
            </a:r>
            <a:r>
              <a:rPr lang="uk-UA" sz="2000" b="1" dirty="0" smtClean="0">
                <a:solidFill>
                  <a:schemeClr val="tx1"/>
                </a:solidFill>
                <a:latin typeface="+mj-lt"/>
              </a:rPr>
              <a:t>систем. В </a:t>
            </a:r>
            <a:r>
              <a:rPr lang="uk-UA" sz="2000" b="1" dirty="0">
                <a:solidFill>
                  <a:schemeClr val="tx1"/>
                </a:solidFill>
                <a:latin typeface="+mj-lt"/>
              </a:rPr>
              <a:t>ході вивчення дисципліни </a:t>
            </a:r>
            <a:r>
              <a:rPr lang="uk-UA" sz="2000" b="1" dirty="0" smtClean="0">
                <a:solidFill>
                  <a:schemeClr val="tx1"/>
                </a:solidFill>
                <a:latin typeface="+mj-lt"/>
              </a:rPr>
              <a:t>формується </a:t>
            </a:r>
            <a:r>
              <a:rPr lang="uk-UA" sz="2000" b="1" dirty="0">
                <a:solidFill>
                  <a:schemeClr val="tx1"/>
                </a:solidFill>
                <a:latin typeface="+mj-lt"/>
              </a:rPr>
              <a:t>уявлення про </a:t>
            </a:r>
            <a:r>
              <a:rPr lang="uk-UA" sz="2000" b="1" dirty="0" smtClean="0">
                <a:solidFill>
                  <a:schemeClr val="tx1"/>
                </a:solidFill>
                <a:latin typeface="+mj-lt"/>
              </a:rPr>
              <a:t>призначення, функції, джерела наповнення даних </a:t>
            </a:r>
            <a:r>
              <a:rPr lang="uk-UA" sz="2000" b="1" dirty="0">
                <a:solidFill>
                  <a:schemeClr val="tx1"/>
                </a:solidFill>
                <a:latin typeface="+mj-lt"/>
              </a:rPr>
              <a:t>геоінформаційних </a:t>
            </a:r>
            <a:r>
              <a:rPr lang="uk-UA" sz="2000" b="1" dirty="0" smtClean="0">
                <a:solidFill>
                  <a:schemeClr val="tx1"/>
                </a:solidFill>
                <a:latin typeface="+mj-lt"/>
              </a:rPr>
              <a:t>систем, послідовність дій при </a:t>
            </a:r>
            <a:r>
              <a:rPr lang="uk-UA" sz="2000" b="1" dirty="0">
                <a:solidFill>
                  <a:schemeClr val="tx1"/>
                </a:solidFill>
                <a:latin typeface="+mj-lt"/>
              </a:rPr>
              <a:t>створенні кадастрових систем, концепцію автоматизованої системи Державного земельного </a:t>
            </a:r>
            <a:r>
              <a:rPr lang="uk-UA" sz="2000" b="1" dirty="0" smtClean="0">
                <a:solidFill>
                  <a:schemeClr val="tx1"/>
                </a:solidFill>
                <a:latin typeface="+mj-lt"/>
              </a:rPr>
              <a:t>кадастру України, її структуру</a:t>
            </a:r>
            <a:endParaRPr lang="uk-UA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432" y="3789040"/>
            <a:ext cx="8059034" cy="293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3105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441992" y="332656"/>
            <a:ext cx="2977880" cy="79208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20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Рекомендована література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563888" y="188640"/>
            <a:ext cx="5328592" cy="626469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</a:t>
            </a:r>
          </a:p>
          <a:p>
            <a:pPr algn="ctr"/>
            <a:r>
              <a:rPr lang="uk-UA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У </a:t>
            </a:r>
            <a:r>
              <a:rPr lang="uk-UA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РЕЗУЛЬТАТІ </a:t>
            </a:r>
            <a:r>
              <a:rPr lang="uk-UA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ВИВЧЕННЯ </a:t>
            </a:r>
          </a:p>
          <a:p>
            <a:pPr algn="ctr"/>
            <a:r>
              <a:rPr lang="uk-UA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ДИСЦИПЛІНИ СТУДЕНТ ПОВИНЕН </a:t>
            </a:r>
            <a:r>
              <a:rPr lang="uk-UA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ЗНАТИ</a:t>
            </a:r>
            <a:r>
              <a:rPr lang="uk-UA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algn="ctr"/>
            <a:endParaRPr lang="uk-UA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b="1" dirty="0">
                <a:solidFill>
                  <a:schemeClr val="tx1"/>
                </a:solidFill>
              </a:rPr>
              <a:t>загальну характеристику компонентів ГІС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b="1" dirty="0" smtClean="0">
                <a:solidFill>
                  <a:schemeClr val="tx1"/>
                </a:solidFill>
              </a:rPr>
              <a:t>функціональні </a:t>
            </a:r>
            <a:r>
              <a:rPr lang="uk-UA" b="1" dirty="0">
                <a:solidFill>
                  <a:schemeClr val="tx1"/>
                </a:solidFill>
              </a:rPr>
              <a:t>можливості ГІС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b="1" dirty="0">
                <a:solidFill>
                  <a:schemeClr val="tx1"/>
                </a:solidFill>
              </a:rPr>
              <a:t>поняття систем управління базами даних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b="1" dirty="0">
                <a:solidFill>
                  <a:schemeClr val="tx1"/>
                </a:solidFill>
              </a:rPr>
              <a:t>принципи організації даних в ГІС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b="1" dirty="0">
                <a:solidFill>
                  <a:schemeClr val="tx1"/>
                </a:solidFill>
              </a:rPr>
              <a:t>концепцію запровадження автоматизованої системи державного земельного кадастру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b="1" dirty="0">
                <a:solidFill>
                  <a:schemeClr val="tx1"/>
                </a:solidFill>
              </a:rPr>
              <a:t>принцип роботи кадастрово-реєстраційної </a:t>
            </a:r>
            <a:r>
              <a:rPr lang="uk-UA" b="1" dirty="0" smtClean="0">
                <a:solidFill>
                  <a:schemeClr val="tx1"/>
                </a:solidFill>
              </a:rPr>
              <a:t>системи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uk-UA" b="1" dirty="0">
              <a:solidFill>
                <a:schemeClr val="tx1"/>
              </a:solidFill>
            </a:endParaRPr>
          </a:p>
          <a:p>
            <a:pPr algn="ctr"/>
            <a:r>
              <a:rPr lang="uk-UA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ПОВИНЕН </a:t>
            </a:r>
            <a:r>
              <a:rPr lang="uk-UA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ВМІТИ: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b="1" dirty="0">
                <a:solidFill>
                  <a:schemeClr val="tx1"/>
                </a:solidFill>
              </a:rPr>
              <a:t>виконувати орієнтування растрового зображення;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b="1" dirty="0">
                <a:solidFill>
                  <a:schemeClr val="tx1"/>
                </a:solidFill>
              </a:rPr>
              <a:t>виконувати поставлені задачі з використанням сучасних  програмних продуктів </a:t>
            </a:r>
          </a:p>
          <a:p>
            <a:pPr algn="just"/>
            <a:endParaRPr lang="uk-UA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41992" y="1268760"/>
            <a:ext cx="2977879" cy="352839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Основна  література 1.</a:t>
            </a:r>
            <a:r>
              <a:rPr lang="uk-UA" sz="1600" b="1" dirty="0" smtClean="0">
                <a:solidFill>
                  <a:schemeClr val="tx1"/>
                </a:solidFill>
              </a:rPr>
              <a:t>Качановський </a:t>
            </a:r>
            <a:r>
              <a:rPr lang="uk-UA" sz="1600" b="1" dirty="0">
                <a:solidFill>
                  <a:schemeClr val="tx1"/>
                </a:solidFill>
              </a:rPr>
              <a:t>О.І. Автоматизована земельно-кадастрова інформаційна система : конспект лекцій. – Рівне : РДАК НПЦЗ, 2009. – 38 с.</a:t>
            </a:r>
          </a:p>
          <a:p>
            <a:pPr algn="ctr"/>
            <a:r>
              <a:rPr lang="uk-UA" sz="1600" b="1" dirty="0" smtClean="0">
                <a:solidFill>
                  <a:schemeClr val="tx1"/>
                </a:solidFill>
              </a:rPr>
              <a:t>2.Програмне забезпечення створення цифрових карт та  планів. </a:t>
            </a:r>
            <a:r>
              <a:rPr lang="uk-UA" sz="1600" b="1" dirty="0">
                <a:solidFill>
                  <a:schemeClr val="tx1"/>
                </a:solidFill>
              </a:rPr>
              <a:t>– </a:t>
            </a:r>
            <a:r>
              <a:rPr lang="uk-UA" sz="1600" b="1" dirty="0" smtClean="0">
                <a:solidFill>
                  <a:schemeClr val="tx1"/>
                </a:solidFill>
              </a:rPr>
              <a:t>НВП </a:t>
            </a:r>
            <a:r>
              <a:rPr lang="uk-UA" sz="1600" b="1" dirty="0">
                <a:solidFill>
                  <a:schemeClr val="tx1"/>
                </a:solidFill>
              </a:rPr>
              <a:t>“Геосистема”, г. </a:t>
            </a:r>
            <a:r>
              <a:rPr lang="uk-UA" sz="1600" b="1" dirty="0" smtClean="0">
                <a:solidFill>
                  <a:schemeClr val="tx1"/>
                </a:solidFill>
              </a:rPr>
              <a:t>Вінница</a:t>
            </a:r>
            <a:r>
              <a:rPr lang="uk-UA" sz="1600" b="1" dirty="0">
                <a:solidFill>
                  <a:schemeClr val="tx1"/>
                </a:solidFill>
              </a:rPr>
              <a:t>, 2007 г.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88" y="5035769"/>
            <a:ext cx="2657475" cy="1417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4726921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Другая 22">
      <a:dk1>
        <a:sysClr val="windowText" lastClr="000000"/>
      </a:dk1>
      <a:lt1>
        <a:srgbClr val="217435"/>
      </a:lt1>
      <a:dk2>
        <a:srgbClr val="DC9F0B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318</TotalTime>
  <Words>195</Words>
  <Application>Microsoft Office PowerPoint</Application>
  <PresentationFormat>Экран (4:3)</PresentationFormat>
  <Paragraphs>23</Paragraphs>
  <Slides>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Aharoni</vt:lpstr>
      <vt:lpstr>Arial</vt:lpstr>
      <vt:lpstr>Calibri</vt:lpstr>
      <vt:lpstr>Century Gothic</vt:lpstr>
      <vt:lpstr>Wingdings 3</vt:lpstr>
      <vt:lpstr>Легкий дым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Силабус навчальної дисципліни «Зовнішньоекономічна діяльність»</dc:title>
  <dc:creator>User</dc:creator>
  <cp:lastModifiedBy>User</cp:lastModifiedBy>
  <cp:revision>69</cp:revision>
  <dcterms:created xsi:type="dcterms:W3CDTF">2024-04-15T18:54:48Z</dcterms:created>
  <dcterms:modified xsi:type="dcterms:W3CDTF">2024-05-13T12:52:18Z</dcterms:modified>
</cp:coreProperties>
</file>