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172AE-FD6E-4728-9FE2-ECAFBA442C8D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58CC8-12DC-4D4D-9C0A-BD3ED03724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58CC8-12DC-4D4D-9C0A-BD3ED037245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58CC8-12DC-4D4D-9C0A-BD3ED037245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16023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err="1" smtClean="0"/>
              <a:t>Силабус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дисципліни</a:t>
            </a:r>
            <a:r>
              <a:rPr lang="ru-RU" sz="2400" dirty="0" smtClean="0"/>
              <a:t> «</a:t>
            </a:r>
            <a:r>
              <a:rPr lang="ru-RU" sz="2400" dirty="0" err="1" smtClean="0"/>
              <a:t>Звітність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</a:t>
            </a:r>
            <a:r>
              <a:rPr lang="ru-RU" sz="2400" dirty="0" smtClean="0"/>
              <a:t>» </a:t>
            </a:r>
            <a:r>
              <a:rPr lang="ru-RU" sz="2400" dirty="0" err="1" smtClean="0"/>
              <a:t>Галузь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знань</a:t>
            </a:r>
            <a:r>
              <a:rPr lang="ru-RU" sz="2400" dirty="0" smtClean="0"/>
              <a:t>: 07 УПРАВЛІННЯ ТА АДМІНІСТРУВАННЯ </a:t>
            </a:r>
            <a:r>
              <a:rPr lang="ru-RU" sz="2400" dirty="0" err="1" smtClean="0"/>
              <a:t>Спеціальність</a:t>
            </a:r>
            <a:r>
              <a:rPr lang="ru-RU" sz="2400" dirty="0" smtClean="0"/>
              <a:t>: 071 </a:t>
            </a:r>
            <a:r>
              <a:rPr lang="ru-RU" sz="2400" dirty="0" err="1" smtClean="0"/>
              <a:t>Облік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оподаткування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Освітньо-професійна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програма</a:t>
            </a:r>
            <a:r>
              <a:rPr lang="ru-RU" sz="2400" dirty="0" smtClean="0"/>
              <a:t>: «</a:t>
            </a:r>
            <a:r>
              <a:rPr lang="ru-RU" sz="2400" dirty="0" err="1" smtClean="0"/>
              <a:t>Облік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оподаткування</a:t>
            </a:r>
            <a:r>
              <a:rPr lang="ru-RU" sz="2400" dirty="0" smtClean="0"/>
              <a:t>»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7848872" cy="37444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420888"/>
            <a:ext cx="777686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Навчальна</a:t>
            </a:r>
            <a:r>
              <a:rPr lang="ru-RU" dirty="0" smtClean="0"/>
              <a:t> </a:t>
            </a:r>
            <a:r>
              <a:rPr lang="ru-RU" dirty="0" err="1" smtClean="0"/>
              <a:t>логістика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09634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звітності</a:t>
            </a:r>
            <a:endParaRPr lang="en-US" dirty="0" smtClean="0"/>
          </a:p>
          <a:p>
            <a:r>
              <a:rPr lang="ru-RU" dirty="0" smtClean="0"/>
              <a:t> Баланс </a:t>
            </a:r>
            <a:r>
              <a:rPr lang="ru-RU" dirty="0" err="1" smtClean="0"/>
              <a:t>підприємства</a:t>
            </a:r>
            <a:endParaRPr lang="en-US" dirty="0" smtClean="0"/>
          </a:p>
          <a:p>
            <a:r>
              <a:rPr lang="ru-RU" dirty="0" err="1" smtClean="0"/>
              <a:t>Звіт</a:t>
            </a:r>
            <a:r>
              <a:rPr lang="ru-RU" dirty="0" smtClean="0"/>
              <a:t> про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err="1" smtClean="0"/>
              <a:t>Звіт</a:t>
            </a:r>
            <a:r>
              <a:rPr lang="ru-RU" dirty="0" smtClean="0"/>
              <a:t> про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endParaRPr lang="en-US" dirty="0" smtClean="0"/>
          </a:p>
          <a:p>
            <a:r>
              <a:rPr lang="ru-RU" dirty="0" err="1" smtClean="0"/>
              <a:t>Звіт</a:t>
            </a:r>
            <a:r>
              <a:rPr lang="ru-RU" dirty="0" smtClean="0"/>
              <a:t> про </a:t>
            </a:r>
            <a:r>
              <a:rPr lang="ru-RU" dirty="0" err="1" smtClean="0"/>
              <a:t>власний</a:t>
            </a:r>
            <a:r>
              <a:rPr lang="ru-RU" dirty="0" smtClean="0"/>
              <a:t> </a:t>
            </a:r>
            <a:r>
              <a:rPr lang="ru-RU" dirty="0" err="1" smtClean="0"/>
              <a:t>капітал</a:t>
            </a:r>
            <a:r>
              <a:rPr lang="ru-RU" dirty="0" smtClean="0"/>
              <a:t> </a:t>
            </a:r>
            <a:r>
              <a:rPr lang="ru-RU" dirty="0" err="1" smtClean="0"/>
              <a:t>Звітність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за </a:t>
            </a:r>
            <a:r>
              <a:rPr lang="ru-RU" dirty="0" err="1" smtClean="0"/>
              <a:t>міжнародними</a:t>
            </a:r>
            <a:r>
              <a:rPr lang="ru-RU" dirty="0" smtClean="0"/>
              <a:t> стандартами</a:t>
            </a:r>
            <a:endParaRPr lang="en-US" dirty="0" smtClean="0"/>
          </a:p>
          <a:p>
            <a:r>
              <a:rPr lang="ru-RU" dirty="0" smtClean="0"/>
              <a:t> Концептуальна основа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звітності</a:t>
            </a:r>
            <a:r>
              <a:rPr lang="ru-RU" dirty="0" smtClean="0"/>
              <a:t>. Баланс. </a:t>
            </a:r>
            <a:endParaRPr lang="en-US" dirty="0" smtClean="0"/>
          </a:p>
          <a:p>
            <a:r>
              <a:rPr lang="ru-RU" dirty="0" err="1" smtClean="0"/>
              <a:t>Звіт</a:t>
            </a:r>
            <a:r>
              <a:rPr lang="ru-RU" dirty="0" smtClean="0"/>
              <a:t> про </a:t>
            </a:r>
            <a:r>
              <a:rPr lang="ru-RU" dirty="0" err="1" smtClean="0"/>
              <a:t>прибутки</a:t>
            </a:r>
            <a:r>
              <a:rPr lang="ru-RU" dirty="0" smtClean="0"/>
              <a:t> та </a:t>
            </a:r>
            <a:r>
              <a:rPr lang="ru-RU" dirty="0" err="1" smtClean="0"/>
              <a:t>збитки</a:t>
            </a:r>
            <a:endParaRPr lang="en-US" dirty="0" smtClean="0"/>
          </a:p>
          <a:p>
            <a:r>
              <a:rPr lang="ru-RU" dirty="0" err="1" smtClean="0"/>
              <a:t>Звіт</a:t>
            </a:r>
            <a:r>
              <a:rPr lang="ru-RU" dirty="0" smtClean="0"/>
              <a:t> про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та </a:t>
            </a:r>
            <a:r>
              <a:rPr lang="ru-RU" dirty="0" err="1" smtClean="0"/>
              <a:t>Звіт</a:t>
            </a:r>
            <a:r>
              <a:rPr lang="ru-RU" dirty="0" smtClean="0"/>
              <a:t> про </a:t>
            </a:r>
            <a:r>
              <a:rPr lang="ru-RU" dirty="0" err="1" smtClean="0"/>
              <a:t>зміни</a:t>
            </a:r>
            <a:r>
              <a:rPr lang="ru-RU" dirty="0" smtClean="0"/>
              <a:t> у </a:t>
            </a:r>
            <a:r>
              <a:rPr lang="ru-RU" dirty="0" err="1" smtClean="0"/>
              <a:t>власному</a:t>
            </a:r>
            <a:r>
              <a:rPr lang="ru-RU" dirty="0" smtClean="0"/>
              <a:t> </a:t>
            </a:r>
            <a:r>
              <a:rPr lang="ru-RU" dirty="0" err="1" smtClean="0"/>
              <a:t>капіталі</a:t>
            </a:r>
            <a:r>
              <a:rPr lang="ru-RU" dirty="0" smtClean="0"/>
              <a:t> за </a:t>
            </a:r>
            <a:r>
              <a:rPr lang="ru-RU" dirty="0" err="1" smtClean="0"/>
              <a:t>міжнародними</a:t>
            </a:r>
            <a:r>
              <a:rPr lang="ru-RU" dirty="0" smtClean="0"/>
              <a:t> стандартами </a:t>
            </a:r>
            <a:endParaRPr lang="en-US" dirty="0" smtClean="0"/>
          </a:p>
          <a:p>
            <a:r>
              <a:rPr lang="ru-RU" dirty="0" err="1" smtClean="0"/>
              <a:t>Консолідована</a:t>
            </a:r>
            <a:r>
              <a:rPr lang="ru-RU" dirty="0" smtClean="0"/>
              <a:t> </a:t>
            </a:r>
            <a:r>
              <a:rPr lang="ru-RU" dirty="0" err="1" smtClean="0"/>
              <a:t>фінансова</a:t>
            </a:r>
            <a:r>
              <a:rPr lang="ru-RU" dirty="0" smtClean="0"/>
              <a:t> </a:t>
            </a:r>
            <a:r>
              <a:rPr lang="ru-RU" dirty="0" err="1" smtClean="0"/>
              <a:t>звітність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ru-RU" dirty="0"/>
          </a:p>
        </p:txBody>
      </p:sp>
      <p:pic>
        <p:nvPicPr>
          <p:cNvPr id="2053" name="Picture 5" descr="C:\Users\User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221088"/>
            <a:ext cx="8136904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цікаво</a:t>
            </a:r>
            <a:r>
              <a:rPr lang="ru-RU" dirty="0" smtClean="0"/>
              <a:t>/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(мета)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1200" i="1" dirty="0" err="1" smtClean="0"/>
              <a:t>Після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завершення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вивчення</a:t>
            </a:r>
            <a:r>
              <a:rPr lang="ru-RU" sz="1200" i="1" dirty="0" smtClean="0"/>
              <a:t> студент буде: а) знати - </a:t>
            </a:r>
            <a:r>
              <a:rPr lang="ru-RU" sz="1200" i="1" dirty="0" err="1" smtClean="0"/>
              <a:t>економічні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категорії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закони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причинно-наслідкові</a:t>
            </a:r>
            <a:r>
              <a:rPr lang="ru-RU" sz="1200" i="1" dirty="0" smtClean="0"/>
              <a:t> та </a:t>
            </a:r>
            <a:r>
              <a:rPr lang="ru-RU" sz="1200" i="1" dirty="0" err="1" smtClean="0"/>
              <a:t>функціональні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зв’язки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які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існують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між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процесами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та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явищами</a:t>
            </a:r>
            <a:r>
              <a:rPr lang="ru-RU" sz="1200" i="1" dirty="0" smtClean="0"/>
              <a:t> на </a:t>
            </a:r>
            <a:r>
              <a:rPr lang="ru-RU" sz="1200" i="1" dirty="0" err="1" smtClean="0"/>
              <a:t>різних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рівнях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економічних</a:t>
            </a:r>
            <a:r>
              <a:rPr lang="ru-RU" sz="1200" i="1" dirty="0" smtClean="0"/>
              <a:t> систем; -</a:t>
            </a:r>
            <a:r>
              <a:rPr lang="ru-RU" sz="1200" i="1" dirty="0" err="1" smtClean="0"/>
              <a:t>законодавчі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нормативно-правові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акти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питань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бухгалтерського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обліку</a:t>
            </a:r>
            <a:r>
              <a:rPr lang="ru-RU" sz="1200" i="1" dirty="0" smtClean="0"/>
              <a:t> та </a:t>
            </a:r>
            <a:r>
              <a:rPr lang="ru-RU" sz="1200" i="1" dirty="0" err="1" smtClean="0"/>
              <a:t>фінансової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звітності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підприємств</a:t>
            </a:r>
            <a:r>
              <a:rPr lang="ru-RU" sz="1200" i="1" dirty="0" smtClean="0"/>
              <a:t>, а </a:t>
            </a:r>
            <a:r>
              <a:rPr lang="ru-RU" sz="1200" i="1" dirty="0" err="1" smtClean="0"/>
              <a:t>також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ті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що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регламентують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функціонування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облікової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системи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країни</a:t>
            </a:r>
            <a:r>
              <a:rPr lang="ru-RU" sz="1200" i="1" dirty="0" smtClean="0"/>
              <a:t> в </a:t>
            </a:r>
            <a:r>
              <a:rPr lang="ru-RU" sz="1200" i="1" dirty="0" err="1" smtClean="0"/>
              <a:t>цілому</a:t>
            </a:r>
            <a:r>
              <a:rPr lang="ru-RU" sz="1200" i="1" dirty="0" smtClean="0"/>
              <a:t>; -</a:t>
            </a:r>
            <a:r>
              <a:rPr lang="ru-RU" sz="1200" i="1" dirty="0" err="1" smtClean="0"/>
              <a:t>місце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значення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обліково-аналітичної</a:t>
            </a:r>
            <a:r>
              <a:rPr lang="ru-RU" sz="1200" i="1" dirty="0" smtClean="0"/>
              <a:t> систем в </a:t>
            </a:r>
            <a:r>
              <a:rPr lang="ru-RU" sz="1200" i="1" dirty="0" err="1" smtClean="0"/>
              <a:t>інформаційному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забезпеченні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користувачів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інформації</a:t>
            </a:r>
            <a:r>
              <a:rPr lang="ru-RU" sz="1200" i="1" dirty="0" smtClean="0"/>
              <a:t> у </a:t>
            </a:r>
            <a:r>
              <a:rPr lang="ru-RU" sz="1200" i="1" dirty="0" err="1" smtClean="0"/>
              <a:t>вирішенні</a:t>
            </a:r>
            <a:r>
              <a:rPr lang="ru-RU" sz="1200" i="1" dirty="0" smtClean="0"/>
              <a:t> проблем </a:t>
            </a:r>
            <a:r>
              <a:rPr lang="ru-RU" sz="1200" i="1" dirty="0" err="1" smtClean="0"/>
              <a:t>діяльності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суб’єктів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господарювання</a:t>
            </a:r>
            <a:r>
              <a:rPr lang="ru-RU" sz="1200" i="1" dirty="0" smtClean="0"/>
              <a:t>; -</a:t>
            </a:r>
            <a:r>
              <a:rPr lang="ru-RU" sz="1200" i="1" dirty="0" err="1" smtClean="0"/>
              <a:t>концептуальні</a:t>
            </a:r>
            <a:r>
              <a:rPr lang="ru-RU" sz="1200" i="1" dirty="0" smtClean="0"/>
              <a:t> засади </a:t>
            </a:r>
            <a:r>
              <a:rPr lang="ru-RU" sz="1200" i="1" dirty="0" err="1" smtClean="0"/>
              <a:t>фінансової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звітності</a:t>
            </a:r>
            <a:r>
              <a:rPr lang="ru-RU" sz="1200" i="1" dirty="0" smtClean="0"/>
              <a:t> за </a:t>
            </a:r>
            <a:r>
              <a:rPr lang="ru-RU" sz="1200" i="1" dirty="0" err="1" smtClean="0"/>
              <a:t>національними</a:t>
            </a:r>
            <a:r>
              <a:rPr lang="ru-RU" sz="1200" i="1" dirty="0" smtClean="0"/>
              <a:t> стандартами </a:t>
            </a:r>
            <a:r>
              <a:rPr lang="ru-RU" sz="1200" i="1" dirty="0" err="1" smtClean="0"/>
              <a:t>бухгалтерського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обліку</a:t>
            </a:r>
            <a:r>
              <a:rPr lang="ru-RU" sz="1200" i="1" dirty="0" smtClean="0"/>
              <a:t>; -суть, </a:t>
            </a:r>
            <a:r>
              <a:rPr lang="ru-RU" sz="1200" i="1" dirty="0" err="1" smtClean="0"/>
              <a:t>значення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завдання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призначення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звітності</a:t>
            </a:r>
            <a:r>
              <a:rPr lang="ru-RU" sz="1200" i="1" dirty="0" smtClean="0"/>
              <a:t>; -</a:t>
            </a:r>
            <a:r>
              <a:rPr lang="ru-RU" sz="1200" i="1" dirty="0" err="1" smtClean="0"/>
              <a:t>види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форми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звітності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їх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відмінності</a:t>
            </a:r>
            <a:r>
              <a:rPr lang="ru-RU" sz="1200" i="1" dirty="0" smtClean="0"/>
              <a:t>; -</a:t>
            </a:r>
            <a:r>
              <a:rPr lang="ru-RU" sz="1200" i="1" dirty="0" err="1" smtClean="0"/>
              <a:t>зміст</a:t>
            </a:r>
            <a:r>
              <a:rPr lang="ru-RU" sz="1200" i="1" dirty="0" smtClean="0"/>
              <a:t>, структуру </a:t>
            </a:r>
            <a:r>
              <a:rPr lang="ru-RU" sz="1200" i="1" dirty="0" err="1" smtClean="0"/>
              <a:t>і</a:t>
            </a:r>
            <a:r>
              <a:rPr lang="ru-RU" sz="1200" i="1" dirty="0" smtClean="0"/>
              <a:t> порядок </a:t>
            </a:r>
            <a:r>
              <a:rPr lang="ru-RU" sz="1200" i="1" dirty="0" err="1" smtClean="0"/>
              <a:t>складання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різних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видів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</a:t>
            </a:r>
            <a:r>
              <a:rPr lang="ru-RU" sz="1200" i="1" dirty="0" smtClean="0"/>
              <a:t> форм </a:t>
            </a:r>
            <a:r>
              <a:rPr lang="ru-RU" sz="1200" i="1" dirty="0" err="1" smtClean="0"/>
              <a:t>звітності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які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подає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підприємство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відповідним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користувачам</a:t>
            </a:r>
            <a:r>
              <a:rPr lang="ru-RU" sz="1200" i="1" dirty="0" smtClean="0"/>
              <a:t>; -правила </a:t>
            </a:r>
            <a:r>
              <a:rPr lang="ru-RU" sz="1200" i="1" dirty="0" err="1" smtClean="0"/>
              <a:t>проведення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інвентаризації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активів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і</a:t>
            </a:r>
            <a:r>
              <a:rPr lang="ru-RU" sz="1200" i="1" dirty="0" smtClean="0"/>
              <a:t> </a:t>
            </a:r>
            <a:r>
              <a:rPr lang="ru-RU" sz="1200" i="1" dirty="0" err="1" smtClean="0"/>
              <a:t>зобов'язань</a:t>
            </a:r>
            <a:r>
              <a:rPr lang="ru-RU" sz="1200" i="1" dirty="0" smtClean="0"/>
              <a:t> на </a:t>
            </a:r>
            <a:r>
              <a:rPr lang="ru-RU" sz="1200" i="1" dirty="0" err="1" smtClean="0"/>
              <a:t>підприємствах</a:t>
            </a:r>
            <a:r>
              <a:rPr lang="ru-RU" sz="1200" i="1" dirty="0" smtClean="0"/>
              <a:t>;</a:t>
            </a:r>
            <a:endParaRPr lang="ru-RU" sz="1200" i="1" dirty="0"/>
          </a:p>
        </p:txBody>
      </p:sp>
      <p:pic>
        <p:nvPicPr>
          <p:cNvPr id="3075" name="Picture 3" descr="C:\Users\User\Desktop\perevirka[1]_larg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412776"/>
            <a:ext cx="511175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231</Words>
  <Application>Microsoft Office PowerPoint</Application>
  <PresentationFormat>Экран (4:3)</PresentationFormat>
  <Paragraphs>17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Силабус навчальної дисципліни «Звітність підприємств» Галузь знань: 07 УПРАВЛІННЯ ТА АДМІНІСТРУВАННЯ Спеціальність: 071 Облік і оподаткування Освітньо-професійна програма: «Облік і оподаткування» </vt:lpstr>
      <vt:lpstr>Навчальна логістика</vt:lpstr>
      <vt:lpstr>Чому це цікаво/потрібно вивчати (мета)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«Звітність підприємств» Галузь знань: 07 УПРАВЛІННЯ ТА АДМІНІСТРУВАННЯ Спеціальність: 071 Облік і оподаткування Освітньо-професійна програма: «Облік і оподаткування»</dc:title>
  <dc:creator>User</dc:creator>
  <cp:lastModifiedBy>User</cp:lastModifiedBy>
  <cp:revision>11</cp:revision>
  <dcterms:created xsi:type="dcterms:W3CDTF">2024-04-16T13:46:10Z</dcterms:created>
  <dcterms:modified xsi:type="dcterms:W3CDTF">2024-05-12T17:22:49Z</dcterms:modified>
</cp:coreProperties>
</file>