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2" r:id="rId2"/>
    <p:sldId id="264" r:id="rId3"/>
    <p:sldId id="265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94660"/>
  </p:normalViewPr>
  <p:slideViewPr>
    <p:cSldViewPr>
      <p:cViewPr varScale="1">
        <p:scale>
          <a:sx n="83" d="100"/>
          <a:sy n="83" d="100"/>
        </p:scale>
        <p:origin x="125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172AE-FD6E-4728-9FE2-ECAFBA442C8D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58CC8-12DC-4D4D-9C0A-BD3ED037245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72819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dirty="0" err="1" smtClean="0"/>
              <a:t>Силабус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дисципліни</a:t>
            </a:r>
            <a:r>
              <a:rPr lang="ru-RU" sz="2400" dirty="0" smtClean="0"/>
              <a:t> «</a:t>
            </a:r>
            <a:r>
              <a:rPr lang="ru-RU" sz="2400" dirty="0" err="1" smtClean="0"/>
              <a:t>Облік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звітність</a:t>
            </a:r>
            <a:r>
              <a:rPr lang="ru-RU" sz="2400" dirty="0" smtClean="0"/>
              <a:t> в </a:t>
            </a:r>
            <a:r>
              <a:rPr lang="ru-RU" sz="2400" dirty="0" err="1" smtClean="0"/>
              <a:t>оподаткуванні</a:t>
            </a:r>
            <a:r>
              <a:rPr lang="ru-RU" sz="2400" dirty="0" smtClean="0"/>
              <a:t>» </a:t>
            </a:r>
            <a:r>
              <a:rPr lang="ru-RU" sz="2400" dirty="0" err="1" smtClean="0"/>
              <a:t>Галузь</a:t>
            </a:r>
            <a:r>
              <a:rPr lang="ru-RU" sz="2400" dirty="0" smtClean="0"/>
              <a:t> </a:t>
            </a:r>
            <a:r>
              <a:rPr lang="ru-RU" sz="2400" dirty="0" err="1" smtClean="0"/>
              <a:t>знань</a:t>
            </a:r>
            <a:r>
              <a:rPr lang="ru-RU" sz="2400" dirty="0" smtClean="0"/>
              <a:t>: 07 </a:t>
            </a:r>
            <a:r>
              <a:rPr lang="ru-RU" sz="2400" dirty="0" err="1" smtClean="0"/>
              <a:t>Управління</a:t>
            </a:r>
            <a:r>
              <a:rPr lang="ru-RU" sz="2400" dirty="0" smtClean="0"/>
              <a:t> та </a:t>
            </a:r>
            <a:r>
              <a:rPr lang="ru-RU" sz="2400" dirty="0" err="1" smtClean="0"/>
              <a:t>адміністрування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Спеціальність</a:t>
            </a:r>
            <a:r>
              <a:rPr lang="ru-RU" sz="2400" dirty="0" smtClean="0"/>
              <a:t>: 071 </a:t>
            </a:r>
            <a:r>
              <a:rPr lang="ru-RU" sz="2400" dirty="0" err="1" smtClean="0"/>
              <a:t>Облік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оподаткування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Освітньо-професійна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програма</a:t>
            </a:r>
            <a:r>
              <a:rPr lang="ru-RU" sz="2400" dirty="0" smtClean="0"/>
              <a:t>: «</a:t>
            </a:r>
            <a:r>
              <a:rPr lang="ru-RU" sz="2400" dirty="0" err="1" smtClean="0"/>
              <a:t>Облік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оподаткування</a:t>
            </a:r>
            <a:r>
              <a:rPr lang="ru-RU" sz="2400" dirty="0" smtClean="0"/>
              <a:t>»</a:t>
            </a:r>
            <a:endParaRPr lang="ru-RU" sz="2400" dirty="0"/>
          </a:p>
        </p:txBody>
      </p:sp>
      <p:pic>
        <p:nvPicPr>
          <p:cNvPr id="4099" name="Picture 3" descr="C:\Users\User\Desktop\bok-promo-1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132856"/>
            <a:ext cx="8229600" cy="39694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Як </a:t>
            </a:r>
            <a:r>
              <a:rPr lang="ru-RU" sz="3200" dirty="0" err="1" smtClean="0"/>
              <a:t>можна</a:t>
            </a:r>
            <a:r>
              <a:rPr lang="ru-RU" sz="3200" dirty="0" smtClean="0"/>
              <a:t> </a:t>
            </a:r>
            <a:r>
              <a:rPr lang="ru-RU" sz="3200" dirty="0" err="1" smtClean="0"/>
              <a:t>користуватися</a:t>
            </a:r>
            <a:r>
              <a:rPr lang="ru-RU" sz="3200" dirty="0" smtClean="0"/>
              <a:t> </a:t>
            </a:r>
            <a:r>
              <a:rPr lang="ru-RU" sz="3200" dirty="0" err="1" smtClean="0"/>
              <a:t>набутими</a:t>
            </a:r>
            <a:r>
              <a:rPr lang="ru-RU" sz="3200" dirty="0" smtClean="0"/>
              <a:t> </a:t>
            </a:r>
            <a:r>
              <a:rPr lang="ru-RU" sz="3200" dirty="0" err="1" smtClean="0"/>
              <a:t>знаннями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уміннями</a:t>
            </a:r>
            <a:r>
              <a:rPr lang="ru-RU" sz="3200" dirty="0" smtClean="0"/>
              <a:t> (</a:t>
            </a:r>
            <a:r>
              <a:rPr lang="ru-RU" sz="3200" dirty="0" err="1" smtClean="0"/>
              <a:t>компетентності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94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-</a:t>
            </a:r>
            <a:r>
              <a:rPr lang="en-US" dirty="0" smtClean="0"/>
              <a:t>    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отримувати</a:t>
            </a:r>
            <a:r>
              <a:rPr lang="ru-RU" dirty="0" smtClean="0"/>
              <a:t>, </a:t>
            </a:r>
            <a:r>
              <a:rPr lang="ru-RU" dirty="0" err="1" smtClean="0"/>
              <a:t>аналізувати</a:t>
            </a:r>
            <a:r>
              <a:rPr lang="ru-RU" dirty="0" smtClean="0"/>
              <a:t> та </a:t>
            </a:r>
            <a:r>
              <a:rPr lang="ru-RU" dirty="0" err="1" smtClean="0"/>
              <a:t>систематизувати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базових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, -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роз’яснювати</a:t>
            </a:r>
            <a:r>
              <a:rPr lang="ru-RU" dirty="0" smtClean="0"/>
              <a:t> </a:t>
            </a:r>
            <a:r>
              <a:rPr lang="ru-RU" dirty="0" err="1" smtClean="0"/>
              <a:t>окремі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</a:t>
            </a:r>
            <a:r>
              <a:rPr lang="ru-RU" dirty="0" err="1" smtClean="0"/>
              <a:t>податкового</a:t>
            </a:r>
            <a:r>
              <a:rPr lang="ru-RU" dirty="0" smtClean="0"/>
              <a:t> </a:t>
            </a:r>
            <a:r>
              <a:rPr lang="ru-RU" dirty="0" err="1" smtClean="0"/>
              <a:t>законодавства</a:t>
            </a:r>
            <a:r>
              <a:rPr lang="ru-RU" dirty="0" smtClean="0"/>
              <a:t>,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err="1" smtClean="0"/>
              <a:t>вирішувати</a:t>
            </a:r>
            <a:r>
              <a:rPr lang="ru-RU" dirty="0" smtClean="0"/>
              <a:t> </a:t>
            </a:r>
            <a:r>
              <a:rPr lang="ru-RU" dirty="0" err="1" smtClean="0"/>
              <a:t>дискусійні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, </a:t>
            </a:r>
            <a:r>
              <a:rPr lang="ru-RU" dirty="0" err="1" smtClean="0"/>
              <a:t>надавати</a:t>
            </a:r>
            <a:r>
              <a:rPr lang="ru-RU" dirty="0" smtClean="0"/>
              <a:t> </a:t>
            </a:r>
            <a:r>
              <a:rPr lang="ru-RU" dirty="0" err="1" smtClean="0"/>
              <a:t>пропозиції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удосконалення</a:t>
            </a:r>
            <a:r>
              <a:rPr lang="ru-RU" dirty="0" smtClean="0"/>
              <a:t>;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систематизувати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податків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зборів</a:t>
            </a:r>
            <a:r>
              <a:rPr lang="ru-RU" dirty="0" smtClean="0"/>
              <a:t>, </a:t>
            </a:r>
            <a:r>
              <a:rPr lang="ru-RU" dirty="0" err="1" smtClean="0"/>
              <a:t>аналізувати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структурні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як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бюджетних</a:t>
            </a:r>
            <a:r>
              <a:rPr lang="ru-RU" dirty="0" smtClean="0"/>
              <a:t> </a:t>
            </a:r>
            <a:r>
              <a:rPr lang="ru-RU" dirty="0" err="1" smtClean="0"/>
              <a:t>надходжень</a:t>
            </a:r>
            <a:r>
              <a:rPr lang="ru-RU" dirty="0" smtClean="0"/>
              <a:t>;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формувати</a:t>
            </a:r>
            <a:r>
              <a:rPr lang="ru-RU" dirty="0" smtClean="0"/>
              <a:t> </a:t>
            </a:r>
            <a:r>
              <a:rPr lang="ru-RU" dirty="0" err="1" smtClean="0"/>
              <a:t>об’єкти</a:t>
            </a:r>
            <a:r>
              <a:rPr lang="ru-RU" dirty="0" smtClean="0"/>
              <a:t> </a:t>
            </a:r>
            <a:r>
              <a:rPr lang="ru-RU" dirty="0" err="1" smtClean="0"/>
              <a:t>оподаткування</a:t>
            </a:r>
            <a:r>
              <a:rPr lang="ru-RU" dirty="0" smtClean="0"/>
              <a:t>, </a:t>
            </a:r>
            <a:r>
              <a:rPr lang="ru-RU" dirty="0" err="1" smtClean="0"/>
              <a:t>нараховувати</a:t>
            </a:r>
            <a:r>
              <a:rPr lang="ru-RU" dirty="0" smtClean="0"/>
              <a:t> </a:t>
            </a:r>
            <a:r>
              <a:rPr lang="ru-RU" dirty="0" err="1" smtClean="0"/>
              <a:t>податки</a:t>
            </a:r>
            <a:r>
              <a:rPr lang="ru-RU" dirty="0" smtClean="0"/>
              <a:t>, </a:t>
            </a:r>
            <a:r>
              <a:rPr lang="ru-RU" dirty="0" err="1" smtClean="0"/>
              <a:t>збори</a:t>
            </a:r>
            <a:r>
              <a:rPr lang="ru-RU" dirty="0" smtClean="0"/>
              <a:t>, </a:t>
            </a:r>
            <a:r>
              <a:rPr lang="ru-RU" dirty="0" err="1" smtClean="0"/>
              <a:t>платежі</a:t>
            </a:r>
            <a:r>
              <a:rPr lang="ru-RU" dirty="0" smtClean="0"/>
              <a:t> за </a:t>
            </a:r>
            <a:r>
              <a:rPr lang="ru-RU" dirty="0" err="1" smtClean="0"/>
              <a:t>різних</a:t>
            </a:r>
            <a:r>
              <a:rPr lang="ru-RU" dirty="0" smtClean="0"/>
              <a:t> систем </a:t>
            </a:r>
            <a:r>
              <a:rPr lang="ru-RU" dirty="0" err="1" smtClean="0"/>
              <a:t>оподаткування</a:t>
            </a:r>
            <a:r>
              <a:rPr lang="ru-RU" dirty="0" smtClean="0"/>
              <a:t>;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 -</a:t>
            </a:r>
            <a:r>
              <a:rPr lang="ru-RU" dirty="0" err="1" smtClean="0"/>
              <a:t>володіння</a:t>
            </a:r>
            <a:r>
              <a:rPr lang="ru-RU" dirty="0" smtClean="0"/>
              <a:t> </a:t>
            </a:r>
            <a:r>
              <a:rPr lang="ru-RU" dirty="0" err="1" smtClean="0"/>
              <a:t>навичками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податкового</a:t>
            </a:r>
            <a:r>
              <a:rPr lang="ru-RU" dirty="0" smtClean="0"/>
              <a:t> </a:t>
            </a:r>
            <a:r>
              <a:rPr lang="ru-RU" dirty="0" err="1" smtClean="0"/>
              <a:t>обліку</a:t>
            </a:r>
            <a:r>
              <a:rPr lang="ru-RU" dirty="0" smtClean="0"/>
              <a:t> </a:t>
            </a:r>
            <a:r>
              <a:rPr lang="ru-RU" dirty="0" err="1" smtClean="0"/>
              <a:t>платників</a:t>
            </a:r>
            <a:r>
              <a:rPr lang="ru-RU" dirty="0" smtClean="0"/>
              <a:t> </a:t>
            </a:r>
            <a:r>
              <a:rPr lang="ru-RU" dirty="0" err="1" smtClean="0"/>
              <a:t>податків</a:t>
            </a:r>
            <a:r>
              <a:rPr lang="ru-RU" dirty="0" smtClean="0"/>
              <a:t>;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 -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складати</a:t>
            </a:r>
            <a:r>
              <a:rPr lang="ru-RU" dirty="0" smtClean="0"/>
              <a:t> </a:t>
            </a:r>
            <a:r>
              <a:rPr lang="ru-RU" dirty="0" err="1" smtClean="0"/>
              <a:t>податкову</a:t>
            </a:r>
            <a:r>
              <a:rPr lang="ru-RU" dirty="0" smtClean="0"/>
              <a:t> </a:t>
            </a:r>
            <a:r>
              <a:rPr lang="ru-RU" dirty="0" err="1" smtClean="0"/>
              <a:t>звітність</a:t>
            </a:r>
            <a:r>
              <a:rPr lang="ru-RU" dirty="0" smtClean="0"/>
              <a:t>; -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аналізувати</a:t>
            </a:r>
            <a:r>
              <a:rPr lang="ru-RU" dirty="0" smtClean="0"/>
              <a:t> стан </a:t>
            </a:r>
            <a:r>
              <a:rPr lang="ru-RU" dirty="0" err="1" smtClean="0"/>
              <a:t>розрахунків</a:t>
            </a:r>
            <a:r>
              <a:rPr lang="ru-RU" dirty="0" smtClean="0"/>
              <a:t> </a:t>
            </a:r>
            <a:r>
              <a:rPr lang="ru-RU" dirty="0" err="1" smtClean="0"/>
              <a:t>платників</a:t>
            </a:r>
            <a:r>
              <a:rPr lang="ru-RU" dirty="0" smtClean="0"/>
              <a:t> </a:t>
            </a:r>
            <a:r>
              <a:rPr lang="ru-RU" dirty="0" err="1" smtClean="0"/>
              <a:t>податків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бюджетами та </a:t>
            </a:r>
            <a:r>
              <a:rPr lang="ru-RU" dirty="0" err="1" smtClean="0"/>
              <a:t>цільовими</a:t>
            </a:r>
            <a:r>
              <a:rPr lang="ru-RU" dirty="0" smtClean="0"/>
              <a:t> фондами;</a:t>
            </a:r>
            <a:endParaRPr lang="ru-RU" dirty="0"/>
          </a:p>
        </p:txBody>
      </p:sp>
      <p:pic>
        <p:nvPicPr>
          <p:cNvPr id="6147" name="Picture 3" descr="C:\Users\User\Desktop\dige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437112"/>
            <a:ext cx="8280920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363272" cy="334523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ru-RU" sz="2000" dirty="0" smtClean="0"/>
              <a:t>Тема 1.Сутність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принципи</a:t>
            </a:r>
            <a:r>
              <a:rPr lang="ru-RU" sz="2000" dirty="0" smtClean="0"/>
              <a:t> </a:t>
            </a:r>
            <a:r>
              <a:rPr lang="ru-RU" sz="2000" dirty="0" err="1" smtClean="0"/>
              <a:t>оподаткування</a:t>
            </a:r>
            <a:r>
              <a:rPr lang="ru-RU" sz="2000" dirty="0" smtClean="0"/>
              <a:t> </a:t>
            </a:r>
            <a:endParaRPr lang="en-US" sz="2000" dirty="0" smtClean="0"/>
          </a:p>
          <a:p>
            <a:r>
              <a:rPr lang="ru-RU" sz="2000" dirty="0" smtClean="0"/>
              <a:t>Тема 2.Нормативно-правове </a:t>
            </a:r>
            <a:r>
              <a:rPr lang="ru-RU" sz="2000" dirty="0" err="1" smtClean="0"/>
              <a:t>регулювання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оподаткування</a:t>
            </a:r>
            <a:r>
              <a:rPr lang="ru-RU" sz="2000" dirty="0" smtClean="0"/>
              <a:t> в </a:t>
            </a:r>
            <a:r>
              <a:rPr lang="ru-RU" sz="2000" dirty="0" err="1" smtClean="0"/>
              <a:t>Україні</a:t>
            </a:r>
            <a:endParaRPr lang="en-US" sz="2000" dirty="0" smtClean="0"/>
          </a:p>
          <a:p>
            <a:r>
              <a:rPr lang="ru-RU" sz="2000" dirty="0" smtClean="0"/>
              <a:t> Тема 3. </a:t>
            </a:r>
            <a:r>
              <a:rPr lang="ru-RU" sz="2000" dirty="0" err="1" smtClean="0"/>
              <a:t>Облік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звітність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єдиного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податку</a:t>
            </a:r>
            <a:r>
              <a:rPr lang="ru-RU" sz="2000" dirty="0" smtClean="0"/>
              <a:t> </a:t>
            </a:r>
            <a:endParaRPr lang="en-US" sz="2000" dirty="0" smtClean="0"/>
          </a:p>
          <a:p>
            <a:r>
              <a:rPr lang="ru-RU" sz="2000" dirty="0" smtClean="0"/>
              <a:t>Тема 4.Облік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звітність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акцизного </a:t>
            </a:r>
            <a:r>
              <a:rPr lang="ru-RU" sz="2000" dirty="0" err="1" smtClean="0"/>
              <a:t>податку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мита</a:t>
            </a:r>
            <a:endParaRPr lang="en-US" sz="2000" dirty="0" smtClean="0"/>
          </a:p>
          <a:p>
            <a:r>
              <a:rPr lang="ru-RU" sz="2000" dirty="0" smtClean="0"/>
              <a:t> Тема 5. </a:t>
            </a:r>
            <a:r>
              <a:rPr lang="ru-RU" sz="2000" dirty="0" err="1" smtClean="0"/>
              <a:t>Облік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звітність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податку</a:t>
            </a:r>
            <a:r>
              <a:rPr lang="ru-RU" sz="2000" dirty="0" smtClean="0"/>
              <a:t> на </a:t>
            </a:r>
            <a:r>
              <a:rPr lang="ru-RU" sz="2000" dirty="0" err="1" smtClean="0"/>
              <a:t>додану</a:t>
            </a:r>
            <a:r>
              <a:rPr lang="ru-RU" sz="2000" dirty="0" smtClean="0"/>
              <a:t> </a:t>
            </a:r>
            <a:r>
              <a:rPr lang="ru-RU" sz="2000" dirty="0" err="1" smtClean="0"/>
              <a:t>вартість</a:t>
            </a:r>
            <a:endParaRPr lang="en-US" sz="2000" dirty="0" smtClean="0"/>
          </a:p>
          <a:p>
            <a:r>
              <a:rPr lang="ru-RU" sz="2000" dirty="0" smtClean="0"/>
              <a:t> Тема 6. </a:t>
            </a:r>
            <a:r>
              <a:rPr lang="ru-RU" sz="2000" dirty="0" err="1" smtClean="0"/>
              <a:t>Облік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звітність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податку</a:t>
            </a:r>
            <a:r>
              <a:rPr lang="ru-RU" sz="2000" dirty="0" smtClean="0"/>
              <a:t> на доходи </a:t>
            </a:r>
            <a:r>
              <a:rPr lang="ru-RU" sz="2000" dirty="0" err="1" smtClean="0"/>
              <a:t>фізичних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осіб</a:t>
            </a:r>
            <a:r>
              <a:rPr lang="ru-RU" sz="2000" dirty="0" smtClean="0"/>
              <a:t> </a:t>
            </a:r>
            <a:endParaRPr lang="en-US" sz="2000" dirty="0" smtClean="0"/>
          </a:p>
          <a:p>
            <a:r>
              <a:rPr lang="ru-RU" sz="2000" dirty="0" smtClean="0"/>
              <a:t>Тема 7. </a:t>
            </a:r>
            <a:r>
              <a:rPr lang="ru-RU" sz="2000" dirty="0" err="1" smtClean="0"/>
              <a:t>Облік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звітність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податку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прибуток</a:t>
            </a:r>
            <a:r>
              <a:rPr lang="ru-RU" sz="2000" dirty="0" smtClean="0"/>
              <a:t> </a:t>
            </a:r>
            <a:endParaRPr lang="en-US" sz="2000" dirty="0" smtClean="0"/>
          </a:p>
          <a:p>
            <a:r>
              <a:rPr lang="ru-RU" sz="2000" dirty="0" smtClean="0"/>
              <a:t>Тема 8. </a:t>
            </a:r>
            <a:r>
              <a:rPr lang="ru-RU" sz="2000" dirty="0" err="1" smtClean="0"/>
              <a:t>Облік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звітність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інших</a:t>
            </a:r>
            <a:r>
              <a:rPr lang="ru-RU" sz="2000" dirty="0" smtClean="0"/>
              <a:t> </a:t>
            </a:r>
            <a:r>
              <a:rPr lang="ru-RU" sz="2000" dirty="0" err="1" smtClean="0"/>
              <a:t>податків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зборів</a:t>
            </a:r>
            <a:endParaRPr lang="ru-RU" sz="2000" dirty="0"/>
          </a:p>
        </p:txBody>
      </p:sp>
      <p:pic>
        <p:nvPicPr>
          <p:cNvPr id="7171" name="Picture 3" descr="C:\Users\User\Desktop\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8352928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215</Words>
  <Application>Microsoft Office PowerPoint</Application>
  <PresentationFormat>Экран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Тема Office</vt:lpstr>
      <vt:lpstr>Силабус навчальної дисципліни «Облік і звітність в оподаткуванні» Галузь знань: 07 Управління та адміністрування Спеціальність: 071 Облік і оподаткування Освітньо-професійна програма: «Облік і оподаткування»</vt:lpstr>
      <vt:lpstr>Як можна користуватися набутими знаннями і уміннями (компетентності)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Силабус навчальної дисципліни «Звітність підприємств» Галузь знань: 07 УПРАВЛІННЯ ТА АДМІНІСТРУВАННЯ Спеціальність: 071 Облік і оподаткування Освітньо-професійна програма: «Облік і оподаткування»</dc:title>
  <dc:creator>User</dc:creator>
  <cp:lastModifiedBy>User</cp:lastModifiedBy>
  <cp:revision>11</cp:revision>
  <dcterms:created xsi:type="dcterms:W3CDTF">2024-04-16T13:46:10Z</dcterms:created>
  <dcterms:modified xsi:type="dcterms:W3CDTF">2024-05-12T17:21:13Z</dcterms:modified>
</cp:coreProperties>
</file>