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6"/>
  </p:notesMasterIdLst>
  <p:sldIdLst>
    <p:sldId id="267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F22E"/>
    <a:srgbClr val="A1F44E"/>
    <a:srgbClr val="CCFF33"/>
    <a:srgbClr val="FFFF00"/>
    <a:srgbClr val="ABCE52"/>
    <a:srgbClr val="FFFF66"/>
    <a:srgbClr val="D679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489" autoAdjust="0"/>
  </p:normalViewPr>
  <p:slideViewPr>
    <p:cSldViewPr>
      <p:cViewPr varScale="1">
        <p:scale>
          <a:sx n="50" d="100"/>
          <a:sy n="50" d="100"/>
        </p:scale>
        <p:origin x="-18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28E71-6012-4E26-98D9-7FCE15C35F04}" type="datetimeFigureOut">
              <a:rPr lang="ru-RU" smtClean="0"/>
              <a:t>29.04.2024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163F3-1467-49BE-80DD-A05D578A4BA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0965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163F3-1467-49BE-80DD-A05D578A4BA8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3588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163F3-1467-49BE-80DD-A05D578A4BA8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5964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29.04.2024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9534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29.04.2024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3761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29.04.2024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8568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29.04.2024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272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29.04.2024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9409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29.04.2024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5464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29.04.2024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8846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29.04.2024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4378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29.04.2024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209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29.04.2024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5112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29.04.2024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7544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29.04.2024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5211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29.04.2024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0291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29.04.2024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6346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29.04.2024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6788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29.04.2024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684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DE1D1-FDC1-493D-8238-B7078EAF44C6}" type="datetimeFigureOut">
              <a:rPr lang="ru-RU" smtClean="0"/>
              <a:t>29.04.2024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6990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67544" y="188641"/>
            <a:ext cx="8280920" cy="144015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Вибірковий  освітній компонент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/>
            </a:r>
            <a:b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</a:br>
            <a:r>
              <a:rPr lang="uk-UA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«</a:t>
            </a:r>
            <a:r>
              <a:rPr lang="uk-UA" sz="2800" b="1" i="1" dirty="0" err="1" smtClean="0">
                <a:solidFill>
                  <a:schemeClr val="tx1"/>
                </a:solidFill>
                <a:cs typeface="Aharoni" panose="02010803020104030203" pitchFamily="2" charset="-79"/>
              </a:rPr>
              <a:t>Гербологія</a:t>
            </a:r>
            <a:r>
              <a:rPr lang="uk-UA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»</a:t>
            </a:r>
            <a:endParaRPr lang="ru-RU" sz="2800" b="1" dirty="0">
              <a:solidFill>
                <a:schemeClr val="tx1"/>
              </a:solidFill>
              <a:cs typeface="Aharoni" panose="02010803020104030203" pitchFamily="2" charset="-79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4" y="1628800"/>
            <a:ext cx="8280920" cy="2132856"/>
          </a:xfrm>
          <a:prstGeom prst="roundRect">
            <a:avLst/>
          </a:prstGeom>
          <a:solidFill>
            <a:srgbClr val="90F2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Bef>
                <a:spcPct val="20000"/>
              </a:spcBef>
            </a:pPr>
            <a:r>
              <a:rPr lang="uk-UA" b="1" dirty="0" smtClean="0">
                <a:solidFill>
                  <a:schemeClr val="tx1"/>
                </a:solidFill>
                <a:cs typeface="Aharoni" panose="02010803020104030203" pitchFamily="2" charset="-79"/>
              </a:rPr>
              <a:t>Вивчення </a:t>
            </a:r>
            <a:r>
              <a:rPr lang="uk-UA" b="1" dirty="0">
                <a:solidFill>
                  <a:schemeClr val="tx1"/>
                </a:solidFill>
                <a:cs typeface="Aharoni" panose="02010803020104030203" pitchFamily="2" charset="-79"/>
              </a:rPr>
              <a:t>дисципліни </a:t>
            </a:r>
            <a:r>
              <a:rPr lang="uk-UA" b="1" dirty="0" smtClean="0">
                <a:solidFill>
                  <a:schemeClr val="tx1"/>
                </a:solidFill>
                <a:cs typeface="Aharoni" panose="02010803020104030203" pitchFamily="2" charset="-79"/>
              </a:rPr>
              <a:t>“</a:t>
            </a:r>
            <a:r>
              <a:rPr lang="uk-UA" b="1" dirty="0" err="1" smtClean="0">
                <a:solidFill>
                  <a:schemeClr val="tx1"/>
                </a:solidFill>
                <a:cs typeface="Aharoni" panose="02010803020104030203" pitchFamily="2" charset="-79"/>
              </a:rPr>
              <a:t>Гербологія</a:t>
            </a:r>
            <a:r>
              <a:rPr lang="uk-UA" b="1" dirty="0" smtClean="0">
                <a:solidFill>
                  <a:schemeClr val="tx1"/>
                </a:solidFill>
                <a:cs typeface="Aharoni" panose="02010803020104030203" pitchFamily="2" charset="-79"/>
              </a:rPr>
              <a:t>”  </a:t>
            </a:r>
            <a:r>
              <a:rPr lang="uk-UA" b="1" dirty="0">
                <a:solidFill>
                  <a:schemeClr val="tx1"/>
                </a:solidFill>
                <a:cs typeface="Aharoni" panose="02010803020104030203" pitchFamily="2" charset="-79"/>
              </a:rPr>
              <a:t>формує у майбутніх фахівців в галузі </a:t>
            </a:r>
            <a:r>
              <a:rPr lang="uk-UA" b="1" dirty="0" smtClean="0">
                <a:solidFill>
                  <a:schemeClr val="tx1"/>
                </a:solidFill>
                <a:cs typeface="Aharoni" panose="02010803020104030203" pitchFamily="2" charset="-79"/>
              </a:rPr>
              <a:t>землеробства </a:t>
            </a:r>
            <a:r>
              <a:rPr lang="uk-UA" b="1" dirty="0">
                <a:solidFill>
                  <a:schemeClr val="tx1"/>
                </a:solidFill>
                <a:cs typeface="Aharoni" panose="02010803020104030203" pitchFamily="2" charset="-79"/>
              </a:rPr>
              <a:t>уявлення про </a:t>
            </a:r>
            <a:r>
              <a:rPr lang="uk-UA" b="1" dirty="0" smtClean="0">
                <a:solidFill>
                  <a:schemeClr val="tx1"/>
                </a:solidFill>
                <a:cs typeface="Aharoni" panose="02010803020104030203" pitchFamily="2" charset="-79"/>
              </a:rPr>
              <a:t>види та класифікацію бур</a:t>
            </a:r>
            <a:r>
              <a:rPr lang="en-US" b="1" dirty="0" smtClean="0">
                <a:solidFill>
                  <a:schemeClr val="tx1"/>
                </a:solidFill>
                <a:cs typeface="Aharoni" panose="02010803020104030203" pitchFamily="2" charset="-79"/>
              </a:rPr>
              <a:t>’</a:t>
            </a:r>
            <a:r>
              <a:rPr lang="uk-UA" b="1" dirty="0" err="1" smtClean="0">
                <a:solidFill>
                  <a:schemeClr val="tx1"/>
                </a:solidFill>
                <a:cs typeface="Aharoni" panose="02010803020104030203" pitchFamily="2" charset="-79"/>
              </a:rPr>
              <a:t>янів</a:t>
            </a:r>
            <a:r>
              <a:rPr lang="uk-UA" b="1" dirty="0" smtClean="0">
                <a:solidFill>
                  <a:schemeClr val="tx1"/>
                </a:solidFill>
                <a:cs typeface="Aharoni" panose="02010803020104030203" pitchFamily="2" charset="-79"/>
              </a:rPr>
              <a:t> </a:t>
            </a:r>
            <a:r>
              <a:rPr lang="uk-UA" b="1" dirty="0">
                <a:solidFill>
                  <a:schemeClr val="tx1"/>
                </a:solidFill>
                <a:cs typeface="Aharoni" panose="02010803020104030203" pitchFamily="2" charset="-79"/>
              </a:rPr>
              <a:t>та </a:t>
            </a:r>
            <a:r>
              <a:rPr lang="uk-UA" b="1" dirty="0" smtClean="0">
                <a:solidFill>
                  <a:schemeClr val="tx1"/>
                </a:solidFill>
                <a:cs typeface="Aharoni" panose="02010803020104030203" pitchFamily="2" charset="-79"/>
              </a:rPr>
              <a:t>способи їх поширення, використання інтегрованих систем захисту, </a:t>
            </a:r>
            <a:r>
              <a:rPr lang="uk-UA" b="1" dirty="0">
                <a:solidFill>
                  <a:schemeClr val="tx1"/>
                </a:solidFill>
                <a:cs typeface="Aharoni" panose="02010803020104030203" pitchFamily="2" charset="-79"/>
              </a:rPr>
              <a:t>створення </a:t>
            </a:r>
            <a:r>
              <a:rPr lang="uk-UA" b="1" dirty="0" smtClean="0">
                <a:solidFill>
                  <a:schemeClr val="tx1"/>
                </a:solidFill>
                <a:cs typeface="Aharoni" panose="02010803020104030203" pitchFamily="2" charset="-79"/>
              </a:rPr>
              <a:t>карт </a:t>
            </a:r>
            <a:r>
              <a:rPr lang="uk-UA" b="1" dirty="0" err="1" smtClean="0">
                <a:solidFill>
                  <a:schemeClr val="tx1"/>
                </a:solidFill>
                <a:cs typeface="Aharoni" panose="02010803020104030203" pitchFamily="2" charset="-79"/>
              </a:rPr>
              <a:t>забур</a:t>
            </a:r>
            <a:r>
              <a:rPr lang="en-US" b="1" dirty="0" smtClean="0">
                <a:solidFill>
                  <a:schemeClr val="tx1"/>
                </a:solidFill>
                <a:cs typeface="Aharoni" panose="02010803020104030203" pitchFamily="2" charset="-79"/>
              </a:rPr>
              <a:t>’</a:t>
            </a:r>
            <a:r>
              <a:rPr lang="uk-UA" b="1" dirty="0" err="1" smtClean="0">
                <a:solidFill>
                  <a:schemeClr val="tx1"/>
                </a:solidFill>
                <a:cs typeface="Aharoni" panose="02010803020104030203" pitchFamily="2" charset="-79"/>
              </a:rPr>
              <a:t>яненості</a:t>
            </a:r>
            <a:r>
              <a:rPr lang="uk-UA" b="1" dirty="0" smtClean="0">
                <a:solidFill>
                  <a:schemeClr val="tx1"/>
                </a:solidFill>
                <a:cs typeface="Aharoni" panose="02010803020104030203" pitchFamily="2" charset="-79"/>
              </a:rPr>
              <a:t> полів, </a:t>
            </a:r>
            <a:r>
              <a:rPr lang="uk-UA" b="1" dirty="0">
                <a:solidFill>
                  <a:schemeClr val="tx1"/>
                </a:solidFill>
                <a:cs typeface="Aharoni" panose="02010803020104030203" pitchFamily="2" charset="-79"/>
              </a:rPr>
              <a:t>виконання різного роду виробничих задач на основі </a:t>
            </a:r>
            <a:r>
              <a:rPr lang="uk-UA" b="1" dirty="0" smtClean="0">
                <a:solidFill>
                  <a:schemeClr val="tx1"/>
                </a:solidFill>
                <a:cs typeface="Aharoni" panose="02010803020104030203" pitchFamily="2" charset="-79"/>
              </a:rPr>
              <a:t>розроблених інтегрованих систем захисту.</a:t>
            </a:r>
            <a:r>
              <a:rPr lang="uk-U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 </a:t>
            </a:r>
            <a:endParaRPr lang="ru-RU" b="1" dirty="0">
              <a:cs typeface="Aharoni" panose="02010803020104030203" pitchFamily="2" charset="-79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761656"/>
            <a:ext cx="8280920" cy="297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368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75655" y="260648"/>
            <a:ext cx="7272809" cy="7920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 ВИВЧЕННЯ ДИСЦИПЛІНИ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8032" y="1268760"/>
            <a:ext cx="8260432" cy="1944216"/>
          </a:xfrm>
          <a:solidFill>
            <a:srgbClr val="A1F4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b="1" dirty="0">
                <a:solidFill>
                  <a:schemeClr val="tx1"/>
                </a:solidFill>
              </a:rPr>
              <a:t> </a:t>
            </a:r>
            <a:r>
              <a:rPr lang="uk-UA" b="1" dirty="0" smtClean="0">
                <a:solidFill>
                  <a:schemeClr val="tx1"/>
                </a:solidFill>
              </a:rPr>
              <a:t>Мета </a:t>
            </a:r>
            <a:r>
              <a:rPr lang="uk-UA" b="1" dirty="0">
                <a:solidFill>
                  <a:schemeClr val="tx1"/>
                </a:solidFill>
              </a:rPr>
              <a:t>викладання дисципліни “</a:t>
            </a:r>
            <a:r>
              <a:rPr lang="uk-UA" b="1" dirty="0" err="1">
                <a:solidFill>
                  <a:schemeClr val="tx1"/>
                </a:solidFill>
              </a:rPr>
              <a:t>Гербологія</a:t>
            </a:r>
            <a:r>
              <a:rPr lang="uk-UA" b="1" dirty="0">
                <a:solidFill>
                  <a:schemeClr val="tx1"/>
                </a:solidFill>
              </a:rPr>
              <a:t>” полягає у пізнанні закономірностей формування бур’янового комплексу агрофітоценозів, взаємовідносин між бур’янами та культурними рослинами, у засвоєнні методів контролю забур’яненості посівів і способів боротьби з бур’янами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032" y="3212976"/>
            <a:ext cx="8260432" cy="331236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17905" y="188641"/>
            <a:ext cx="4774575" cy="6336703"/>
          </a:xfrm>
          <a:solidFill>
            <a:srgbClr val="90F2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РЕЗУЛЬТАТІ ВИВЧЕННЯ ДИСЦИПЛІНИ ЗДОБУВАЧ ОСВІТИ ПОВИНЕН ЗНАТИ:</a:t>
            </a:r>
          </a:p>
          <a:p>
            <a:r>
              <a:rPr lang="uk-UA" sz="1400" b="1" dirty="0">
                <a:solidFill>
                  <a:schemeClr val="tx1"/>
                </a:solidFill>
              </a:rPr>
              <a:t>•	основні визначення і терміни в </a:t>
            </a:r>
            <a:r>
              <a:rPr lang="uk-UA" sz="1400" b="1" dirty="0" err="1" smtClean="0">
                <a:solidFill>
                  <a:schemeClr val="tx1"/>
                </a:solidFill>
              </a:rPr>
              <a:t>гербології</a:t>
            </a:r>
            <a:r>
              <a:rPr lang="uk-UA" sz="1400" b="1" dirty="0">
                <a:solidFill>
                  <a:schemeClr val="tx1"/>
                </a:solidFill>
              </a:rPr>
              <a:t>;</a:t>
            </a:r>
          </a:p>
          <a:p>
            <a:r>
              <a:rPr lang="uk-UA" sz="1400" b="1" dirty="0">
                <a:solidFill>
                  <a:schemeClr val="tx1"/>
                </a:solidFill>
              </a:rPr>
              <a:t>•	види сільськогосподарських карт і карти, які використовуються в </a:t>
            </a:r>
            <a:r>
              <a:rPr lang="uk-UA" sz="1400" b="1" dirty="0" err="1" smtClean="0">
                <a:solidFill>
                  <a:schemeClr val="tx1"/>
                </a:solidFill>
              </a:rPr>
              <a:t>забур</a:t>
            </a:r>
            <a:r>
              <a:rPr lang="en-US" sz="1400" b="1" dirty="0" smtClean="0">
                <a:solidFill>
                  <a:schemeClr val="tx1"/>
                </a:solidFill>
              </a:rPr>
              <a:t>’</a:t>
            </a:r>
            <a:r>
              <a:rPr lang="uk-UA" sz="1400" b="1" dirty="0" err="1" smtClean="0">
                <a:solidFill>
                  <a:schemeClr val="tx1"/>
                </a:solidFill>
              </a:rPr>
              <a:t>яненості</a:t>
            </a:r>
            <a:r>
              <a:rPr lang="uk-UA" sz="1400" b="1" dirty="0" smtClean="0">
                <a:solidFill>
                  <a:schemeClr val="tx1"/>
                </a:solidFill>
              </a:rPr>
              <a:t> поля; </a:t>
            </a:r>
            <a:r>
              <a:rPr lang="uk-UA" sz="1400" b="1" dirty="0">
                <a:solidFill>
                  <a:schemeClr val="tx1"/>
                </a:solidFill>
              </a:rPr>
              <a:t>значення </a:t>
            </a:r>
            <a:r>
              <a:rPr lang="uk-UA" sz="1400" b="1" dirty="0" smtClean="0">
                <a:solidFill>
                  <a:schemeClr val="tx1"/>
                </a:solidFill>
              </a:rPr>
              <a:t> карт </a:t>
            </a:r>
            <a:r>
              <a:rPr lang="uk-UA" sz="1400" b="1" dirty="0" err="1" smtClean="0">
                <a:solidFill>
                  <a:schemeClr val="tx1"/>
                </a:solidFill>
              </a:rPr>
              <a:t>забур</a:t>
            </a:r>
            <a:r>
              <a:rPr lang="en-US" sz="1400" b="1" dirty="0" smtClean="0">
                <a:solidFill>
                  <a:schemeClr val="tx1"/>
                </a:solidFill>
              </a:rPr>
              <a:t>’</a:t>
            </a:r>
            <a:r>
              <a:rPr lang="uk-UA" sz="1400" b="1" dirty="0" err="1" smtClean="0">
                <a:solidFill>
                  <a:schemeClr val="tx1"/>
                </a:solidFill>
              </a:rPr>
              <a:t>яненості</a:t>
            </a:r>
            <a:r>
              <a:rPr lang="uk-UA" sz="1400" b="1" dirty="0" smtClean="0">
                <a:solidFill>
                  <a:schemeClr val="tx1"/>
                </a:solidFill>
              </a:rPr>
              <a:t> полів </a:t>
            </a:r>
            <a:r>
              <a:rPr lang="uk-UA" sz="1400" b="1" dirty="0">
                <a:solidFill>
                  <a:schemeClr val="tx1"/>
                </a:solidFill>
              </a:rPr>
              <a:t>і атласів </a:t>
            </a:r>
            <a:r>
              <a:rPr lang="uk-UA" sz="1400" b="1" dirty="0" smtClean="0">
                <a:solidFill>
                  <a:schemeClr val="tx1"/>
                </a:solidFill>
              </a:rPr>
              <a:t>, </a:t>
            </a:r>
            <a:r>
              <a:rPr lang="uk-UA" sz="1400" b="1" dirty="0">
                <a:solidFill>
                  <a:schemeClr val="tx1"/>
                </a:solidFill>
              </a:rPr>
              <a:t>оперативному керівництві сільським господарством, його оцінці і прогнозуванні;</a:t>
            </a:r>
          </a:p>
          <a:p>
            <a:r>
              <a:rPr lang="uk-UA" sz="1400" b="1" dirty="0">
                <a:solidFill>
                  <a:schemeClr val="tx1"/>
                </a:solidFill>
              </a:rPr>
              <a:t>•	</a:t>
            </a:r>
            <a:r>
              <a:rPr lang="uk-UA" sz="1400" b="1" dirty="0" smtClean="0">
                <a:solidFill>
                  <a:schemeClr val="tx1"/>
                </a:solidFill>
              </a:rPr>
              <a:t>інтегровану систему захисту від бур</a:t>
            </a:r>
            <a:r>
              <a:rPr lang="en-US" sz="1400" b="1" dirty="0" smtClean="0">
                <a:solidFill>
                  <a:schemeClr val="tx1"/>
                </a:solidFill>
              </a:rPr>
              <a:t>’</a:t>
            </a:r>
            <a:r>
              <a:rPr lang="uk-UA" sz="1400" b="1" dirty="0" err="1" smtClean="0">
                <a:solidFill>
                  <a:schemeClr val="tx1"/>
                </a:solidFill>
              </a:rPr>
              <a:t>янів</a:t>
            </a:r>
            <a:r>
              <a:rPr lang="uk-UA" sz="1400" b="1" dirty="0" smtClean="0">
                <a:solidFill>
                  <a:schemeClr val="tx1"/>
                </a:solidFill>
              </a:rPr>
              <a:t>;</a:t>
            </a:r>
            <a:endParaRPr lang="uk-UA" sz="1400" b="1" dirty="0">
              <a:solidFill>
                <a:schemeClr val="tx1"/>
              </a:solidFill>
            </a:endParaRPr>
          </a:p>
          <a:p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РЕЗУЛЬТАТІ ВИВЧЕННЯ ДИСЦИПЛІНИ ЗДОБУВАЧ ОСВІТИ ПОВИНЕН ВМІТИ:</a:t>
            </a:r>
          </a:p>
          <a:p>
            <a:r>
              <a:rPr lang="uk-UA" sz="1400" b="1" dirty="0">
                <a:solidFill>
                  <a:schemeClr val="tx1"/>
                </a:solidFill>
              </a:rPr>
              <a:t>•	</a:t>
            </a:r>
            <a:r>
              <a:rPr lang="uk-UA" sz="1400" b="1" dirty="0" smtClean="0">
                <a:solidFill>
                  <a:schemeClr val="tx1"/>
                </a:solidFill>
              </a:rPr>
              <a:t>розпізнавати бур</a:t>
            </a:r>
            <a:r>
              <a:rPr lang="en-US" sz="1400" b="1" dirty="0" smtClean="0">
                <a:solidFill>
                  <a:schemeClr val="tx1"/>
                </a:solidFill>
              </a:rPr>
              <a:t>’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uk-UA" sz="1400" b="1" dirty="0" err="1" smtClean="0">
                <a:solidFill>
                  <a:schemeClr val="tx1"/>
                </a:solidFill>
              </a:rPr>
              <a:t>яни</a:t>
            </a:r>
            <a:r>
              <a:rPr lang="uk-UA" sz="1400" b="1" dirty="0" smtClean="0">
                <a:solidFill>
                  <a:schemeClr val="tx1"/>
                </a:solidFill>
              </a:rPr>
              <a:t> на полі та за атласами;</a:t>
            </a:r>
            <a:endParaRPr lang="uk-UA" sz="1400" b="1" dirty="0">
              <a:solidFill>
                <a:schemeClr val="tx1"/>
              </a:solidFill>
            </a:endParaRPr>
          </a:p>
          <a:p>
            <a:r>
              <a:rPr lang="uk-UA" sz="1400" b="1" dirty="0">
                <a:solidFill>
                  <a:schemeClr val="tx1"/>
                </a:solidFill>
              </a:rPr>
              <a:t>• </a:t>
            </a:r>
            <a:r>
              <a:rPr lang="uk-UA" sz="1400" b="1" dirty="0" smtClean="0">
                <a:solidFill>
                  <a:schemeClr val="tx1"/>
                </a:solidFill>
              </a:rPr>
              <a:t>впроваджувати систему захисту на практиці;  </a:t>
            </a:r>
            <a:endParaRPr lang="uk-UA" sz="1400" b="1" dirty="0">
              <a:solidFill>
                <a:schemeClr val="tx1"/>
              </a:solidFill>
            </a:endParaRPr>
          </a:p>
          <a:p>
            <a:r>
              <a:rPr lang="uk-UA" sz="1400" b="1" dirty="0" smtClean="0">
                <a:solidFill>
                  <a:schemeClr val="tx1"/>
                </a:solidFill>
              </a:rPr>
              <a:t>•  складати карти </a:t>
            </a:r>
            <a:r>
              <a:rPr lang="uk-UA" sz="1400" b="1" dirty="0" err="1" smtClean="0">
                <a:solidFill>
                  <a:schemeClr val="tx1"/>
                </a:solidFill>
              </a:rPr>
              <a:t>забур</a:t>
            </a:r>
            <a:r>
              <a:rPr lang="en-US" sz="1400" b="1" dirty="0" smtClean="0">
                <a:solidFill>
                  <a:schemeClr val="tx1"/>
                </a:solidFill>
              </a:rPr>
              <a:t>’</a:t>
            </a:r>
            <a:r>
              <a:rPr lang="uk-UA" sz="1400" b="1" dirty="0" err="1" smtClean="0">
                <a:solidFill>
                  <a:schemeClr val="tx1"/>
                </a:solidFill>
              </a:rPr>
              <a:t>яненості</a:t>
            </a:r>
            <a:r>
              <a:rPr lang="uk-UA" sz="1400" b="1" dirty="0" smtClean="0">
                <a:solidFill>
                  <a:schemeClr val="tx1"/>
                </a:solidFill>
              </a:rPr>
              <a:t> полів. </a:t>
            </a:r>
            <a:endParaRPr lang="uk-UA" sz="1400" b="1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59" y="1340769"/>
            <a:ext cx="3312367" cy="2520279"/>
          </a:xfr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 algn="just"/>
            <a:r>
              <a:rPr lang="uk-UA" sz="1200" b="1" dirty="0" smtClean="0">
                <a:solidFill>
                  <a:schemeClr val="tx1"/>
                </a:solidFill>
                <a:cs typeface="Aharoni" panose="02010803020104030203" pitchFamily="2" charset="-79"/>
              </a:rPr>
              <a:t>.</a:t>
            </a: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err="1">
                <a:solidFill>
                  <a:schemeClr val="tx1"/>
                </a:solidFill>
              </a:rPr>
              <a:t>Зуза</a:t>
            </a:r>
            <a:r>
              <a:rPr lang="ru-RU" sz="1200" b="1" dirty="0">
                <a:solidFill>
                  <a:schemeClr val="tx1"/>
                </a:solidFill>
              </a:rPr>
              <a:t> В.С. 124 </a:t>
            </a:r>
            <a:r>
              <a:rPr lang="ru-RU" sz="1200" b="1" dirty="0" err="1">
                <a:solidFill>
                  <a:schemeClr val="tx1"/>
                </a:solidFill>
              </a:rPr>
              <a:t>Гербологія</a:t>
            </a:r>
            <a:r>
              <a:rPr lang="ru-RU" sz="1200" b="1" dirty="0">
                <a:solidFill>
                  <a:schemeClr val="tx1"/>
                </a:solidFill>
              </a:rPr>
              <a:t> / В.С. </a:t>
            </a:r>
            <a:r>
              <a:rPr lang="ru-RU" sz="1200" b="1" dirty="0" err="1">
                <a:solidFill>
                  <a:schemeClr val="tx1"/>
                </a:solidFill>
              </a:rPr>
              <a:t>Зуза</a:t>
            </a:r>
            <a:r>
              <a:rPr lang="ru-RU" sz="1200" b="1" dirty="0">
                <a:solidFill>
                  <a:schemeClr val="tx1"/>
                </a:solidFill>
              </a:rPr>
              <a:t>. – </a:t>
            </a:r>
            <a:r>
              <a:rPr lang="ru-RU" sz="1200" b="1" dirty="0" err="1">
                <a:solidFill>
                  <a:schemeClr val="tx1"/>
                </a:solidFill>
              </a:rPr>
              <a:t>Харків</a:t>
            </a:r>
            <a:r>
              <a:rPr lang="ru-RU" sz="1200" b="1" dirty="0">
                <a:solidFill>
                  <a:schemeClr val="tx1"/>
                </a:solidFill>
              </a:rPr>
              <a:t>: Стиль-</a:t>
            </a:r>
            <a:r>
              <a:rPr lang="ru-RU" sz="1200" b="1" dirty="0" err="1">
                <a:solidFill>
                  <a:schemeClr val="tx1"/>
                </a:solidFill>
              </a:rPr>
              <a:t>Издат</a:t>
            </a:r>
            <a:r>
              <a:rPr lang="ru-RU" sz="1200" b="1" dirty="0">
                <a:solidFill>
                  <a:schemeClr val="tx1"/>
                </a:solidFill>
              </a:rPr>
              <a:t>, 2022. – 468 с</a:t>
            </a:r>
            <a:endParaRPr lang="uk-UA" sz="1200" b="1" dirty="0">
              <a:solidFill>
                <a:schemeClr val="tx1"/>
              </a:solidFill>
              <a:cs typeface="Aharoni" panose="02010803020104030203" pitchFamily="2" charset="-79"/>
            </a:endParaRPr>
          </a:p>
          <a:p>
            <a:pPr lvl="0" algn="just"/>
            <a:r>
              <a:rPr lang="ru-RU" sz="1200" b="1" dirty="0" err="1">
                <a:solidFill>
                  <a:schemeClr val="tx1"/>
                </a:solidFill>
              </a:rPr>
              <a:t>Іващенко</a:t>
            </a:r>
            <a:r>
              <a:rPr lang="ru-RU" sz="1200" b="1" dirty="0">
                <a:solidFill>
                  <a:schemeClr val="tx1"/>
                </a:solidFill>
              </a:rPr>
              <a:t> О.О., </a:t>
            </a:r>
            <a:r>
              <a:rPr lang="ru-RU" sz="1200" b="1" dirty="0" err="1">
                <a:solidFill>
                  <a:schemeClr val="tx1"/>
                </a:solidFill>
              </a:rPr>
              <a:t>Іващенко</a:t>
            </a:r>
            <a:r>
              <a:rPr lang="ru-RU" sz="1200" b="1" dirty="0">
                <a:solidFill>
                  <a:schemeClr val="tx1"/>
                </a:solidFill>
              </a:rPr>
              <a:t> О.О. І24 </a:t>
            </a:r>
            <a:r>
              <a:rPr lang="ru-RU" sz="1200" b="1" dirty="0" err="1">
                <a:solidFill>
                  <a:schemeClr val="tx1"/>
                </a:solidFill>
              </a:rPr>
              <a:t>Загальна</a:t>
            </a: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err="1">
                <a:solidFill>
                  <a:schemeClr val="tx1"/>
                </a:solidFill>
              </a:rPr>
              <a:t>гербологія</a:t>
            </a:r>
            <a:r>
              <a:rPr lang="ru-RU" sz="1200" b="1" dirty="0">
                <a:solidFill>
                  <a:schemeClr val="tx1"/>
                </a:solidFill>
              </a:rPr>
              <a:t> : </a:t>
            </a:r>
            <a:r>
              <a:rPr lang="ru-RU" sz="1200" b="1" dirty="0" err="1">
                <a:solidFill>
                  <a:schemeClr val="tx1"/>
                </a:solidFill>
              </a:rPr>
              <a:t>монографія</a:t>
            </a:r>
            <a:r>
              <a:rPr lang="ru-RU" sz="1200" b="1" dirty="0">
                <a:solidFill>
                  <a:schemeClr val="tx1"/>
                </a:solidFill>
              </a:rPr>
              <a:t> / О.О. </a:t>
            </a:r>
            <a:r>
              <a:rPr lang="ru-RU" sz="1200" b="1" dirty="0" err="1">
                <a:solidFill>
                  <a:schemeClr val="tx1"/>
                </a:solidFill>
              </a:rPr>
              <a:t>Іващенко</a:t>
            </a:r>
            <a:r>
              <a:rPr lang="ru-RU" sz="1200" b="1" dirty="0">
                <a:solidFill>
                  <a:schemeClr val="tx1"/>
                </a:solidFill>
              </a:rPr>
              <a:t>, О.О. </a:t>
            </a:r>
            <a:r>
              <a:rPr lang="ru-RU" sz="1200" b="1" dirty="0" err="1">
                <a:solidFill>
                  <a:schemeClr val="tx1"/>
                </a:solidFill>
              </a:rPr>
              <a:t>Іващенко</a:t>
            </a:r>
            <a:r>
              <a:rPr lang="ru-RU" sz="1200" b="1" dirty="0">
                <a:solidFill>
                  <a:schemeClr val="tx1"/>
                </a:solidFill>
              </a:rPr>
              <a:t>. – НААН, </a:t>
            </a:r>
            <a:r>
              <a:rPr lang="ru-RU" sz="1200" b="1" dirty="0" err="1">
                <a:solidFill>
                  <a:schemeClr val="tx1"/>
                </a:solidFill>
              </a:rPr>
              <a:t>Інститут</a:t>
            </a: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err="1">
                <a:solidFill>
                  <a:schemeClr val="tx1"/>
                </a:solidFill>
              </a:rPr>
              <a:t>біоенергетичних</a:t>
            </a:r>
            <a:r>
              <a:rPr lang="ru-RU" sz="1200" b="1" dirty="0">
                <a:solidFill>
                  <a:schemeClr val="tx1"/>
                </a:solidFill>
              </a:rPr>
              <a:t> культур і </a:t>
            </a:r>
            <a:r>
              <a:rPr lang="ru-RU" sz="1200" b="1" dirty="0" err="1">
                <a:solidFill>
                  <a:schemeClr val="tx1"/>
                </a:solidFill>
              </a:rPr>
              <a:t>цукрових</a:t>
            </a: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err="1">
                <a:solidFill>
                  <a:schemeClr val="tx1"/>
                </a:solidFill>
              </a:rPr>
              <a:t>буряків</a:t>
            </a:r>
            <a:r>
              <a:rPr lang="ru-RU" sz="1200" b="1" dirty="0">
                <a:solidFill>
                  <a:schemeClr val="tx1"/>
                </a:solidFill>
              </a:rPr>
              <a:t>, </a:t>
            </a:r>
            <a:r>
              <a:rPr lang="ru-RU" sz="1200" b="1" dirty="0" err="1">
                <a:solidFill>
                  <a:schemeClr val="tx1"/>
                </a:solidFill>
              </a:rPr>
              <a:t>Інститут</a:t>
            </a: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err="1">
                <a:solidFill>
                  <a:schemeClr val="tx1"/>
                </a:solidFill>
              </a:rPr>
              <a:t>захисту</a:t>
            </a: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err="1">
                <a:solidFill>
                  <a:schemeClr val="tx1"/>
                </a:solidFill>
              </a:rPr>
              <a:t>рослин</a:t>
            </a:r>
            <a:r>
              <a:rPr lang="ru-RU" sz="1200" b="1" dirty="0">
                <a:solidFill>
                  <a:schemeClr val="tx1"/>
                </a:solidFill>
              </a:rPr>
              <a:t> НААН. – </a:t>
            </a:r>
            <a:r>
              <a:rPr lang="ru-RU" sz="1200" b="1" dirty="0" err="1">
                <a:solidFill>
                  <a:schemeClr val="tx1"/>
                </a:solidFill>
              </a:rPr>
              <a:t>Київ</a:t>
            </a:r>
            <a:r>
              <a:rPr lang="ru-RU" sz="1200" b="1" dirty="0">
                <a:solidFill>
                  <a:schemeClr val="tx1"/>
                </a:solidFill>
              </a:rPr>
              <a:t> : </a:t>
            </a:r>
            <a:r>
              <a:rPr lang="ru-RU" sz="1200" b="1" dirty="0" err="1">
                <a:solidFill>
                  <a:schemeClr val="tx1"/>
                </a:solidFill>
              </a:rPr>
              <a:t>Фенікс</a:t>
            </a:r>
            <a:r>
              <a:rPr lang="ru-RU" sz="1200" b="1" dirty="0">
                <a:solidFill>
                  <a:schemeClr val="tx1"/>
                </a:solidFill>
              </a:rPr>
              <a:t>, 2019. – 752 с. : </a:t>
            </a:r>
            <a:r>
              <a:rPr lang="ru-RU" sz="1200" b="1" dirty="0" err="1">
                <a:solidFill>
                  <a:schemeClr val="tx1"/>
                </a:solidFill>
              </a:rPr>
              <a:t>іл</a:t>
            </a:r>
            <a:r>
              <a:rPr lang="ru-RU" sz="1200" b="1" dirty="0">
                <a:solidFill>
                  <a:schemeClr val="tx1"/>
                </a:solidFill>
              </a:rPr>
              <a:t>. </a:t>
            </a:r>
            <a:r>
              <a:rPr lang="en-US" sz="1200" b="1" dirty="0">
                <a:solidFill>
                  <a:schemeClr val="tx1"/>
                </a:solidFill>
              </a:rPr>
              <a:t>ISBN 978-966-136-649-6</a:t>
            </a:r>
            <a:endParaRPr lang="uk-UA" sz="1200" b="1" dirty="0">
              <a:solidFill>
                <a:schemeClr val="tx1"/>
              </a:solidFill>
              <a:cs typeface="Aharoni" panose="02010803020104030203" pitchFamily="2" charset="-79"/>
            </a:endParaRPr>
          </a:p>
          <a:p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31641" y="188641"/>
            <a:ext cx="2592288" cy="10081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Рекомендована література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20" y="4005064"/>
            <a:ext cx="3284105" cy="25202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03648" y="116632"/>
            <a:ext cx="7355160" cy="129614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Вибірковий  освітній </a:t>
            </a:r>
            <a:r>
              <a:rPr lang="uk-UA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компонент</a:t>
            </a:r>
          </a:p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«</a:t>
            </a:r>
            <a:r>
              <a:rPr lang="uk-UA" sz="2800" b="1" dirty="0" smtClean="0">
                <a:solidFill>
                  <a:schemeClr val="tx1"/>
                </a:solidFill>
                <a:cs typeface="Aharoni" panose="02010803020104030203" pitchFamily="2" charset="-79"/>
              </a:rPr>
              <a:t>ГЕРБОЛОГІЯ </a:t>
            </a:r>
            <a:r>
              <a:rPr lang="uk-UA" sz="2800" b="1" dirty="0" smtClean="0">
                <a:solidFill>
                  <a:schemeClr val="tx1"/>
                </a:solidFill>
              </a:rPr>
              <a:t>»</a:t>
            </a:r>
            <a:endParaRPr lang="uk-UA" sz="28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9208" y="1556792"/>
            <a:ext cx="8229600" cy="1728192"/>
          </a:xfrm>
          <a:prstGeom prst="roundRect">
            <a:avLst/>
          </a:prstGeom>
          <a:solidFill>
            <a:srgbClr val="A1F44E"/>
          </a:solidFill>
          <a:ln>
            <a:solidFill>
              <a:srgbClr val="A1F4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87630" algn="just">
              <a:spcBef>
                <a:spcPts val="75"/>
              </a:spcBef>
              <a:spcAft>
                <a:spcPts val="0"/>
              </a:spcAft>
              <a:tabLst>
                <a:tab pos="497205" algn="l"/>
              </a:tabLst>
            </a:pPr>
            <a:r>
              <a:rPr lang="uk-UA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Розуміння</a:t>
            </a:r>
            <a:r>
              <a:rPr lang="uk-UA" sz="1600" b="1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ролі</a:t>
            </a:r>
            <a:r>
              <a:rPr lang="uk-UA" sz="16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бур’янів</a:t>
            </a:r>
            <a:r>
              <a:rPr lang="uk-UA" sz="16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16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формуванні</a:t>
            </a:r>
            <a:r>
              <a:rPr lang="uk-UA" sz="16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агрофітоценозів,</a:t>
            </a:r>
            <a:r>
              <a:rPr lang="uk-UA" sz="16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взаємозв’язків бур’янових рослин із культурними рослинами та</a:t>
            </a:r>
            <a:r>
              <a:rPr lang="uk-UA" sz="16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іншими</a:t>
            </a:r>
            <a:r>
              <a:rPr lang="uk-UA" sz="16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групами організмів;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90805" lvl="0" indent="-342900" algn="just">
              <a:spcAft>
                <a:spcPts val="0"/>
              </a:spcAft>
              <a:buSzPts val="1100"/>
              <a:buFont typeface="Times New Roman" panose="02020603050405020304" pitchFamily="18" charset="0"/>
              <a:buChar char="-"/>
              <a:tabLst>
                <a:tab pos="510540" algn="l"/>
              </a:tabLst>
            </a:pPr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знання</a:t>
            </a:r>
            <a:r>
              <a:rPr lang="uk-UA" sz="16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різних</a:t>
            </a:r>
            <a:r>
              <a:rPr lang="uk-UA" sz="16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класифікаційних</a:t>
            </a:r>
            <a:r>
              <a:rPr lang="uk-UA" sz="16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груп</a:t>
            </a:r>
            <a:r>
              <a:rPr lang="uk-UA" sz="16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бур’янів</a:t>
            </a:r>
            <a:r>
              <a:rPr lang="uk-UA" sz="16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16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їхніх</a:t>
            </a:r>
            <a:r>
              <a:rPr lang="uk-UA" sz="1600" b="1" spc="-2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особливостей;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88265" lvl="0" indent="-342900" algn="just">
              <a:spcBef>
                <a:spcPts val="5"/>
              </a:spcBef>
              <a:spcAft>
                <a:spcPts val="0"/>
              </a:spcAft>
              <a:buSzPts val="1100"/>
              <a:buFont typeface="Times New Roman" panose="02020603050405020304" pitchFamily="18" charset="0"/>
              <a:buChar char="-"/>
              <a:tabLst>
                <a:tab pos="408305" algn="l"/>
              </a:tabLst>
            </a:pPr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розуміння підходів щодо методів оцінки забур’яненості посівів,</a:t>
            </a:r>
            <a:r>
              <a:rPr lang="uk-UA" sz="16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вибору</a:t>
            </a:r>
            <a:r>
              <a:rPr lang="uk-UA" sz="1600" b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об’єктивних критеріїв</a:t>
            </a:r>
            <a:r>
              <a:rPr lang="uk-UA" sz="16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цього;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88900" lvl="0" indent="-342900" algn="just">
              <a:spcAft>
                <a:spcPts val="0"/>
              </a:spcAft>
              <a:buSzPts val="1100"/>
              <a:buFont typeface="Times New Roman" panose="02020603050405020304" pitchFamily="18" charset="0"/>
              <a:buChar char="-"/>
              <a:tabLst>
                <a:tab pos="419100" algn="l"/>
              </a:tabLst>
            </a:pPr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вибір та обґрунтування адекватних і економічно та екологічно</a:t>
            </a:r>
            <a:r>
              <a:rPr lang="uk-UA" sz="16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доцільних</a:t>
            </a:r>
            <a:r>
              <a:rPr lang="uk-UA" sz="1600" b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методів</a:t>
            </a:r>
            <a:r>
              <a:rPr lang="uk-UA" sz="16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боротьби з</a:t>
            </a:r>
            <a:r>
              <a:rPr lang="uk-UA" sz="16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бур’янами.</a:t>
            </a:r>
            <a:endParaRPr lang="ru-RU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284984"/>
            <a:ext cx="836327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672912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Другая 22">
      <a:dk1>
        <a:sysClr val="windowText" lastClr="000000"/>
      </a:dk1>
      <a:lt1>
        <a:srgbClr val="217435"/>
      </a:lt1>
      <a:dk2>
        <a:srgbClr val="DC9F0B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353</TotalTime>
  <Words>236</Words>
  <Application>Microsoft Office PowerPoint</Application>
  <PresentationFormat>Экран (4:3)</PresentationFormat>
  <Paragraphs>23</Paragraphs>
  <Slides>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Силабус навчальної дисципліни «Зовнішньоекономічна діяльність»</dc:title>
  <dc:creator>User</dc:creator>
  <cp:lastModifiedBy>Tanya</cp:lastModifiedBy>
  <cp:revision>64</cp:revision>
  <dcterms:created xsi:type="dcterms:W3CDTF">2024-04-15T18:54:48Z</dcterms:created>
  <dcterms:modified xsi:type="dcterms:W3CDTF">2024-04-29T19:23:06Z</dcterms:modified>
</cp:coreProperties>
</file>