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462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066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2042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2018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485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538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3859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643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738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324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16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721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816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77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310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065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856C6-8A57-411C-ADC7-1450E22B5E51}" type="datetimeFigureOut">
              <a:rPr lang="uk-UA" smtClean="0"/>
              <a:t>09.05.2024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468A7C-1BCD-4D4D-9DE0-0D00975D625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659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1000">
              <a:schemeClr val="accent6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36820C-2059-4575-86A8-DA7F9C1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583388"/>
            <a:ext cx="8911687" cy="128089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Вибірковий освітній компонент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</a:br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cs typeface="Times New Roman" panose="02020603050405020304" pitchFamily="18" charset="0"/>
              </a:rPr>
              <a:t>«</a:t>
            </a:r>
            <a:r>
              <a:rPr lang="uk-UA" sz="2800" dirty="0">
                <a:latin typeface="Arial Black" panose="020B0A04020102020204" pitchFamily="34" charset="0"/>
              </a:rPr>
              <a:t>Муніципальні інформаційні </a:t>
            </a:r>
            <a:br>
              <a:rPr lang="uk-UA" sz="2800" dirty="0">
                <a:latin typeface="Arial Black" panose="020B0A04020102020204" pitchFamily="34" charset="0"/>
              </a:rPr>
            </a:br>
            <a:r>
              <a:rPr lang="uk-UA" sz="2800" dirty="0">
                <a:latin typeface="Arial Black" panose="020B0A04020102020204" pitchFamily="34" charset="0"/>
              </a:rPr>
              <a:t>системи»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A27836E-D921-434B-939D-D280439B5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76" y="202223"/>
            <a:ext cx="3962953" cy="28388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9BCFCE-8782-4FA9-A1CF-0799148D9688}"/>
              </a:ext>
            </a:extLst>
          </p:cNvPr>
          <p:cNvSpPr txBox="1"/>
          <p:nvPr/>
        </p:nvSpPr>
        <p:spPr>
          <a:xfrm>
            <a:off x="1002323" y="2681654"/>
            <a:ext cx="10744200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Предметом вивчення навчальної дисципліни є формування уявлень про призначення Геоінормаційних систем. У результаті вивчення навчальної дисципліни здобувач освіти повинен оволодіння знаннями щодо дослідження тенденцій, розвитку науки в області геоінформаційних систем, автоматизації кадастрових систем; земельно інформаційних систем із застосуванням ГІС-технологій, концептуальних положень, поставлених в основу створення та функціонування автоматизованої системи ДЗК з використанням сучасних геоінформаційних систем, дослідження тенденцій розвитку науки та техніки в області автоматизації ДЗК. </a:t>
            </a:r>
          </a:p>
        </p:txBody>
      </p:sp>
    </p:spTree>
    <p:extLst>
      <p:ext uri="{BB962C8B-B14F-4D97-AF65-F5344CB8AC3E}">
        <p14:creationId xmlns:p14="http://schemas.microsoft.com/office/powerpoint/2010/main" val="398415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accent6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54779-D6AB-4C98-9911-3BC957D9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108" y="124571"/>
            <a:ext cx="7816361" cy="72828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МЕТА ВИВЧЕННЯ ДИСЦИПЛІНИ</a:t>
            </a:r>
            <a:endParaRPr lang="uk-UA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6D5246-9B43-4588-8366-3BF6EA5D5BA0}"/>
              </a:ext>
            </a:extLst>
          </p:cNvPr>
          <p:cNvSpPr txBox="1"/>
          <p:nvPr/>
        </p:nvSpPr>
        <p:spPr>
          <a:xfrm>
            <a:off x="562708" y="1151792"/>
            <a:ext cx="11157438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/>
              <a:t>полягає у засвоєнні і набутті здобувачами освіти необхідних теоретичних знань та практичних навичок у сфері використання геоінформаційних систем при створення кадастрових систем та формування знань про розвиток автоматизованих систем України та світу. В ході вивчення дисципліни «Автоматизована земельно-кадастрова інформаційна система» формується уявлення про призначення, склад та функції геоінформаційних систем у створенні кадастрових систем, концепцію автоматизованої системи Державного земельного кадастру, структуру даних геоінформаційної системи Державного земельного кадастру.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8D90FD7-46AD-415A-8D7B-DBC0A64D14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96" t="23706" r="259" b="32015"/>
          <a:stretch/>
        </p:blipFill>
        <p:spPr>
          <a:xfrm>
            <a:off x="2946399" y="5236382"/>
            <a:ext cx="7677490" cy="133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accent6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1853C-6A89-4E03-B424-8A2E0A2A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В РЕЗУЛЬТАТІ ВИВЧЕННЯ ДИСЦИПЛІНИ </a:t>
            </a:r>
            <a:b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ЗДОБУВАЧ ОСВІТИ ПОВИНЕН</a:t>
            </a:r>
            <a:br>
              <a:rPr kumimoji="0" lang="uk-UA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F5FBF77-9270-4D1E-8925-5CCBA5A0E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9680" y="1363981"/>
            <a:ext cx="4846320" cy="511302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4800" b="1" dirty="0">
                <a:solidFill>
                  <a:schemeClr val="tx1"/>
                </a:solidFill>
              </a:rPr>
              <a:t>ЗНАТИ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загальну характеристику компонентів ГІС;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приклади застосування ГІС;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джерела просторових даних;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види картометричних операцій;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функціональні можливості ГІС;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суть тематичного картографування;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поняття систем управління базами даних;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основні положення створення цифрових карт та планів;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характеристики програмних засобів, які призначені для роботи з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просторовими даними;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принципи організації даних в ГІС;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види моделей організації даних;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концепцію запровадження автоматизованої системи державного земельного кадастру;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uk-UA" sz="4800" b="1" dirty="0">
                <a:solidFill>
                  <a:schemeClr val="tx1"/>
                </a:solidFill>
              </a:rPr>
              <a:t>принцип роботи </a:t>
            </a:r>
            <a:r>
              <a:rPr lang="uk-UA" sz="4800" b="1" dirty="0" err="1">
                <a:solidFill>
                  <a:schemeClr val="tx1"/>
                </a:solidFill>
              </a:rPr>
              <a:t>кадастрово</a:t>
            </a:r>
            <a:r>
              <a:rPr lang="uk-UA" sz="4800" b="1" dirty="0">
                <a:solidFill>
                  <a:schemeClr val="tx1"/>
                </a:solidFill>
              </a:rPr>
              <a:t>-реєстраційної системи;</a:t>
            </a:r>
          </a:p>
          <a:p>
            <a:endParaRPr lang="uk-UA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C82CD48-5BEA-47B7-9D37-28002A58E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6520" y="1203960"/>
            <a:ext cx="4800602" cy="2849880"/>
          </a:xfrm>
          <a:solidFill>
            <a:schemeClr val="bg2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uk-UA" sz="1200" b="1" dirty="0">
                <a:solidFill>
                  <a:schemeClr val="tx1"/>
                </a:solidFill>
              </a:rPr>
              <a:t>ВМІТИ: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sz="1200" b="1" dirty="0">
                <a:solidFill>
                  <a:schemeClr val="tx1"/>
                </a:solidFill>
              </a:rPr>
              <a:t> виконувати орієнтування растрового зображення;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sz="1200" b="1" dirty="0">
                <a:solidFill>
                  <a:schemeClr val="tx1"/>
                </a:solidFill>
              </a:rPr>
              <a:t>створювати цифрові карти та плани;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sz="1200" b="1" dirty="0">
                <a:solidFill>
                  <a:schemeClr val="tx1"/>
                </a:solidFill>
              </a:rPr>
              <a:t> проектувати та створювати шари цифрової карти;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sz="1200" b="1" dirty="0">
                <a:solidFill>
                  <a:schemeClr val="tx1"/>
                </a:solidFill>
              </a:rPr>
              <a:t>створювати умовні знаки;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sz="1200" b="1" dirty="0">
                <a:solidFill>
                  <a:schemeClr val="tx1"/>
                </a:solidFill>
              </a:rPr>
              <a:t>створювати картографічні об'єкти цифрової карти;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sz="1200" b="1" dirty="0">
                <a:solidFill>
                  <a:schemeClr val="tx1"/>
                </a:solidFill>
              </a:rPr>
              <a:t>підготувати картографічний матеріал до видання;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sz="1200" b="1" dirty="0">
                <a:solidFill>
                  <a:schemeClr val="tx1"/>
                </a:solidFill>
              </a:rPr>
              <a:t>складати експлікації та таблиці;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uk-UA" sz="1200" b="1" dirty="0">
                <a:solidFill>
                  <a:schemeClr val="tx1"/>
                </a:solidFill>
              </a:rPr>
              <a:t>виконувати поставлені задачі з використанням програмних продуктів </a:t>
            </a:r>
            <a:r>
              <a:rPr lang="en-US" sz="1200" b="1" dirty="0">
                <a:solidFill>
                  <a:schemeClr val="tx1"/>
                </a:solidFill>
              </a:rPr>
              <a:t>AutoCAD Map, Digitals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86E3B1B-F4DF-4C68-8B87-9E7493C5C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465820" y="1005840"/>
            <a:ext cx="3039810" cy="12808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:a16="http://schemas.microsoft.com/office/drawing/2014/main" id="{33D7CE6A-E443-41FC-ACF1-F5EE0484657D}"/>
              </a:ext>
            </a:extLst>
          </p:cNvPr>
          <p:cNvSpPr/>
          <p:nvPr/>
        </p:nvSpPr>
        <p:spPr>
          <a:xfrm rot="10800000" flipH="1" flipV="1">
            <a:off x="6446520" y="4312190"/>
            <a:ext cx="5173980" cy="22714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РЕКОМЕНДОВАНА ЛІТЕРАТУРА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uk-UA" sz="1400" b="1" i="1" dirty="0">
                <a:solidFill>
                  <a:schemeClr val="tx1"/>
                </a:solidFill>
              </a:rPr>
              <a:t>Закон України “Про Державний земельний </a:t>
            </a:r>
            <a:r>
              <a:rPr lang="uk-UA" sz="1200" b="1" i="1" dirty="0">
                <a:solidFill>
                  <a:schemeClr val="tx1"/>
                </a:solidFill>
              </a:rPr>
              <a:t>кадастр” від 7 липня 2011 р. № 3613-</a:t>
            </a:r>
            <a:r>
              <a:rPr lang="en-US" sz="1200" b="1" i="1" dirty="0">
                <a:solidFill>
                  <a:schemeClr val="tx1"/>
                </a:solidFill>
              </a:rPr>
              <a:t>VI</a:t>
            </a:r>
            <a:endParaRPr lang="uk-UA" sz="1200" b="1" i="1" dirty="0">
              <a:solidFill>
                <a:schemeClr val="tx1"/>
              </a:solidFill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1" i="1" dirty="0">
                <a:solidFill>
                  <a:schemeClr val="tx1"/>
                </a:solidFill>
              </a:rPr>
              <a:t> 2. </a:t>
            </a:r>
            <a:r>
              <a:rPr lang="uk-UA" sz="1200" b="1" i="1" dirty="0">
                <a:solidFill>
                  <a:schemeClr val="tx1"/>
                </a:solidFill>
              </a:rPr>
              <a:t>Постанова Кабінету Міністрів України від 17 жовтня 2012 р. № 1051 “Про затвердження Порядку ведення Державного земельного кадастру”.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uk-UA" sz="1200" b="1" i="1" dirty="0">
                <a:solidFill>
                  <a:schemeClr val="tx1"/>
                </a:solidFill>
              </a:rPr>
              <a:t>3. Постанова Кабінету Міністрів України від 3 червня 2013 р. №483 “Про затвердження Порядку інформаційної взаємодії між кадастрами та інформаційними системами”. </a:t>
            </a:r>
            <a:r>
              <a:rPr lang="uk-UA" sz="1400" b="1" i="1" dirty="0">
                <a:solidFill>
                  <a:schemeClr val="tx1"/>
                </a:solidFill>
              </a:rPr>
              <a:t>Землевпорядний вісник №8 від 2013р. </a:t>
            </a:r>
            <a:endParaRPr kumimoji="0" lang="uk-UA" sz="1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90008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362</Words>
  <Application>Microsoft Office PowerPoint</Application>
  <PresentationFormat>Широкоэкранный</PresentationFormat>
  <Paragraphs>36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Century Gothic</vt:lpstr>
      <vt:lpstr>Times New Roman</vt:lpstr>
      <vt:lpstr>Wingdings</vt:lpstr>
      <vt:lpstr>Wingdings 3</vt:lpstr>
      <vt:lpstr>Віхоть</vt:lpstr>
      <vt:lpstr>Вибірковий освітній компонент «Муніципальні інформаційні  системи»</vt:lpstr>
      <vt:lpstr>МЕТА ВИВЧЕННЯ ДИСЦИПЛІНИ</vt:lpstr>
      <vt:lpstr>В РЕЗУЛЬТАТІ ВИВЧЕННЯ ДИСЦИПЛІНИ  ЗДОБУВАЧ ОСВІТИ ПОВИНЕН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28</cp:revision>
  <dcterms:created xsi:type="dcterms:W3CDTF">2024-04-22T19:35:09Z</dcterms:created>
  <dcterms:modified xsi:type="dcterms:W3CDTF">2024-05-09T17:58:54Z</dcterms:modified>
</cp:coreProperties>
</file>