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62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66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04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01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48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3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85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43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38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24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6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21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16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77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10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6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65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1762A2-19AD-4573-A144-50B1443EE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130" r="1172"/>
          <a:stretch/>
        </p:blipFill>
        <p:spPr>
          <a:xfrm>
            <a:off x="879230" y="707665"/>
            <a:ext cx="2624566" cy="19651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970B3-1441-45A0-8C43-CA7F5125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177" y="881021"/>
            <a:ext cx="7297616" cy="11983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Вибірковий освітній компонент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ДЕВЕЛОПМЕНТ НЕРУХОМОСТІ»</a:t>
            </a:r>
            <a:endParaRPr lang="uk-UA" sz="2400" b="1" dirty="0"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FD7E87-785F-4A79-829B-EB0EC878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515" y="2583148"/>
            <a:ext cx="9486901" cy="427485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 typeface="Arial"/>
              <a:buNone/>
              <a:tabLst/>
              <a:defRPr/>
            </a:pPr>
            <a:r>
              <a:rPr lang="uk-UA" sz="1800" b="1" i="1" dirty="0">
                <a:solidFill>
                  <a:schemeClr val="tx1"/>
                </a:solidFill>
              </a:rPr>
              <a:t>Девелопмент нерухомості охоплює повний життєвий цикл об’єкту нерухомості, основи містобудівного аналізу, моніторинг ринку землі та нерухомого майна, основи законодавчого, проєктного, фінансового та маркетингового забезпечення процесу розроблення і реалізації девелоперського проєкту, основи управління об’єктом нерухомості, направлені на здатність до аналітичної, економічної, проєктної та організаційно- управлінської діяльності в девелоперських, проектних організаціях та в установах, що займаються питаннями створення та реалізації об’єктів нерухомості. </a:t>
            </a:r>
          </a:p>
        </p:txBody>
      </p:sp>
    </p:spTree>
    <p:extLst>
      <p:ext uri="{BB962C8B-B14F-4D97-AF65-F5344CB8AC3E}">
        <p14:creationId xmlns:p14="http://schemas.microsoft.com/office/powerpoint/2010/main" val="200248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0576A-4B3A-4B8A-82EE-CC1749FD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13" y="3569677"/>
            <a:ext cx="2899277" cy="2171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9D27C3-84C2-4344-9E8D-F2898E1931BA}"/>
              </a:ext>
            </a:extLst>
          </p:cNvPr>
          <p:cNvSpPr txBox="1"/>
          <p:nvPr/>
        </p:nvSpPr>
        <p:spPr>
          <a:xfrm>
            <a:off x="1573823" y="1754708"/>
            <a:ext cx="948543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Метою вивчення  дисципліни є надання здобувачам освіти якісних сучасних знань і практичних навичок із реалізації всіх етапів девелоперського проєкту, починаючи з розроблення маркетингової стратегії до продажу об’єктів різних форм власності (щодо особливостей будівництва, законодавства, отримання вихідної та дозвільної документації, фінансування, управління нерухомістю).</a:t>
            </a:r>
            <a:endParaRPr lang="uk-UA" b="1" i="1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03D6F-52AA-473D-AA5E-981A77F63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807" y="3708848"/>
            <a:ext cx="2838450" cy="1609725"/>
          </a:xfrm>
          <a:prstGeom prst="rect">
            <a:avLst/>
          </a:prstGeom>
          <a:ln>
            <a:solidFill>
              <a:schemeClr val="tx2"/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9259C7-3E59-412F-9BBC-23961D9AD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635" y="3429000"/>
            <a:ext cx="3736730" cy="2687232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1D36413-82B6-4F67-8359-2507CE52BC2D}"/>
              </a:ext>
            </a:extLst>
          </p:cNvPr>
          <p:cNvSpPr/>
          <p:nvPr/>
        </p:nvSpPr>
        <p:spPr>
          <a:xfrm>
            <a:off x="1978268" y="741826"/>
            <a:ext cx="8702918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 Black" panose="020B0A04020102020204" pitchFamily="34" charset="0"/>
              </a:rPr>
              <a:t>МЕТА ВИВЧЕННЯ  ДИСЦИПЛІНИ</a:t>
            </a:r>
            <a:endParaRPr lang="uk-U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8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77A951-F7ED-485A-9016-DC297BD6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68" y="1422090"/>
            <a:ext cx="2654998" cy="1604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00072-475C-46EF-85F6-F622644B0FDD}"/>
              </a:ext>
            </a:extLst>
          </p:cNvPr>
          <p:cNvSpPr txBox="1"/>
          <p:nvPr/>
        </p:nvSpPr>
        <p:spPr>
          <a:xfrm>
            <a:off x="677009" y="404446"/>
            <a:ext cx="644476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i="1" dirty="0"/>
              <a:t>В РЕЗУЛЬТАТІ ВИВЧЕННЯ ДИСЦИПЛІНИ </a:t>
            </a:r>
          </a:p>
          <a:p>
            <a:pPr algn="ctr"/>
            <a:r>
              <a:rPr lang="uk-UA" b="1" i="1" dirty="0"/>
              <a:t>ЗДОБУВАЧ ОСВІТИ ПОВИНЕН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  ЗНАТИ</a:t>
            </a: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сучасні принципи, теорії, методи та практичні прийоми планування і розвитку територій, організації будівельної діяльності, реконструкції та експлуатації будівель, землеустрою, девелопменту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і маркетингу</a:t>
            </a:r>
          </a:p>
          <a:p>
            <a:r>
              <a:rPr lang="uk-UA" b="1" i="1" u="sng" dirty="0"/>
              <a:t>    ВМІТИ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проводити аналіз конкурентного середовища та ринкових позицій конкурентів;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обирати та застосовувати на практиці найбільш доцільні методи дослідження девелопменту;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розробляти стратегічні рішення щодо кожного з елементів комплексу маркетингу у процесі девелопменту;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/>
              <a:t>обирати раціональні інструменти маркетингових комунікацій з метою просування різноманітних об’єктів нерухомості на ринку.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342B5-09EC-4A1A-9628-DDF3F0AC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165" y="319139"/>
            <a:ext cx="2517866" cy="3724979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647C19-A7EB-428C-B553-72B227B78B35}"/>
              </a:ext>
            </a:extLst>
          </p:cNvPr>
          <p:cNvSpPr/>
          <p:nvPr/>
        </p:nvSpPr>
        <p:spPr>
          <a:xfrm>
            <a:off x="7350369" y="3026475"/>
            <a:ext cx="4686300" cy="35586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</a:rPr>
              <a:t>РЕКОМЕНДОВАНА ЛІТЕРАТУРА</a:t>
            </a:r>
          </a:p>
          <a:p>
            <a:pPr algn="ctr"/>
            <a:endParaRPr lang="uk-UA" sz="1400" b="1" i="1" dirty="0">
              <a:solidFill>
                <a:schemeClr val="tx1"/>
              </a:solidFill>
            </a:endParaRPr>
          </a:p>
          <a:p>
            <a:pPr algn="just"/>
            <a:r>
              <a:rPr lang="uk-UA" sz="1400" b="1" i="1" dirty="0">
                <a:solidFill>
                  <a:schemeClr val="tx1"/>
                </a:solidFill>
              </a:rPr>
              <a:t>1.Паньків З. П., Наконечний Ю. І. Земельні ресурси. Практикум: навчальний посібник. – Львів : ЛНУ , 2020. – 196 с. </a:t>
            </a:r>
          </a:p>
          <a:p>
            <a:pPr algn="just"/>
            <a:r>
              <a:rPr lang="uk-UA" sz="1400" b="1" i="1" dirty="0">
                <a:solidFill>
                  <a:schemeClr val="tx1"/>
                </a:solidFill>
              </a:rPr>
              <a:t>2. Паньків З. П. Земельні ресурси : навчальний посібник/ З.П. Паньків. – Львів: Видавничий центр ЛНУ імені Івана Франка, 2008. – 272 с. </a:t>
            </a:r>
          </a:p>
          <a:p>
            <a:pPr algn="just"/>
            <a:r>
              <a:rPr lang="uk-UA" sz="1400" b="1" i="1" dirty="0">
                <a:solidFill>
                  <a:schemeClr val="tx1"/>
                </a:solidFill>
              </a:rPr>
              <a:t>3. Організація будівництва/ С.А. </a:t>
            </a:r>
            <a:r>
              <a:rPr lang="uk-UA" sz="1400" b="1" i="1" dirty="0" err="1">
                <a:solidFill>
                  <a:schemeClr val="tx1"/>
                </a:solidFill>
              </a:rPr>
              <a:t>Ушацький</a:t>
            </a:r>
            <a:r>
              <a:rPr lang="uk-UA" sz="1400" b="1" i="1" dirty="0">
                <a:solidFill>
                  <a:schemeClr val="tx1"/>
                </a:solidFill>
              </a:rPr>
              <a:t>, Ю.П. Шейко, Г.М. Тригер та ін.; За редакцією С.А. </a:t>
            </a:r>
            <a:r>
              <a:rPr lang="uk-UA" sz="1400" b="1" i="1" dirty="0" err="1">
                <a:solidFill>
                  <a:schemeClr val="tx1"/>
                </a:solidFill>
              </a:rPr>
              <a:t>Ушацького</a:t>
            </a:r>
            <a:r>
              <a:rPr lang="uk-UA" sz="1400" b="1" i="1" dirty="0">
                <a:solidFill>
                  <a:schemeClr val="tx1"/>
                </a:solidFill>
              </a:rPr>
              <a:t>. - Підручник. - К.: Кондор, 2007. - 521 с</a:t>
            </a:r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180807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318</Words>
  <Application>Microsoft Office PowerPoint</Application>
  <PresentationFormat>Широкоэкранный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Century Gothic</vt:lpstr>
      <vt:lpstr>Times New Roman</vt:lpstr>
      <vt:lpstr>Verdana</vt:lpstr>
      <vt:lpstr>Wingdings</vt:lpstr>
      <vt:lpstr>Wingdings 3</vt:lpstr>
      <vt:lpstr>Віхоть</vt:lpstr>
      <vt:lpstr>Вибірковий освітній компонент «ДЕВЕЛОПМЕНТ НЕРУХОМОСТІ»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28</cp:revision>
  <dcterms:created xsi:type="dcterms:W3CDTF">2024-04-22T19:35:09Z</dcterms:created>
  <dcterms:modified xsi:type="dcterms:W3CDTF">2024-05-09T17:58:22Z</dcterms:modified>
</cp:coreProperties>
</file>