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4" r:id="rId2"/>
    <p:sldId id="266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62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66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04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2018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048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3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85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43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7385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324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6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721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16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277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10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065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56C6-8A57-411C-ADC7-1450E22B5E51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B468A7C-1BCD-4D4D-9DE0-0D00975D625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659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1000">
              <a:schemeClr val="accent5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10D8A2A-FAEF-466F-AAF3-F09D8AD6B9CD}"/>
              </a:ext>
            </a:extLst>
          </p:cNvPr>
          <p:cNvSpPr txBox="1"/>
          <p:nvPr/>
        </p:nvSpPr>
        <p:spPr>
          <a:xfrm>
            <a:off x="1900989" y="721895"/>
            <a:ext cx="9156032" cy="1077218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Вибірковий освітній компонент</a:t>
            </a:r>
          </a:p>
          <a:p>
            <a:pPr algn="ctr"/>
            <a:r>
              <a: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«Проєктування доріг місцевого значення»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C048F5FB-C8E7-4D3D-B9E9-6EC4023FA172}"/>
              </a:ext>
            </a:extLst>
          </p:cNvPr>
          <p:cNvSpPr/>
          <p:nvPr/>
        </p:nvSpPr>
        <p:spPr>
          <a:xfrm>
            <a:off x="4006516" y="2213813"/>
            <a:ext cx="7932821" cy="41869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solidFill>
                  <a:schemeClr val="tx1"/>
                </a:solidFill>
              </a:rPr>
              <a:t>Предметом вивчення навчальної дисципліни є теоретичні основи і практичні методи проектування автомобільних доріг</a:t>
            </a:r>
          </a:p>
          <a:p>
            <a:pPr algn="just"/>
            <a:r>
              <a:rPr lang="uk-UA" sz="2800" b="1" dirty="0">
                <a:solidFill>
                  <a:schemeClr val="tx1"/>
                </a:solidFill>
              </a:rPr>
              <a:t>у плані і поздовжньому профілі та земляного полотна, поверхневого водовідводу, дорожнього одягу, благоустрою і упорядкування дороги, визначення об’ємів земляних робіт.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59D174-CDD4-43A1-967E-B99996EF4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63" y="3035342"/>
            <a:ext cx="3296653" cy="322670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037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accent5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240A84-601C-4FCF-9BBA-C71EF05E0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5189828"/>
            <a:ext cx="3257550" cy="14001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FFB1A3-F812-4BCE-864E-8B6E7776E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793902"/>
            <a:ext cx="8279731" cy="57900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449C7B-500C-45E1-BFEF-954302B8EF39}"/>
              </a:ext>
            </a:extLst>
          </p:cNvPr>
          <p:cNvSpPr txBox="1"/>
          <p:nvPr/>
        </p:nvSpPr>
        <p:spPr>
          <a:xfrm>
            <a:off x="589547" y="1876926"/>
            <a:ext cx="7339264" cy="32638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b="1" i="1" dirty="0"/>
              <a:t>формування теоретичних знань і набуття практичних навичок з проектування доріг у сільській місцевості. </a:t>
            </a:r>
          </a:p>
          <a:p>
            <a:pPr indent="457200" algn="just">
              <a:lnSpc>
                <a:spcPct val="150000"/>
              </a:lnSpc>
            </a:pPr>
            <a:r>
              <a:rPr lang="uk-UA" sz="2000" b="1" i="1" dirty="0"/>
              <a:t>Мережа доріг має забезпечувати зв’язок між усіма населеними пунктами в межах певної території за найменших будівельних і транспортних витратах, доцільній швидкості та належному рівні безпеки і зручності руху.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E072BD7-C696-4EF4-9CD9-6159E9EF4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67997"/>
            <a:ext cx="6773779" cy="767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4090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6000">
              <a:schemeClr val="accent5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6CC60-AEC8-42F2-8CC4-B9651EE2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474" y="372980"/>
            <a:ext cx="5991726" cy="79408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kumimoji="0" lang="uk-UA" sz="2400" b="1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В РЕЗУЛЬТАТІ ВИВЧЕННЯ ДИСЦИПЛІНИ </a:t>
            </a:r>
            <a:br>
              <a:rPr kumimoji="0" lang="uk-UA" sz="2400" b="1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uk-UA" sz="2400" b="1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  <a:t>ЗДОБУВАЧ ОСВІТИ ПОВИНЕН</a:t>
            </a:r>
            <a:br>
              <a:rPr kumimoji="0" lang="uk-UA" sz="2400" b="1" i="1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endParaRPr lang="uk-UA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41EE752-6665-4968-AF5C-58EB18F9E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09284" y="1840831"/>
            <a:ext cx="3777916" cy="454793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i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i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i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i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i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i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400" b="1" i="1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РЕКОМЕНДОВАНА ЛІТЕРАТУРА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i="1" dirty="0">
              <a:solidFill>
                <a:prstClr val="black"/>
              </a:solidFill>
              <a:latin typeface="+mj-l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latin typeface="+mj-lt"/>
              </a:rPr>
              <a:t>1</a:t>
            </a:r>
            <a:r>
              <a:rPr lang="uk-UA" sz="1600" b="1" dirty="0">
                <a:solidFill>
                  <a:schemeClr val="tx1"/>
                </a:solidFill>
                <a:latin typeface="+mj-lt"/>
              </a:rPr>
              <a:t>.Піндус Б.І. Проектування автомобільних доріг : навч. посіб. / Б.І. Піндус, В.В. Гончаренко. – Горлівка : АДІ ДВЗН ДонНТУ, 2013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sz="1600" b="1" dirty="0">
              <a:solidFill>
                <a:schemeClr val="tx1"/>
              </a:solidFill>
              <a:latin typeface="+mj-lt"/>
            </a:endParaRPr>
          </a:p>
          <a:p>
            <a:pPr lvl="0" algn="just">
              <a:spcBef>
                <a:spcPts val="0"/>
              </a:spcBef>
              <a:buClrTx/>
              <a:defRPr/>
            </a:pPr>
            <a:r>
              <a:rPr lang="uk-UA" sz="1600" b="1" dirty="0">
                <a:solidFill>
                  <a:schemeClr val="tx1"/>
                </a:solidFill>
                <a:latin typeface="+mj-lt"/>
              </a:rPr>
              <a:t>2. Першай Л.К., Козаренко Л. . М. Проектування автомобільних доріг місцевого значення. – Харків, 2003. </a:t>
            </a:r>
          </a:p>
          <a:p>
            <a:pPr lvl="0" algn="just">
              <a:spcBef>
                <a:spcPts val="0"/>
              </a:spcBef>
              <a:buClrTx/>
              <a:defRPr/>
            </a:pPr>
            <a:endParaRPr lang="uk-UA" sz="16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schemeClr val="tx1"/>
                </a:solidFill>
                <a:latin typeface="+mj-lt"/>
              </a:rPr>
              <a:t>3. Мовчан М.І., Собко Ю.М. Проектування автомобільних доріг. – Львів : Видавництво Львівської політехніки, 2012. – 116 с.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30E35-D8CF-4AB6-A6E3-A5F093C6D1ED}"/>
              </a:ext>
            </a:extLst>
          </p:cNvPr>
          <p:cNvSpPr txBox="1"/>
          <p:nvPr/>
        </p:nvSpPr>
        <p:spPr>
          <a:xfrm>
            <a:off x="505328" y="1347536"/>
            <a:ext cx="7363325" cy="47705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/>
              <a:t>знати: </a:t>
            </a:r>
          </a:p>
          <a:p>
            <a:r>
              <a:rPr lang="uk-UA" sz="1600" b="1" dirty="0"/>
              <a:t>– класифікацію доріг; </a:t>
            </a:r>
          </a:p>
          <a:p>
            <a:r>
              <a:rPr lang="uk-UA" sz="1600" b="1" dirty="0"/>
              <a:t>– конструкцію земляного полотна та його елементи; – види покриття земляного полотна; </a:t>
            </a:r>
          </a:p>
          <a:p>
            <a:r>
              <a:rPr lang="uk-UA" sz="1600" b="1" dirty="0"/>
              <a:t>– основні вимоги трасування доріг на місцевості;</a:t>
            </a:r>
          </a:p>
          <a:p>
            <a:r>
              <a:rPr lang="uk-UA" sz="1600" b="1" dirty="0"/>
              <a:t> – проектування поздовжнього профілю; </a:t>
            </a:r>
          </a:p>
          <a:p>
            <a:r>
              <a:rPr lang="uk-UA" sz="1600" b="1" dirty="0"/>
              <a:t>– проектування водопропускних споруд;</a:t>
            </a:r>
          </a:p>
          <a:p>
            <a:r>
              <a:rPr lang="uk-UA" sz="1600" b="1" dirty="0"/>
              <a:t> – розрахунок смуги відведення доріг;</a:t>
            </a:r>
          </a:p>
          <a:p>
            <a:r>
              <a:rPr lang="uk-UA" sz="1600" b="1" dirty="0"/>
              <a:t> – процесуальний порядок відведення земель під дороги;</a:t>
            </a:r>
          </a:p>
          <a:p>
            <a:r>
              <a:rPr lang="uk-UA" sz="1600" b="1" dirty="0"/>
              <a:t> – порядок проведення дорожніх вишукувань. </a:t>
            </a:r>
          </a:p>
          <a:p>
            <a:r>
              <a:rPr lang="uk-UA" sz="2400" b="1" dirty="0"/>
              <a:t>уміти: </a:t>
            </a:r>
          </a:p>
          <a:p>
            <a:r>
              <a:rPr lang="uk-UA" sz="1600" b="1" dirty="0"/>
              <a:t>– виконувати роботи з трасування і розбивки пікетажу та елементів кругових кривих на місцевості;</a:t>
            </a:r>
          </a:p>
          <a:p>
            <a:r>
              <a:rPr lang="uk-UA" sz="1600" b="1" dirty="0"/>
              <a:t> – складати поздовжній профіль доріг та проектувати їх у поздовжньому та поперечному профілях;</a:t>
            </a:r>
          </a:p>
          <a:p>
            <a:r>
              <a:rPr lang="uk-UA" sz="1600" b="1" dirty="0"/>
              <a:t> – визначати нахил траси;</a:t>
            </a:r>
          </a:p>
          <a:p>
            <a:r>
              <a:rPr lang="uk-UA" sz="1600" b="1" dirty="0"/>
              <a:t> – розраховувати об’єм земляних робіт та водопропускних споруди; – проектувати дорожній одяг.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B392F3-76D6-4500-9317-58ECEC4A3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81647" y="176941"/>
            <a:ext cx="3013837" cy="15556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462942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237</TotalTime>
  <Words>287</Words>
  <Application>Microsoft Office PowerPoint</Application>
  <PresentationFormat>Широкоэкранный</PresentationFormat>
  <Paragraphs>44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Віхоть</vt:lpstr>
      <vt:lpstr>Презентация PowerPoint</vt:lpstr>
      <vt:lpstr>Презентация PowerPoint</vt:lpstr>
      <vt:lpstr>В РЕЗУЛЬТАТІ ВИВЧЕННЯ ДИСЦИПЛІНИ  ЗДОБУВАЧ ОСВІТИ ПОВИНЕН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28</cp:revision>
  <dcterms:created xsi:type="dcterms:W3CDTF">2024-04-22T19:35:09Z</dcterms:created>
  <dcterms:modified xsi:type="dcterms:W3CDTF">2024-05-09T17:59:26Z</dcterms:modified>
</cp:coreProperties>
</file>