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8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uk-UA" sz="3100" b="1" dirty="0" smtClean="0">
                <a:solidFill>
                  <a:srgbClr val="FFFF00"/>
                </a:solidFill>
              </a:rPr>
              <a:t>Вибіркові освітні компоненти: </a:t>
            </a:r>
            <a:r>
              <a:rPr lang="ru-RU" sz="3100" dirty="0" smtClean="0">
                <a:solidFill>
                  <a:schemeClr val="bg1"/>
                </a:solidFill>
              </a:rPr>
              <a:t/>
            </a:r>
            <a:br>
              <a:rPr lang="ru-RU" sz="3100" dirty="0" smtClean="0">
                <a:solidFill>
                  <a:schemeClr val="bg1"/>
                </a:solidFill>
              </a:rPr>
            </a:br>
            <a:r>
              <a:rPr lang="ru-RU" sz="3100" dirty="0" smtClean="0">
                <a:solidFill>
                  <a:schemeClr val="tx1"/>
                </a:solidFill>
              </a:rPr>
              <a:t>«</a:t>
            </a:r>
            <a:r>
              <a:rPr lang="ru-RU" sz="2800" dirty="0" err="1" smtClean="0">
                <a:solidFill>
                  <a:schemeClr val="tx1"/>
                </a:solidFill>
              </a:rPr>
              <a:t>Організація</a:t>
            </a:r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 err="1" smtClean="0">
                <a:solidFill>
                  <a:schemeClr val="tx1"/>
                </a:solidFill>
              </a:rPr>
              <a:t>обліку</a:t>
            </a:r>
            <a:r>
              <a:rPr lang="ru-RU" sz="2800" dirty="0" smtClean="0">
                <a:solidFill>
                  <a:schemeClr val="tx1"/>
                </a:solidFill>
              </a:rPr>
              <a:t> на </a:t>
            </a:r>
            <a:r>
              <a:rPr lang="ru-RU" sz="2800" dirty="0" err="1" smtClean="0">
                <a:solidFill>
                  <a:schemeClr val="tx1"/>
                </a:solidFill>
              </a:rPr>
              <a:t>підприємствах</a:t>
            </a:r>
            <a:r>
              <a:rPr lang="ru-RU" sz="2800" dirty="0" smtClean="0">
                <a:solidFill>
                  <a:schemeClr val="tx1"/>
                </a:solidFill>
              </a:rPr>
              <a:t> малого </a:t>
            </a:r>
            <a:r>
              <a:rPr lang="ru-RU" sz="2800" dirty="0" err="1" smtClean="0">
                <a:solidFill>
                  <a:schemeClr val="tx1"/>
                </a:solidFill>
              </a:rPr>
              <a:t>бізнесу</a:t>
            </a:r>
            <a:r>
              <a:rPr lang="ru-RU" sz="2800" dirty="0" smtClean="0">
                <a:solidFill>
                  <a:schemeClr val="tx1"/>
                </a:solidFill>
              </a:rPr>
              <a:t>»</a:t>
            </a: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329114" cy="4525963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2000" b="1" dirty="0" smtClean="0">
                <a:solidFill>
                  <a:schemeClr val="tx1"/>
                </a:solidFill>
              </a:rPr>
              <a:t>Галузь знань 07 Управління та адміністрування</a:t>
            </a:r>
          </a:p>
          <a:p>
            <a:endParaRPr lang="uk-UA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 Спеціальність 071 Облік і оподаткування</a:t>
            </a:r>
          </a:p>
          <a:p>
            <a:endParaRPr lang="ru-RU" sz="2000" b="1" dirty="0" smtClean="0">
              <a:solidFill>
                <a:schemeClr val="tx1"/>
              </a:solidFill>
            </a:endParaRPr>
          </a:p>
          <a:p>
            <a:r>
              <a:rPr lang="uk-UA" sz="2000" b="1" dirty="0" smtClean="0">
                <a:solidFill>
                  <a:schemeClr val="tx1"/>
                </a:solidFill>
              </a:rPr>
              <a:t>Освітньо-професійна програма «Облік і оподаткування»</a:t>
            </a:r>
          </a:p>
          <a:p>
            <a:endParaRPr lang="uk-UA" sz="2000" b="1" dirty="0" smtClean="0">
              <a:solidFill>
                <a:schemeClr val="tx1"/>
              </a:solidFill>
            </a:endParaRPr>
          </a:p>
          <a:p>
            <a:r>
              <a:rPr lang="ru-RU" sz="2000" b="1" dirty="0" err="1" smtClean="0">
                <a:solidFill>
                  <a:schemeClr val="tx1"/>
                </a:solidFill>
              </a:rPr>
              <a:t>Обсяг</a:t>
            </a:r>
            <a:r>
              <a:rPr lang="ru-RU" sz="2000" b="1" dirty="0" smtClean="0">
                <a:solidFill>
                  <a:schemeClr val="tx1"/>
                </a:solidFill>
              </a:rPr>
              <a:t> </a:t>
            </a:r>
            <a:r>
              <a:rPr lang="ru-RU" sz="2000" b="1" dirty="0" err="1" smtClean="0">
                <a:solidFill>
                  <a:schemeClr val="tx1"/>
                </a:solidFill>
              </a:rPr>
              <a:t>дисципліни</a:t>
            </a:r>
            <a:r>
              <a:rPr lang="ru-RU" sz="2000" b="1" dirty="0" smtClean="0">
                <a:solidFill>
                  <a:schemeClr val="tx1"/>
                </a:solidFill>
              </a:rPr>
              <a:t>, </a:t>
            </a:r>
            <a:r>
              <a:rPr lang="ru-RU" sz="2000" b="1" dirty="0" err="1" smtClean="0">
                <a:solidFill>
                  <a:schemeClr val="tx1"/>
                </a:solidFill>
              </a:rPr>
              <a:t>кредити</a:t>
            </a:r>
            <a:r>
              <a:rPr lang="ru-RU" sz="2000" b="1" dirty="0" smtClean="0">
                <a:solidFill>
                  <a:schemeClr val="tx1"/>
                </a:solidFill>
              </a:rPr>
              <a:t> ЄКТС/  4кредити/ 120годин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218" name="AutoShape 2" descr="Постановка та налагодження бухгалтерського обліку ➔ LexoPol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0" name="AutoShape 4" descr="Постановка та налагодження бухгалтерського обліку ➔ LexoPol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2" name="AutoShape 6" descr="Постановка та налагодження бухгалтерського обліку ➔ LexoPoli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4" name="AutoShape 8" descr="Організація контролю ведення бухгалтерського обліку на підприємстві -  Бізнес новини Черніго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226" name="AutoShape 10" descr="Організація контролю ведення бухгалтерського обліку на підприємстві -  Бізнес новини Черніго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1" name="Рисунок 10" descr="https://dp.tax.gov.ua/data/material/000/387/487160/photo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143116"/>
            <a:ext cx="3786214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b="1" dirty="0" smtClean="0">
                <a:solidFill>
                  <a:srgbClr val="FFFF00"/>
                </a:solidFill>
              </a:rPr>
              <a:t>Навчальна логістика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7487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Тема 1. </a:t>
            </a:r>
            <a:r>
              <a:rPr lang="ru-RU" sz="2400" dirty="0" err="1" smtClean="0">
                <a:solidFill>
                  <a:schemeClr val="tx1"/>
                </a:solidFill>
              </a:rPr>
              <a:t>Загальні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особливості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організації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бухгалтерського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обліку</a:t>
            </a:r>
            <a:r>
              <a:rPr lang="ru-RU" sz="2400" dirty="0" smtClean="0">
                <a:solidFill>
                  <a:schemeClr val="tx1"/>
                </a:solidFill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</a:rPr>
              <a:t>підприємствах</a:t>
            </a:r>
            <a:r>
              <a:rPr lang="ru-RU" sz="2400" dirty="0" smtClean="0">
                <a:solidFill>
                  <a:schemeClr val="tx1"/>
                </a:solidFill>
              </a:rPr>
              <a:t> малого </a:t>
            </a:r>
            <a:r>
              <a:rPr lang="ru-RU" sz="2400" dirty="0" err="1" smtClean="0">
                <a:solidFill>
                  <a:schemeClr val="tx1"/>
                </a:solidFill>
              </a:rPr>
              <a:t>бізнесу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Тема 2. </a:t>
            </a:r>
            <a:r>
              <a:rPr lang="ru-RU" sz="2400" dirty="0" err="1" smtClean="0">
                <a:solidFill>
                  <a:schemeClr val="tx1"/>
                </a:solidFill>
              </a:rPr>
              <a:t>Організація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обліку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грошових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коштів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Тема 3. </a:t>
            </a:r>
            <a:r>
              <a:rPr lang="ru-RU" sz="2400" dirty="0" err="1" smtClean="0">
                <a:solidFill>
                  <a:schemeClr val="tx1"/>
                </a:solidFill>
              </a:rPr>
              <a:t>Організація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обліку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розрахунків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 Тема 4. </a:t>
            </a:r>
            <a:r>
              <a:rPr lang="ru-RU" sz="2400" dirty="0" err="1" smtClean="0">
                <a:solidFill>
                  <a:schemeClr val="tx1"/>
                </a:solidFill>
              </a:rPr>
              <a:t>Організація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обліку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виробничих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запасів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готової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продукції</a:t>
            </a:r>
            <a:r>
              <a:rPr lang="ru-RU" sz="2400" dirty="0" smtClean="0">
                <a:solidFill>
                  <a:schemeClr val="tx1"/>
                </a:solidFill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</a:rPr>
              <a:t>необоротних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активів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Тема 5. </a:t>
            </a:r>
            <a:r>
              <a:rPr lang="ru-RU" sz="2400" dirty="0" err="1" smtClean="0">
                <a:solidFill>
                  <a:schemeClr val="tx1"/>
                </a:solidFill>
              </a:rPr>
              <a:t>Організація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обліку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розрахунків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</a:t>
            </a:r>
            <a:r>
              <a:rPr lang="ru-RU" sz="2400" dirty="0" smtClean="0">
                <a:solidFill>
                  <a:schemeClr val="tx1"/>
                </a:solidFill>
              </a:rPr>
              <a:t> оплати </a:t>
            </a:r>
            <a:r>
              <a:rPr lang="ru-RU" sz="2400" dirty="0" err="1" smtClean="0">
                <a:solidFill>
                  <a:schemeClr val="tx1"/>
                </a:solidFill>
              </a:rPr>
              <a:t>праці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Тема 6. </a:t>
            </a:r>
            <a:r>
              <a:rPr lang="ru-RU" sz="2400" dirty="0" err="1" smtClean="0">
                <a:solidFill>
                  <a:schemeClr val="tx1"/>
                </a:solidFill>
              </a:rPr>
              <a:t>Організація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обліку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зобов’язань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Тема 7.Організація </a:t>
            </a:r>
            <a:r>
              <a:rPr lang="ru-RU" sz="2400" dirty="0" err="1" smtClean="0">
                <a:solidFill>
                  <a:schemeClr val="tx1"/>
                </a:solidFill>
              </a:rPr>
              <a:t>обліку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власного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капіталу</a:t>
            </a:r>
            <a:r>
              <a:rPr lang="ru-RU" sz="2400" dirty="0" smtClean="0">
                <a:solidFill>
                  <a:schemeClr val="tx1"/>
                </a:solidFill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</a:rPr>
              <a:t>забезпечення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зобов’язань</a:t>
            </a:r>
            <a:r>
              <a:rPr lang="ru-RU" sz="2400" dirty="0" smtClean="0">
                <a:solidFill>
                  <a:schemeClr val="tx1"/>
                </a:solidFill>
              </a:rPr>
              <a:t> Тема 8. </a:t>
            </a:r>
            <a:r>
              <a:rPr lang="ru-RU" sz="2400" dirty="0" err="1" smtClean="0">
                <a:solidFill>
                  <a:schemeClr val="tx1"/>
                </a:solidFill>
              </a:rPr>
              <a:t>Організація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обліку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витрат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виробництва</a:t>
            </a:r>
            <a:r>
              <a:rPr lang="ru-RU" sz="2400" dirty="0" smtClean="0">
                <a:solidFill>
                  <a:schemeClr val="tx1"/>
                </a:solidFill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</a:rPr>
              <a:t>виходу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готової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продукції</a:t>
            </a:r>
            <a:r>
              <a:rPr lang="ru-RU" sz="2400" dirty="0" smtClean="0">
                <a:solidFill>
                  <a:schemeClr val="tx1"/>
                </a:solidFill>
              </a:rPr>
              <a:t> (</a:t>
            </a:r>
            <a:r>
              <a:rPr lang="ru-RU" sz="2400" dirty="0" err="1" smtClean="0">
                <a:solidFill>
                  <a:schemeClr val="tx1"/>
                </a:solidFill>
              </a:rPr>
              <a:t>робіт</a:t>
            </a:r>
            <a:r>
              <a:rPr lang="ru-RU" sz="2400" dirty="0" smtClean="0">
                <a:solidFill>
                  <a:schemeClr val="tx1"/>
                </a:solidFill>
              </a:rPr>
              <a:t>, </a:t>
            </a:r>
            <a:r>
              <a:rPr lang="ru-RU" sz="2400" dirty="0" err="1" smtClean="0">
                <a:solidFill>
                  <a:schemeClr val="tx1"/>
                </a:solidFill>
              </a:rPr>
              <a:t>послуг</a:t>
            </a:r>
            <a:r>
              <a:rPr lang="ru-RU" sz="2400" dirty="0" smtClean="0">
                <a:solidFill>
                  <a:schemeClr val="tx1"/>
                </a:solidFill>
              </a:rPr>
              <a:t>)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Тема 9. </a:t>
            </a:r>
            <a:r>
              <a:rPr lang="ru-RU" sz="2400" dirty="0" err="1" smtClean="0">
                <a:solidFill>
                  <a:schemeClr val="tx1"/>
                </a:solidFill>
              </a:rPr>
              <a:t>Організація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обліку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процесу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реалізації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продукції,товарів</a:t>
            </a:r>
            <a:r>
              <a:rPr lang="ru-RU" sz="2400" dirty="0" smtClean="0">
                <a:solidFill>
                  <a:schemeClr val="tx1"/>
                </a:solidFill>
              </a:rPr>
              <a:t> (</a:t>
            </a:r>
            <a:r>
              <a:rPr lang="ru-RU" sz="2400" dirty="0" err="1" smtClean="0">
                <a:solidFill>
                  <a:schemeClr val="tx1"/>
                </a:solidFill>
              </a:rPr>
              <a:t>робіт,послуг</a:t>
            </a:r>
            <a:r>
              <a:rPr lang="ru-RU" sz="2400" dirty="0" smtClean="0">
                <a:solidFill>
                  <a:schemeClr val="tx1"/>
                </a:solidFill>
              </a:rPr>
              <a:t>), </a:t>
            </a:r>
            <a:r>
              <a:rPr lang="ru-RU" sz="2400" dirty="0" err="1" smtClean="0">
                <a:solidFill>
                  <a:schemeClr val="tx1"/>
                </a:solidFill>
              </a:rPr>
              <a:t>інших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витрат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і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доходів</a:t>
            </a:r>
            <a:r>
              <a:rPr lang="ru-RU" sz="2400" dirty="0" smtClean="0">
                <a:solidFill>
                  <a:schemeClr val="tx1"/>
                </a:solidFill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</a:rPr>
              <a:t>фінансових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результатів</a:t>
            </a:r>
            <a:r>
              <a:rPr lang="ru-RU" sz="2400" dirty="0" smtClean="0">
                <a:solidFill>
                  <a:schemeClr val="tx1"/>
                </a:solidFill>
              </a:rPr>
              <a:t> Тема 10. </a:t>
            </a:r>
            <a:r>
              <a:rPr lang="ru-RU" sz="2400" dirty="0" err="1" smtClean="0">
                <a:solidFill>
                  <a:schemeClr val="tx1"/>
                </a:solidFill>
              </a:rPr>
              <a:t>Узагальнення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облікової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інформації</a:t>
            </a:r>
            <a:r>
              <a:rPr lang="ru-RU" sz="2400" dirty="0" smtClean="0">
                <a:solidFill>
                  <a:schemeClr val="tx1"/>
                </a:solidFill>
              </a:rPr>
              <a:t> та </a:t>
            </a:r>
            <a:r>
              <a:rPr lang="ru-RU" sz="2400" dirty="0" err="1" smtClean="0">
                <a:solidFill>
                  <a:schemeClr val="tx1"/>
                </a:solidFill>
              </a:rPr>
              <a:t>фінансова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звітність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</a:rPr>
              <a:t>суб’єктів</a:t>
            </a:r>
            <a:r>
              <a:rPr lang="ru-RU" sz="2400" dirty="0" smtClean="0">
                <a:solidFill>
                  <a:schemeClr val="tx1"/>
                </a:solidFill>
              </a:rPr>
              <a:t> малого </a:t>
            </a:r>
            <a:r>
              <a:rPr lang="ru-RU" sz="2400" dirty="0" err="1" smtClean="0">
                <a:solidFill>
                  <a:schemeClr val="tx1"/>
                </a:solidFill>
              </a:rPr>
              <a:t>підприємництва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4286280" cy="26542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дисципл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ґрунтується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знаннях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йно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ор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єнтованих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дисципл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зокрема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нансового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управл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нського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законодавчих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акт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в, </a:t>
            </a:r>
            <a:b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нормативних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документ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КМУ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відповідних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en-US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стерств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відомств</a:t>
            </a:r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71670" y="3071810"/>
            <a:ext cx="4040188" cy="465127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Л</a:t>
            </a:r>
            <a:r>
              <a:rPr lang="uk-UA" dirty="0" smtClean="0"/>
              <a:t>і</a:t>
            </a:r>
            <a:r>
              <a:rPr lang="ru-RU" dirty="0" err="1" smtClean="0"/>
              <a:t>тература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44" y="3714752"/>
            <a:ext cx="4572032" cy="30003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uk-UA" sz="1600" b="1" dirty="0" smtClean="0">
                <a:latin typeface="Times New Roman" pitchFamily="18" charset="0"/>
                <a:cs typeface="Times New Roman" pitchFamily="18" charset="0"/>
              </a:rPr>
              <a:t>Основна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050" dirty="0" smtClean="0">
                <a:latin typeface="Times New Roman" pitchFamily="18" charset="0"/>
                <a:cs typeface="Times New Roman" pitchFamily="18" charset="0"/>
              </a:rPr>
              <a:t>   1.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Бабич В. В.,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Сведерський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Є.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Бухгалтерський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обл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 на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малого б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знесу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Україн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К.: Л</a:t>
            </a:r>
            <a:r>
              <a:rPr lang="en-US" sz="12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бра. — 160 с. 44.</a:t>
            </a:r>
          </a:p>
          <a:p>
            <a:pPr lvl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2.Білуха М. Т. Курс аудиту: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— К.: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Вища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шк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.;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Знання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1998. — 574 с. 45. </a:t>
            </a:r>
          </a:p>
          <a:p>
            <a:pPr lvl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Бутинець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Ф. Ф.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торгівлі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Курс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лекцій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/ За ред. проф. Ф. Ф.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Бутинця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доц. Н. М.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Малюги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— Житомир: ЖІТІ, 2000. — 608 с. 46.</a:t>
            </a:r>
          </a:p>
          <a:p>
            <a:pPr lvl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4.Бухгалтерський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посіб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для студ.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вузів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/ Т. А.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Бутинець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Л. В.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Чижевська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С. Л. Береза. — Житомир: ЖІТІ, 2000. — 672 с. 21 47. </a:t>
            </a:r>
          </a:p>
          <a:p>
            <a:pPr lvl="0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5.Голов С. Ф.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стандарти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бухгалтерського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— К., 1998. — 782 с </a:t>
            </a:r>
          </a:p>
          <a:p>
            <a:endParaRPr lang="ru-RU" sz="1050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786314" y="285728"/>
            <a:ext cx="4071966" cy="26432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           Мета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дисципліни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Організація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малого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” –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оволодіння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теоретичними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знаннями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обліку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набути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практичних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умінь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навичок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своєчасного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повного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достовірного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безперервного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відображення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фактів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фінансово-господарської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підприємствах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малого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бізнесу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645025" y="3714752"/>
            <a:ext cx="4213255" cy="292895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lvl="0">
              <a:buNone/>
            </a:pPr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Допоміжна</a:t>
            </a: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1.Закон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“Про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бухгалтерський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облік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фінансову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звітність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16.07.99 № 996-ХІ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V. </a:t>
            </a:r>
            <a:endParaRPr lang="uk-UA" sz="29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900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Закон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“Про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державну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підтримку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малого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підприємництва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” в</a:t>
            </a:r>
            <a:r>
              <a:rPr lang="en-US" sz="29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19.10.2000. 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3. Закон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“Про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оподаткування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прибутку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22.05.97 № 283/97-ВР,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змін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допов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4. Закон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“Про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податок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додану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вартість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03.04.97 № 168/98-ВР</a:t>
            </a:r>
          </a:p>
          <a:p>
            <a:endParaRPr lang="ru-RU" dirty="0"/>
          </a:p>
        </p:txBody>
      </p:sp>
      <p:pic>
        <p:nvPicPr>
          <p:cNvPr id="9" name="image83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8662" y="3071810"/>
            <a:ext cx="500392" cy="424794"/>
          </a:xfrm>
          <a:prstGeom prst="rect">
            <a:avLst/>
          </a:prstGeom>
        </p:spPr>
      </p:pic>
      <p:pic>
        <p:nvPicPr>
          <p:cNvPr id="10" name="image83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29454" y="3071810"/>
            <a:ext cx="500392" cy="4247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452</Words>
  <Application>Microsoft Office PowerPoint</Application>
  <PresentationFormat>Экран (4:3)</PresentationFormat>
  <Paragraphs>32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Тема Office</vt:lpstr>
      <vt:lpstr> Вибіркові освітні компоненти:  «Організація обліку на підприємствах малого бізнесу» </vt:lpstr>
      <vt:lpstr>Навчальна логістика</vt:lpstr>
      <vt:lpstr>Вивчення дисциплiни ґрунтується на знаннях професiйно орiєнтованих дисциплiн, зокрема  теорiї бухгалтерського облiку, фiнансового облiку,  управлiнського облiку,  законодавчих актiв,  нормативних документiв КМУ, відповідних мiнiстерств і відомств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Силабус навчальної дисципліни «Податкові розрахунки і звітність»</dc:title>
  <dc:creator>User</dc:creator>
  <cp:lastModifiedBy>User</cp:lastModifiedBy>
  <cp:revision>33</cp:revision>
  <dcterms:created xsi:type="dcterms:W3CDTF">2024-04-15T18:04:37Z</dcterms:created>
  <dcterms:modified xsi:type="dcterms:W3CDTF">2024-05-12T17:17:40Z</dcterms:modified>
</cp:coreProperties>
</file>