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47664" y="188640"/>
            <a:ext cx="7200800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Вибірковий  освітній компонент</a:t>
            </a:r>
          </a:p>
          <a:p>
            <a:pPr lvl="0" algn="ctr"/>
            <a:r>
              <a:rPr lang="uk-UA" sz="2800" b="1" dirty="0" smtClean="0">
                <a:solidFill>
                  <a:prstClr val="black"/>
                </a:solidFill>
              </a:rPr>
              <a:t>«</a:t>
            </a:r>
            <a:r>
              <a:rPr lang="uk-UA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снови картографування</a:t>
            </a:r>
            <a:r>
              <a:rPr lang="uk-UA" sz="2800" b="1" dirty="0" smtClean="0">
                <a:solidFill>
                  <a:prstClr val="black"/>
                </a:solidFill>
              </a:rPr>
              <a:t>»</a:t>
            </a:r>
            <a:endParaRPr lang="uk-UA" sz="2800" b="1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988840"/>
            <a:ext cx="8028892" cy="2664296"/>
          </a:xfrm>
          <a:prstGeom prst="roundRect">
            <a:avLst/>
          </a:prstGeo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dirty="0" smtClean="0">
                <a:solidFill>
                  <a:schemeClr val="tx1"/>
                </a:solidFill>
              </a:rPr>
              <a:t>Завдання </a:t>
            </a:r>
            <a:r>
              <a:rPr lang="uk-UA" b="1" dirty="0">
                <a:solidFill>
                  <a:schemeClr val="tx1"/>
                </a:solidFill>
              </a:rPr>
              <a:t>вивчення дисципліни «Основи картографування» - </a:t>
            </a:r>
            <a:r>
              <a:rPr lang="uk-UA" b="1" dirty="0" smtClean="0">
                <a:solidFill>
                  <a:schemeClr val="tx1"/>
                </a:solidFill>
              </a:rPr>
              <a:t>отримати знання </a:t>
            </a:r>
            <a:r>
              <a:rPr lang="uk-UA" b="1" dirty="0">
                <a:solidFill>
                  <a:schemeClr val="tx1"/>
                </a:solidFill>
              </a:rPr>
              <a:t>які стосуються  картографічних </a:t>
            </a:r>
            <a:r>
              <a:rPr lang="uk-UA" b="1" dirty="0" smtClean="0">
                <a:solidFill>
                  <a:schemeClr val="tx1"/>
                </a:solidFill>
              </a:rPr>
              <a:t>проекцій, </a:t>
            </a:r>
            <a:r>
              <a:rPr lang="uk-UA" b="1" dirty="0">
                <a:solidFill>
                  <a:schemeClr val="tx1"/>
                </a:solidFill>
              </a:rPr>
              <a:t>розграфлення та номенклатури карт, </a:t>
            </a:r>
            <a:r>
              <a:rPr lang="uk-UA" b="1" dirty="0" smtClean="0">
                <a:solidFill>
                  <a:schemeClr val="tx1"/>
                </a:solidFill>
              </a:rPr>
              <a:t>картографічної генералізації, етапів проєктування карт, джерел картографічного зображення,  </a:t>
            </a:r>
            <a:r>
              <a:rPr lang="uk-UA" b="1" dirty="0">
                <a:solidFill>
                  <a:schemeClr val="tx1"/>
                </a:solidFill>
              </a:rPr>
              <a:t>відображенні якісних і кількісних </a:t>
            </a:r>
            <a:r>
              <a:rPr lang="uk-UA" b="1" dirty="0" smtClean="0">
                <a:solidFill>
                  <a:schemeClr val="tx1"/>
                </a:solidFill>
              </a:rPr>
              <a:t>ознак об'єктів картографування, номенклатури та розграфлення карт, способів видання карт та атласів.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8028892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48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74011" y="116632"/>
            <a:ext cx="7128792" cy="15121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3" y="1772816"/>
            <a:ext cx="5814979" cy="4752528"/>
          </a:xfrm>
          <a:prstGeom prst="roundRect">
            <a:avLst>
              <a:gd name="adj" fmla="val 25547"/>
            </a:avLst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chemeClr val="tx1"/>
                </a:solidFill>
              </a:rPr>
              <a:t>Мета вивчення дисципліни - сформувати картографічне світосприйняття у майбутніх спеціалістів з аграрної сфери, дати їм знання про способи відображення навколишнього світу, про просторовий аналіз та моделювання, що забезпечить базові навички для роботи з географічними картами, атласами та іншими картографічними творами, ознайомить з перспективами розвитку картографічної науки та виробництва</a:t>
            </a:r>
            <a:endParaRPr lang="uk-UA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430603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56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6" y="404664"/>
            <a:ext cx="2808311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404662"/>
            <a:ext cx="4248472" cy="6048673"/>
          </a:xfrm>
          <a:prstGeom prst="roundRect">
            <a:avLst/>
          </a:prstGeo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РЕЗУЛЬТАТІ ВИВЧЕННЯ ДИСЦИПЛІНИ ЗДОБУВАЧ ОСВІТИ ПОВИНЕН ЗНАТИ:</a:t>
            </a:r>
          </a:p>
          <a:p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• основні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визначення і терміни в картографії;</a:t>
            </a:r>
          </a:p>
          <a:p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• види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сільськогосподарських карт і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карти;</a:t>
            </a:r>
            <a:endParaRPr lang="uk-UA" b="1" dirty="0">
              <a:solidFill>
                <a:schemeClr val="tx1"/>
              </a:solidFill>
              <a:cs typeface="Aharoni" panose="02010803020104030203" pitchFamily="2" charset="-79"/>
            </a:endParaRPr>
          </a:p>
          <a:p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• елементи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математичної основи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карти</a:t>
            </a:r>
          </a:p>
          <a:p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•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засоби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зображення тематичного змісту;</a:t>
            </a:r>
          </a:p>
          <a:p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• фактори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, види і прийоми картографічної генералізації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ПОВИНЕН </a:t>
            </a: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ВМІТИ:</a:t>
            </a:r>
          </a:p>
          <a:p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•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розрахувати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і будувати математичну основу карти в заданій </a:t>
            </a:r>
            <a:r>
              <a:rPr lang="uk-UA" b="1" dirty="0">
                <a:solidFill>
                  <a:schemeClr val="tx1"/>
                </a:solidFill>
              </a:rPr>
              <a:t>картографічній проекції;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• володіти </a:t>
            </a:r>
            <a:r>
              <a:rPr lang="uk-UA" b="1" dirty="0">
                <a:solidFill>
                  <a:schemeClr val="tx1"/>
                </a:solidFill>
              </a:rPr>
              <a:t>елементами проектування, складання </a:t>
            </a:r>
            <a:r>
              <a:rPr lang="uk-UA" b="1" dirty="0" smtClean="0">
                <a:solidFill>
                  <a:schemeClr val="tx1"/>
                </a:solidFill>
              </a:rPr>
              <a:t>оформлення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 карт</a:t>
            </a:r>
            <a:endParaRPr lang="uk-UA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6" y="1628800"/>
            <a:ext cx="3816422" cy="2880320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tx1"/>
                </a:solidFill>
                <a:cs typeface="Aharoni" panose="02010803020104030203" pitchFamily="2" charset="-79"/>
              </a:rPr>
              <a:t>1. </a:t>
            </a:r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Класифікатор інформації, яка відображається на топографічних планах масштабів 1:5000, 1:2000, 1:1000, 1:500. Наказ Головного управління геодезії, картографії та кадастру при Кабінеті Міністрів України від 09.03.2000р. №</a:t>
            </a:r>
            <a:r>
              <a:rPr lang="uk-UA" sz="1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25</a:t>
            </a:r>
          </a:p>
          <a:p>
            <a:pPr algn="ctr"/>
            <a:r>
              <a:rPr lang="uk-UA" sz="1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2</a:t>
            </a:r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. </a:t>
            </a:r>
            <a:r>
              <a:rPr lang="uk-UA" sz="1400" b="1" dirty="0" err="1">
                <a:solidFill>
                  <a:schemeClr val="tx1"/>
                </a:solidFill>
                <a:cs typeface="Aharoni" panose="02010803020104030203" pitchFamily="2" charset="-79"/>
              </a:rPr>
              <a:t>Жупанський</a:t>
            </a:r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 Я. І. Соціально-економічна картографія: Підручник </a:t>
            </a:r>
          </a:p>
          <a:p>
            <a:pPr algn="ctr"/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Я. І. </a:t>
            </a:r>
            <a:r>
              <a:rPr lang="uk-UA" sz="1400" b="1" dirty="0" err="1">
                <a:solidFill>
                  <a:schemeClr val="tx1"/>
                </a:solidFill>
                <a:cs typeface="Aharoni" panose="02010803020104030203" pitchFamily="2" charset="-79"/>
              </a:rPr>
              <a:t>Жупанський</a:t>
            </a:r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, П. О. Сухий – Тернопіль, </a:t>
            </a:r>
            <a:r>
              <a:rPr lang="uk-UA" sz="14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sz="1400" b="1" dirty="0">
                <a:solidFill>
                  <a:schemeClr val="tx1"/>
                </a:solidFill>
                <a:cs typeface="Aharoni" panose="02010803020104030203" pitchFamily="2" charset="-79"/>
              </a:rPr>
              <a:t>– 274 с</a:t>
            </a:r>
            <a:endParaRPr lang="ru-RU" sz="14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97152"/>
            <a:ext cx="381642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9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299</TotalTime>
  <Words>248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59</cp:revision>
  <dcterms:created xsi:type="dcterms:W3CDTF">2024-04-15T18:54:48Z</dcterms:created>
  <dcterms:modified xsi:type="dcterms:W3CDTF">2024-05-09T17:47:52Z</dcterms:modified>
</cp:coreProperties>
</file>