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89" autoAdjust="0"/>
  </p:normalViewPr>
  <p:slideViewPr>
    <p:cSldViewPr>
      <p:cViewPr varScale="1">
        <p:scale>
          <a:sx n="74" d="100"/>
          <a:sy n="74" d="100"/>
        </p:scale>
        <p:origin x="17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28E71-6012-4E26-98D9-7FCE15C35F04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163F3-1467-49BE-80DD-A05D578A4B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65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4163F3-1467-49BE-80DD-A05D578A4B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96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53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76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56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72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9409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46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6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7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09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5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21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4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8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DE1D1-FDC1-493D-8238-B7078EAF44C6}" type="datetimeFigureOut">
              <a:rPr lang="ru-RU" smtClean="0"/>
              <a:t>12.05.2024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A89F9D-40C2-429D-9D7F-1002F0EA5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99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71600" y="106907"/>
            <a:ext cx="8064896" cy="128641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Вибірковий  освітній компонент</a:t>
            </a:r>
            <a: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«Зовнішньоекономічна діяльність»</a:t>
            </a:r>
            <a:endParaRPr lang="ru-RU" dirty="0"/>
          </a:p>
        </p:txBody>
      </p:sp>
      <p:pic>
        <p:nvPicPr>
          <p:cNvPr id="1026" name="Picture 2" descr="C:\Users\User\Desktop\v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388830"/>
            <a:ext cx="7275364" cy="2376264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761634" y="1482059"/>
            <a:ext cx="8291630" cy="2818037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uk-UA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результаті вивчення дисципліни здобувачі освіти можуть розв’язувати складні спеціалізовані задачі та практичні проблеми, які характеризуються комплексністю і невизначеністю умов, у сфері менеджменту або у процесі навчання, що передбачає застосування теорій та методів соціальних та поведінкових наук.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</a:pPr>
            <a:r>
              <a:rPr lang="uk-UA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Здатність працювати у міжнародному контексті.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</a:pPr>
            <a:r>
              <a:rPr lang="uk-UA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Здатність аналізувати результати діяльності організації, зіставляти їх з факторами впливу зовнішнього та внутрішнього середовища.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</a:pPr>
            <a:r>
              <a:rPr lang="uk-UA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Здатність управляти організацією та її підрозділами через реалізацію функцій менеджменту.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spcBef>
                <a:spcPct val="20000"/>
              </a:spcBef>
            </a:pPr>
            <a:r>
              <a:rPr lang="uk-UA" sz="1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Здатність аналізувати й структурувати проблеми організації, формувати обґрунтовані рішення.</a:t>
            </a:r>
            <a:endParaRPr lang="ru-RU" sz="1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75655" y="94869"/>
            <a:ext cx="7236327" cy="115212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логістика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032" y="1326259"/>
            <a:ext cx="8229600" cy="2376264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lvl="0"/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Організаційно-правові основи зовнішньоекономічної діяльності підприємства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Валютне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регулювання і кредитування зовнішньоекономічної діяльності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управління зовнішньоекономічною діяльністю на підприємстві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техніка зовнішньоторговельних операцій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угод у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традиційних</a:t>
            </a:r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 зустрічних зовнішньоторговельних операціях</a:t>
            </a:r>
            <a:endParaRPr 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Зовнішньоекономічний договір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uk-UA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Організація діяльності митної служби </a:t>
            </a:r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uk-UA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країни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600" dirty="0"/>
          </a:p>
        </p:txBody>
      </p:sp>
      <p:pic>
        <p:nvPicPr>
          <p:cNvPr id="2052" name="Picture 4" descr="C:\Users\User\Desktop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071" y="3781785"/>
            <a:ext cx="8208912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17905" y="347696"/>
            <a:ext cx="4911133" cy="257724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результаті вивчення дисципліни здобувачі освіти можуть розв’язувати складні спеціалізовані задачі та практичні проблеми, які характеризуються комплексністю і невизначеністю умов, у сфері менеджменту або у процесі навчання, що передбачає застосування теорій та методів соціальних та поведінкових </a:t>
            </a:r>
            <a:r>
              <a:rPr lang="uk-UA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наук.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працювати у міжнародному контексті.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аналізувати результати діяльності організації, зіставляти їх з факторами впливу зовнішнього та внутрішнього середовища.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управляти організацією та її підрозділами через реалізацію функцій менеджменту.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Здатність аналізувати й структурувати проблеми організації, формувати обґрунтовані рішення.</a:t>
            </a:r>
            <a:endParaRPr lang="ru-RU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1531913"/>
            <a:ext cx="3384376" cy="5011395"/>
          </a:xfr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pPr algn="ctr"/>
            <a:r>
              <a:rPr lang="uk-UA" sz="4400" dirty="0">
                <a:solidFill>
                  <a:schemeClr val="tx1"/>
                </a:solidFill>
              </a:rPr>
              <a:t> </a:t>
            </a:r>
            <a:r>
              <a:rPr lang="uk-UA" sz="4400" b="1" dirty="0" smtClean="0">
                <a:solidFill>
                  <a:schemeClr val="tx1"/>
                </a:solidFill>
              </a:rPr>
              <a:t>Основна </a:t>
            </a:r>
            <a:r>
              <a:rPr lang="uk-UA" sz="4400" b="1" dirty="0">
                <a:solidFill>
                  <a:schemeClr val="tx1"/>
                </a:solidFill>
              </a:rPr>
              <a:t>література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>
                <a:solidFill>
                  <a:schemeClr val="tx1"/>
                </a:solidFill>
              </a:rPr>
              <a:t>Митний кодекс України від 11.08.2013 р. (зі змінами і доповненнями).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>
                <a:solidFill>
                  <a:schemeClr val="tx1"/>
                </a:solidFill>
              </a:rPr>
              <a:t>Про зовнішньоекономічну діяльність: Закон України від 16.04.1991 р. (зі змінами і доповненнями).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>
                <a:solidFill>
                  <a:schemeClr val="tx1"/>
                </a:solidFill>
              </a:rPr>
              <a:t>Фінанси зовнішньоекономічної діяльності: навчальний посібник / [Ситник Н. С., Стасишин А.В., Дубик В.Я., та ін.]; за заг. ред. Н. С. Ситник. – Львів: ЛНУ імені Івана Франка, 2019. – 460 </a:t>
            </a:r>
            <a:endParaRPr lang="uk-UA" sz="4400" b="1" dirty="0" smtClean="0">
              <a:solidFill>
                <a:schemeClr val="tx1"/>
              </a:solidFill>
            </a:endParaRPr>
          </a:p>
          <a:p>
            <a:pPr lvl="0" algn="ctr"/>
            <a:r>
              <a:rPr lang="uk-UA" sz="4400" b="1" dirty="0" smtClean="0">
                <a:solidFill>
                  <a:schemeClr val="tx1"/>
                </a:solidFill>
              </a:rPr>
              <a:t>Допоміжна </a:t>
            </a:r>
            <a:r>
              <a:rPr lang="uk-UA" sz="4400" b="1" dirty="0">
                <a:solidFill>
                  <a:schemeClr val="tx1"/>
                </a:solidFill>
              </a:rPr>
              <a:t>література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>
                <a:solidFill>
                  <a:schemeClr val="tx1"/>
                </a:solidFill>
              </a:rPr>
              <a:t>Козак Ю.Г. Основи зовнішньоекономічної діяльності: Навч. посіб. – Київ-Катовіце: Центр учбової літератури, 2016. – 289 с.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>
                <a:solidFill>
                  <a:schemeClr val="tx1"/>
                </a:solidFill>
              </a:rPr>
              <a:t>Гребельник О.П. Митна справа: Підручник. – К.: Центр навчальної літератури, 2019. – 472 c.</a:t>
            </a:r>
            <a:endParaRPr lang="ru-RU" sz="4400" b="1" dirty="0">
              <a:solidFill>
                <a:schemeClr val="tx1"/>
              </a:solidFill>
            </a:endParaRPr>
          </a:p>
          <a:p>
            <a:pPr lvl="0"/>
            <a:r>
              <a:rPr lang="uk-UA" sz="4400" b="1" dirty="0">
                <a:solidFill>
                  <a:schemeClr val="tx1"/>
                </a:solidFill>
              </a:rPr>
              <a:t>Митна справа : підручник / Н.В. Мережко, П.В. Пашко, О.В. Рождественський ; за ред. П.В. Пашка. – Київ : Київ. нац. торг.-</a:t>
            </a:r>
            <a:r>
              <a:rPr lang="uk-UA" sz="4400" b="1" dirty="0" err="1">
                <a:solidFill>
                  <a:schemeClr val="tx1"/>
                </a:solidFill>
              </a:rPr>
              <a:t>екон</a:t>
            </a:r>
            <a:r>
              <a:rPr lang="uk-UA" sz="4400" b="1" dirty="0" smtClean="0">
                <a:solidFill>
                  <a:schemeClr val="tx1"/>
                </a:solidFill>
              </a:rPr>
              <a:t>.</a:t>
            </a:r>
            <a:r>
              <a:rPr lang="uk-UA" sz="4400" b="1" dirty="0">
                <a:solidFill>
                  <a:schemeClr val="tx1"/>
                </a:solidFill>
              </a:rPr>
              <a:t/>
            </a:r>
            <a:br>
              <a:rPr lang="uk-UA" sz="4400" b="1" dirty="0">
                <a:solidFill>
                  <a:schemeClr val="tx1"/>
                </a:solidFill>
              </a:rPr>
            </a:br>
            <a:r>
              <a:rPr lang="uk-UA" sz="4400" b="1" dirty="0" smtClean="0">
                <a:solidFill>
                  <a:schemeClr val="tx1"/>
                </a:solidFill>
              </a:rPr>
              <a:t>ун-т</a:t>
            </a:r>
            <a:r>
              <a:rPr lang="uk-UA" sz="4400" b="1" dirty="0">
                <a:solidFill>
                  <a:schemeClr val="tx1"/>
                </a:solidFill>
              </a:rPr>
              <a:t>, 2016. – 572 с.</a:t>
            </a:r>
            <a:endParaRPr lang="ru-RU" sz="4400" b="1" dirty="0">
              <a:solidFill>
                <a:schemeClr val="tx1"/>
              </a:solidFill>
            </a:endParaRPr>
          </a:p>
          <a:p>
            <a:r>
              <a:rPr lang="uk-UA" sz="4400" b="1" dirty="0">
                <a:solidFill>
                  <a:schemeClr val="tx1"/>
                </a:solidFill>
              </a:rPr>
              <a:t>4. Рум’янцев А.П. Зовнішньоекономічна діяльність: навчальний посібник. – К.: Центр навчальної літератури, 2019. – 292 c. 8.</a:t>
            </a:r>
            <a:endParaRPr lang="ru-RU" sz="4400" b="1" dirty="0">
              <a:solidFill>
                <a:schemeClr val="tx1"/>
              </a:solidFill>
            </a:endParaRPr>
          </a:p>
          <a:p>
            <a:r>
              <a:rPr lang="uk-UA" sz="4400" b="1" dirty="0">
                <a:solidFill>
                  <a:schemeClr val="tx1"/>
                </a:solidFill>
              </a:rPr>
              <a:t>Тюріна Н. Зовнішньоекономічна діяльність підприємс</a:t>
            </a:r>
            <a:endParaRPr lang="ru-RU" sz="4400" b="1" dirty="0">
              <a:solidFill>
                <a:schemeClr val="tx1"/>
              </a:solidFill>
            </a:endParaRPr>
          </a:p>
          <a:p>
            <a:r>
              <a:rPr lang="uk-UA" sz="4000" b="1" dirty="0">
                <a:solidFill>
                  <a:srgbClr val="C00000"/>
                </a:solidFill>
              </a:rPr>
              <a:t> </a:t>
            </a:r>
            <a:endParaRPr lang="ru-RU" sz="4000" b="1" dirty="0">
              <a:solidFill>
                <a:srgbClr val="C00000"/>
              </a:solidFill>
            </a:endParaRPr>
          </a:p>
          <a:p>
            <a:endParaRPr lang="ru-RU" sz="4000" dirty="0"/>
          </a:p>
        </p:txBody>
      </p:sp>
      <p:pic>
        <p:nvPicPr>
          <p:cNvPr id="3074" name="Picture 2" descr="C:\Users\User\Desktop\v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7904" y="3095344"/>
            <a:ext cx="4911133" cy="3544851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385752" y="421990"/>
            <a:ext cx="2714257" cy="110992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Рекомендована література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161</TotalTime>
  <Words>207</Words>
  <Application>Microsoft Office PowerPoint</Application>
  <PresentationFormat>Экран (4:3)</PresentationFormat>
  <Paragraphs>32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«Зовнішньоекономічна діяльність»</dc:title>
  <dc:creator>User</dc:creator>
  <cp:lastModifiedBy>User</cp:lastModifiedBy>
  <cp:revision>21</cp:revision>
  <dcterms:created xsi:type="dcterms:W3CDTF">2024-04-15T18:54:48Z</dcterms:created>
  <dcterms:modified xsi:type="dcterms:W3CDTF">2024-05-12T17:38:10Z</dcterms:modified>
</cp:coreProperties>
</file>