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5"/>
  </p:notesMasterIdLst>
  <p:sldIdLst>
    <p:sldId id="267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F22E"/>
    <a:srgbClr val="A1F44E"/>
    <a:srgbClr val="CCFF33"/>
    <a:srgbClr val="FFFF00"/>
    <a:srgbClr val="ABCE52"/>
    <a:srgbClr val="FFFF66"/>
    <a:srgbClr val="D679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489" autoAdjust="0"/>
  </p:normalViewPr>
  <p:slideViewPr>
    <p:cSldViewPr>
      <p:cViewPr varScale="1">
        <p:scale>
          <a:sx n="74" d="100"/>
          <a:sy n="74" d="100"/>
        </p:scale>
        <p:origin x="171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28E71-6012-4E26-98D9-7FCE15C35F04}" type="datetimeFigureOut">
              <a:rPr lang="ru-RU" smtClean="0"/>
              <a:t>09.05.2024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4163F3-1467-49BE-80DD-A05D578A4BA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0965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4163F3-1467-49BE-80DD-A05D578A4BA8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5964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09.05.2024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9534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09.05.2024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3761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09.05.2024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8568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09.05.2024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272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09.05.2024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9409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09.05.2024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54644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09.05.2024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8846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09.05.2024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4378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09.05.2024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2091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09.05.2024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5112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09.05.2024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7544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09.05.2024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5211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09.05.2024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029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09.05.2024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6346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09.05.2024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6788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DE1D1-FDC1-493D-8238-B7078EAF44C6}" type="datetimeFigureOut">
              <a:rPr lang="ru-RU" smtClean="0"/>
              <a:t>09.05.2024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684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DE1D1-FDC1-493D-8238-B7078EAF44C6}" type="datetimeFigureOut">
              <a:rPr lang="ru-RU" smtClean="0"/>
              <a:t>09.05.2024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2A89F9D-40C2-429D-9D7F-1002F0EA5CE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6990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67544" y="188641"/>
            <a:ext cx="8280920" cy="1440159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Вибірковий  освітній компонент</a:t>
            </a:r>
            <a: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/>
            </a:r>
            <a:br>
              <a:rPr lang="ru-RU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</a:br>
            <a:r>
              <a:rPr lang="uk-UA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«</a:t>
            </a:r>
            <a:r>
              <a:rPr lang="uk-UA" sz="2800" b="1" i="1" dirty="0">
                <a:solidFill>
                  <a:schemeClr val="tx1"/>
                </a:solidFill>
                <a:cs typeface="Aharoni" panose="02010803020104030203" pitchFamily="2" charset="-79"/>
              </a:rPr>
              <a:t>Картографування </a:t>
            </a:r>
            <a:r>
              <a:rPr lang="uk-UA" sz="2800" b="1" i="1" dirty="0" smtClean="0">
                <a:solidFill>
                  <a:schemeClr val="tx1"/>
                </a:solidFill>
                <a:cs typeface="Aharoni" panose="02010803020104030203" pitchFamily="2" charset="-79"/>
              </a:rPr>
              <a:t>та</a:t>
            </a:r>
          </a:p>
          <a:p>
            <a:pPr algn="ctr"/>
            <a:r>
              <a:rPr lang="uk-UA" sz="2800" b="1" i="1" dirty="0" smtClean="0">
                <a:solidFill>
                  <a:schemeClr val="tx1"/>
                </a:solidFill>
                <a:cs typeface="Aharoni" panose="02010803020104030203" pitchFamily="2" charset="-79"/>
              </a:rPr>
              <a:t> </a:t>
            </a:r>
            <a:r>
              <a:rPr lang="uk-UA" sz="2800" b="1" i="1" dirty="0">
                <a:solidFill>
                  <a:schemeClr val="tx1"/>
                </a:solidFill>
                <a:cs typeface="Aharoni" panose="02010803020104030203" pitchFamily="2" charset="-79"/>
              </a:rPr>
              <a:t>геоінформаційні </a:t>
            </a:r>
            <a:r>
              <a:rPr lang="uk-UA" sz="2800" b="1" i="1" dirty="0" smtClean="0">
                <a:solidFill>
                  <a:schemeClr val="tx1"/>
                </a:solidFill>
                <a:cs typeface="Aharoni" panose="02010803020104030203" pitchFamily="2" charset="-79"/>
              </a:rPr>
              <a:t>системи</a:t>
            </a:r>
            <a:r>
              <a:rPr lang="uk-UA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»</a:t>
            </a:r>
            <a:endParaRPr lang="ru-RU" sz="2800" b="1" dirty="0">
              <a:solidFill>
                <a:schemeClr val="tx1"/>
              </a:solidFill>
              <a:cs typeface="Aharoni" panose="02010803020104030203" pitchFamily="2" charset="-79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7544" y="1628800"/>
            <a:ext cx="8280920" cy="2132856"/>
          </a:xfrm>
          <a:prstGeom prst="roundRect">
            <a:avLst/>
          </a:prstGeom>
          <a:solidFill>
            <a:srgbClr val="90F2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spcBef>
                <a:spcPct val="20000"/>
              </a:spcBef>
            </a:pPr>
            <a:r>
              <a:rPr lang="uk-UA" b="1" dirty="0" smtClean="0">
                <a:solidFill>
                  <a:schemeClr val="tx1"/>
                </a:solidFill>
                <a:cs typeface="Aharoni" panose="02010803020104030203" pitchFamily="2" charset="-79"/>
              </a:rPr>
              <a:t>Вивчення </a:t>
            </a:r>
            <a:r>
              <a:rPr lang="uk-UA" b="1" dirty="0">
                <a:solidFill>
                  <a:schemeClr val="tx1"/>
                </a:solidFill>
                <a:cs typeface="Aharoni" panose="02010803020104030203" pitchFamily="2" charset="-79"/>
              </a:rPr>
              <a:t>дисципліни “Картографування та геоінформаційні системи”  формує у майбутніх фахівців в галузі геодезії та землеустрою уявлення про види картографічних проекцій, розграфлення та номенклатури </a:t>
            </a:r>
            <a:r>
              <a:rPr lang="uk-UA" b="1" dirty="0" smtClean="0">
                <a:solidFill>
                  <a:schemeClr val="tx1"/>
                </a:solidFill>
                <a:cs typeface="Aharoni" panose="02010803020104030203" pitchFamily="2" charset="-79"/>
              </a:rPr>
              <a:t>карт, використання </a:t>
            </a:r>
            <a:r>
              <a:rPr lang="uk-UA" b="1" dirty="0">
                <a:solidFill>
                  <a:schemeClr val="tx1"/>
                </a:solidFill>
                <a:cs typeface="Aharoni" panose="02010803020104030203" pitchFamily="2" charset="-79"/>
              </a:rPr>
              <a:t>геоінформаційних систем у землеустрої, створення цифрових картографічних матеріалів, виконання різного роду виробничих задач на основі розроблених цифрових планів та </a:t>
            </a:r>
            <a:r>
              <a:rPr lang="uk-UA" b="1" dirty="0" smtClean="0">
                <a:solidFill>
                  <a:schemeClr val="tx1"/>
                </a:solidFill>
                <a:cs typeface="Aharoni" panose="02010803020104030203" pitchFamily="2" charset="-79"/>
              </a:rPr>
              <a:t>карт.</a:t>
            </a:r>
            <a:r>
              <a:rPr lang="uk-UA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haroni" panose="02010803020104030203" pitchFamily="2" charset="-79"/>
              </a:rPr>
              <a:t> </a:t>
            </a:r>
            <a:endParaRPr lang="ru-RU" b="1" dirty="0">
              <a:cs typeface="Aharoni" panose="02010803020104030203" pitchFamily="2" charset="-79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61048"/>
            <a:ext cx="8280920" cy="272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8368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475655" y="260648"/>
            <a:ext cx="7272809" cy="79208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 ВИВЧЕННЯ ДИСЦИПЛІНИ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8032" y="1268760"/>
            <a:ext cx="8260432" cy="1944216"/>
          </a:xfrm>
          <a:solidFill>
            <a:srgbClr val="A1F44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just"/>
            <a:r>
              <a:rPr lang="uk-UA" sz="2000" b="1" dirty="0" smtClean="0">
                <a:solidFill>
                  <a:schemeClr val="tx1"/>
                </a:solidFill>
              </a:rPr>
              <a:t>сформувати </a:t>
            </a:r>
            <a:r>
              <a:rPr lang="uk-UA" sz="2000" b="1" dirty="0">
                <a:solidFill>
                  <a:schemeClr val="tx1"/>
                </a:solidFill>
              </a:rPr>
              <a:t>картографічне світосприйняття у майбутніх спеціалістів з аграрної сфери, дати їм знання про способи </a:t>
            </a:r>
            <a:r>
              <a:rPr lang="uk-UA" sz="2000" b="1" dirty="0" smtClean="0">
                <a:solidFill>
                  <a:schemeClr val="tx1"/>
                </a:solidFill>
              </a:rPr>
              <a:t>створення, редагування та видання карт, будову та способи застосування геоінформаційних </a:t>
            </a:r>
            <a:r>
              <a:rPr lang="uk-UA" sz="2000" b="1" dirty="0">
                <a:solidFill>
                  <a:schemeClr val="tx1"/>
                </a:solidFill>
              </a:rPr>
              <a:t>систем при створення кадастрових систем та формування знань про розвиток автоматизованих систем </a:t>
            </a:r>
            <a:r>
              <a:rPr lang="uk-UA" sz="2000" b="1" dirty="0" smtClean="0">
                <a:solidFill>
                  <a:schemeClr val="tx1"/>
                </a:solidFill>
              </a:rPr>
              <a:t>ведення Державного земельного кадастру України.</a:t>
            </a:r>
            <a:endParaRPr lang="uk-UA" sz="2000" b="1" dirty="0">
              <a:solidFill>
                <a:schemeClr val="tx1"/>
              </a:solidFill>
            </a:endParaRPr>
          </a:p>
          <a:p>
            <a:endParaRPr lang="ru-RU" sz="16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24" y="3356992"/>
            <a:ext cx="8255000" cy="3383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17905" y="188641"/>
            <a:ext cx="4774575" cy="6336703"/>
          </a:xfrm>
          <a:solidFill>
            <a:srgbClr val="90F2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РЕЗУЛЬТАТІ ВИВЧЕННЯ ДИСЦИПЛІНИ ЗДОБУВАЧ ОСВІТИ ПОВИНЕН ЗНАТИ:</a:t>
            </a:r>
          </a:p>
          <a:p>
            <a:r>
              <a:rPr lang="uk-UA" sz="1400" b="1" dirty="0">
                <a:solidFill>
                  <a:schemeClr val="tx1"/>
                </a:solidFill>
              </a:rPr>
              <a:t>•	основні визначення і терміни в картографії;</a:t>
            </a:r>
          </a:p>
          <a:p>
            <a:r>
              <a:rPr lang="uk-UA" sz="1400" b="1" dirty="0">
                <a:solidFill>
                  <a:schemeClr val="tx1"/>
                </a:solidFill>
              </a:rPr>
              <a:t>•	види сільськогосподарських карт і карти, які використовуються в землевпорядкуванні; значення сільськогосподарських карт і атласів планування, оперативному керівництві сільським господарством, його оцінці і прогнозуванні;</a:t>
            </a:r>
          </a:p>
          <a:p>
            <a:r>
              <a:rPr lang="uk-UA" sz="1400" b="1" dirty="0">
                <a:solidFill>
                  <a:schemeClr val="tx1"/>
                </a:solidFill>
              </a:rPr>
              <a:t>•	елементи математичної основи карти, основи теорії спотворень і картографічних проекцій; проекції, які використовуються для створення сільськогосподарських карт;</a:t>
            </a:r>
          </a:p>
          <a:p>
            <a:r>
              <a:rPr lang="uk-UA" sz="1400" b="1" dirty="0">
                <a:solidFill>
                  <a:schemeClr val="tx1"/>
                </a:solidFill>
              </a:rPr>
              <a:t>•	принципи організації даних в ГІС.</a:t>
            </a:r>
          </a:p>
          <a:p>
            <a:r>
              <a:rPr lang="uk-UA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РЕЗУЛЬТАТІ ВИВЧЕННЯ ДИСЦИПЛІНИ ЗДОБУВАЧ ОСВІТИ ПОВИНЕН ВМІТИ:</a:t>
            </a:r>
          </a:p>
          <a:p>
            <a:r>
              <a:rPr lang="uk-UA" sz="1400" b="1" dirty="0">
                <a:solidFill>
                  <a:schemeClr val="tx1"/>
                </a:solidFill>
              </a:rPr>
              <a:t>•	володіти елементами проєктування, складання, оформлення  карт;</a:t>
            </a:r>
          </a:p>
          <a:p>
            <a:r>
              <a:rPr lang="uk-UA" sz="1400" b="1" dirty="0">
                <a:solidFill>
                  <a:schemeClr val="tx1"/>
                </a:solidFill>
              </a:rPr>
              <a:t>• </a:t>
            </a:r>
            <a:r>
              <a:rPr lang="uk-UA" sz="1400" b="1" dirty="0" smtClean="0">
                <a:solidFill>
                  <a:schemeClr val="tx1"/>
                </a:solidFill>
              </a:rPr>
              <a:t>виконувати </a:t>
            </a:r>
            <a:r>
              <a:rPr lang="uk-UA" sz="1400" b="1" dirty="0">
                <a:solidFill>
                  <a:schemeClr val="tx1"/>
                </a:solidFill>
              </a:rPr>
              <a:t>орієнтування растрового зображення;  </a:t>
            </a:r>
          </a:p>
          <a:p>
            <a:r>
              <a:rPr lang="uk-UA" sz="1400" b="1" dirty="0" smtClean="0">
                <a:solidFill>
                  <a:schemeClr val="tx1"/>
                </a:solidFill>
              </a:rPr>
              <a:t>•  </a:t>
            </a:r>
            <a:r>
              <a:rPr lang="uk-UA" sz="1400" b="1" dirty="0">
                <a:solidFill>
                  <a:schemeClr val="tx1"/>
                </a:solidFill>
              </a:rPr>
              <a:t>створювати цифрові карти та плани.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59" y="1340769"/>
            <a:ext cx="3312367" cy="2520279"/>
          </a:xfr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lvl="0" algn="just"/>
            <a:r>
              <a:rPr lang="uk-UA" sz="1300" b="1" dirty="0">
                <a:solidFill>
                  <a:schemeClr val="tx1"/>
                </a:solidFill>
                <a:cs typeface="Aharoni" panose="02010803020104030203" pitchFamily="2" charset="-79"/>
              </a:rPr>
              <a:t>Берлянт A.M. Картографія. - М.: Аспект Пресс, 2002. - 336 с.</a:t>
            </a:r>
          </a:p>
          <a:p>
            <a:pPr lvl="0" algn="just"/>
            <a:r>
              <a:rPr lang="uk-UA" sz="1300" b="1" dirty="0">
                <a:solidFill>
                  <a:schemeClr val="tx1"/>
                </a:solidFill>
                <a:cs typeface="Aharoni" panose="02010803020104030203" pitchFamily="2" charset="-79"/>
              </a:rPr>
              <a:t>Божок А.П., Осауленко Л.Є., Пастух В.В. Картографія. - К.: Вид. - поліграф, центр "Київський університет", 2000. - 250 с</a:t>
            </a:r>
          </a:p>
          <a:p>
            <a:pPr lvl="0" algn="just"/>
            <a:r>
              <a:rPr lang="uk-UA" sz="1300" b="1" dirty="0">
                <a:solidFill>
                  <a:schemeClr val="tx1"/>
                </a:solidFill>
                <a:cs typeface="Aharoni" panose="02010803020104030203" pitchFamily="2" charset="-79"/>
              </a:rPr>
              <a:t>Качановський О.І. Автоматизована земельно-кадастрова інформаційна система : навч. практикум. – Рівне : НПЦЗ, 2014. – 154с.</a:t>
            </a:r>
          </a:p>
          <a:p>
            <a:endParaRPr lang="ru-RU" sz="4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331641" y="188641"/>
            <a:ext cx="2592288" cy="10081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Рекомендована література</a:t>
            </a:r>
            <a:endParaRPr lang="ru-RU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05065"/>
            <a:ext cx="3312369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Другая 22">
      <a:dk1>
        <a:sysClr val="windowText" lastClr="000000"/>
      </a:dk1>
      <a:lt1>
        <a:srgbClr val="217435"/>
      </a:lt1>
      <a:dk2>
        <a:srgbClr val="DC9F0B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300</TotalTime>
  <Words>184</Words>
  <Application>Microsoft Office PowerPoint</Application>
  <PresentationFormat>Экран (4:3)</PresentationFormat>
  <Paragraphs>19</Paragraphs>
  <Slides>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Aharoni</vt:lpstr>
      <vt:lpstr>Arial</vt:lpstr>
      <vt:lpstr>Calibri</vt:lpstr>
      <vt:lpstr>Century Gothic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Силабус навчальної дисципліни «Зовнішньоекономічна діяльність»</dc:title>
  <dc:creator>User</dc:creator>
  <cp:lastModifiedBy>User</cp:lastModifiedBy>
  <cp:revision>59</cp:revision>
  <dcterms:created xsi:type="dcterms:W3CDTF">2024-04-15T18:54:48Z</dcterms:created>
  <dcterms:modified xsi:type="dcterms:W3CDTF">2024-05-09T17:46:46Z</dcterms:modified>
</cp:coreProperties>
</file>