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73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391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82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3576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5916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9949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8969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3334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5906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311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414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915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27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93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19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262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1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451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2030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273146"/>
            <a:ext cx="9905998" cy="147857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ФІНАНСИ </a:t>
            </a:r>
            <a:endParaRPr lang="uk-UA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3505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3771" y="0"/>
            <a:ext cx="1090022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/>
              <a:t>	</a:t>
            </a:r>
            <a:r>
              <a:rPr lang="uk-UA" sz="3200" dirty="0" smtClean="0">
                <a:solidFill>
                  <a:schemeClr val="bg1"/>
                </a:solidFill>
              </a:rPr>
              <a:t>	</a:t>
            </a:r>
            <a:r>
              <a:rPr lang="uk-UA" sz="3600" dirty="0">
                <a:solidFill>
                  <a:schemeClr val="bg1"/>
                </a:solidFill>
              </a:rPr>
              <a:t>Надання фундаментальних знань з функціонування державних фінансів та їх впливу на соціально-економічний розвиток суспільства. </a:t>
            </a:r>
            <a:endParaRPr lang="uk-UA" sz="3600" dirty="0" smtClean="0">
              <a:solidFill>
                <a:schemeClr val="bg1"/>
              </a:solidFill>
            </a:endParaRPr>
          </a:p>
          <a:p>
            <a:pPr algn="just"/>
            <a:r>
              <a:rPr lang="uk-UA" sz="3600" dirty="0">
                <a:solidFill>
                  <a:schemeClr val="bg1"/>
                </a:solidFill>
              </a:rPr>
              <a:t>	</a:t>
            </a:r>
            <a:r>
              <a:rPr lang="uk-UA" sz="3600" dirty="0" smtClean="0">
                <a:solidFill>
                  <a:schemeClr val="bg1"/>
                </a:solidFill>
              </a:rPr>
              <a:t>	У </a:t>
            </a:r>
            <a:r>
              <a:rPr lang="uk-UA" sz="3600" dirty="0">
                <a:solidFill>
                  <a:schemeClr val="bg1"/>
                </a:solidFill>
              </a:rPr>
              <a:t>результаті вивчення даного курсу студенти одержать загальне представлення про систему фінансових відносин, що склалися в даний час в Україні, що допоможе їм надалі вирішувати практичні задачі в цій сфері. Крім того, основні поняття даної дисципліни є базисом для вивчення подальших фінансових дисциплін.</a:t>
            </a:r>
          </a:p>
        </p:txBody>
      </p:sp>
    </p:spTree>
    <p:extLst>
      <p:ext uri="{BB962C8B-B14F-4D97-AF65-F5344CB8AC3E}">
        <p14:creationId xmlns:p14="http://schemas.microsoft.com/office/powerpoint/2010/main" val="307631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"/>
            <a:ext cx="11030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РОЗДІЛ 1. СУТНІСТЬ ТА ОСНОВИ ФУНКЦІОНУВАННЯ ДЕРЖАВНИХ ФІНАНСІВ ТА ФІНАНСОВОЇ СИСТЕМИ КРАЇНИ </a:t>
            </a:r>
            <a:endParaRPr lang="uk-UA" sz="3600" b="1" dirty="0" smtClean="0">
              <a:solidFill>
                <a:schemeClr val="bg1"/>
              </a:solidFill>
            </a:endParaRPr>
          </a:p>
          <a:p>
            <a:pPr algn="just"/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1. Сутність фінансів, їх функції і роль </a:t>
            </a:r>
            <a:endParaRPr lang="uk-UA" sz="3600" dirty="0" smtClean="0">
              <a:solidFill>
                <a:schemeClr val="bg1"/>
              </a:solidFill>
            </a:endParaRPr>
          </a:p>
          <a:p>
            <a:pPr algn="just"/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2. Фінансова система України </a:t>
            </a:r>
            <a:endParaRPr lang="uk-UA" sz="3600" dirty="0" smtClean="0">
              <a:solidFill>
                <a:schemeClr val="bg1"/>
              </a:solidFill>
            </a:endParaRPr>
          </a:p>
          <a:p>
            <a:pPr algn="just"/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3. Фінансова політика і фінансовий механізм Тема 4. Фінанси господарських суб’єктів і домогосподарств </a:t>
            </a:r>
            <a:endParaRPr lang="uk-UA" sz="3600" dirty="0" smtClean="0">
              <a:solidFill>
                <a:schemeClr val="bg1"/>
              </a:solidFill>
            </a:endParaRPr>
          </a:p>
          <a:p>
            <a:pPr algn="just"/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5. Державні фінанси </a:t>
            </a:r>
            <a:endParaRPr lang="uk-UA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81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9543" y="609600"/>
            <a:ext cx="102035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РОЗДІЛ 2. ПОДАТКОВА СИСТЕМА ДЕРЖАВИ </a:t>
            </a:r>
          </a:p>
          <a:p>
            <a:pPr algn="just"/>
            <a:r>
              <a:rPr lang="uk-UA" sz="3600" dirty="0" smtClean="0">
                <a:solidFill>
                  <a:schemeClr val="bg1"/>
                </a:solidFill>
              </a:rPr>
              <a:t>Тема 6. Податки і податкова система </a:t>
            </a:r>
          </a:p>
          <a:p>
            <a:pPr algn="just"/>
            <a:r>
              <a:rPr lang="uk-UA" sz="3600" dirty="0" smtClean="0">
                <a:solidFill>
                  <a:schemeClr val="bg1"/>
                </a:solidFill>
              </a:rPr>
              <a:t>Тема 7. Місцеві фінанси</a:t>
            </a:r>
          </a:p>
          <a:p>
            <a:pPr algn="ctr"/>
            <a:r>
              <a:rPr lang="uk-UA" sz="3600" b="1" dirty="0">
                <a:solidFill>
                  <a:schemeClr val="bg1"/>
                </a:solidFill>
              </a:rPr>
              <a:t>РОЗДІЛ 3. ПРИНЦИПИ ФОРМУВАННЯ ДЕРЖАВНОГО БЮДЖЕТУ </a:t>
            </a:r>
            <a:endParaRPr lang="uk-UA" sz="3600" b="1" dirty="0" smtClean="0">
              <a:solidFill>
                <a:schemeClr val="bg1"/>
              </a:solidFill>
            </a:endParaRPr>
          </a:p>
          <a:p>
            <a:pPr algn="just"/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8. Бюджет і бюджетна система </a:t>
            </a:r>
            <a:endParaRPr lang="uk-UA" sz="3600" dirty="0" smtClean="0">
              <a:solidFill>
                <a:schemeClr val="bg1"/>
              </a:solidFill>
            </a:endParaRPr>
          </a:p>
          <a:p>
            <a:pPr algn="just"/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9. Доходи і видатки державного бюджету</a:t>
            </a:r>
          </a:p>
        </p:txBody>
      </p:sp>
    </p:spTree>
    <p:extLst>
      <p:ext uri="{BB962C8B-B14F-4D97-AF65-F5344CB8AC3E}">
        <p14:creationId xmlns:p14="http://schemas.microsoft.com/office/powerpoint/2010/main" val="3495857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457" y="0"/>
            <a:ext cx="113501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РОЗДІЛ </a:t>
            </a:r>
            <a:r>
              <a:rPr lang="uk-UA" sz="3600" b="1" dirty="0">
                <a:solidFill>
                  <a:schemeClr val="bg1"/>
                </a:solidFill>
              </a:rPr>
              <a:t>4. ПОЗАБЮДЖЕТНІ ФОНДИ КРАЇНИ ТА ПРИНЦИПИ ЇХ ФУНКЦІОНУВАННЯ </a:t>
            </a:r>
            <a:endParaRPr lang="uk-UA" sz="3600" b="1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10. Державні цільові фонди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11. Державний кредит і державний борг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b="1" dirty="0" smtClean="0">
                <a:solidFill>
                  <a:schemeClr val="bg1"/>
                </a:solidFill>
              </a:rPr>
              <a:t>РОЗДІЛ </a:t>
            </a:r>
            <a:r>
              <a:rPr lang="uk-UA" sz="3600" b="1" dirty="0">
                <a:solidFill>
                  <a:schemeClr val="bg1"/>
                </a:solidFill>
              </a:rPr>
              <a:t>5. ФУНКЦІОНУВАННЯ ФІНАНСОВОГО РИНКУ </a:t>
            </a:r>
            <a:endParaRPr lang="uk-UA" sz="3600" b="1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12. Страхування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13. Страховий ринок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14. Фінансовий ринок </a:t>
            </a:r>
            <a:endParaRPr lang="uk-UA" sz="3600" dirty="0" smtClean="0">
              <a:solidFill>
                <a:schemeClr val="bg1"/>
              </a:solidFill>
            </a:endParaRPr>
          </a:p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РОЗДІЛ </a:t>
            </a:r>
            <a:r>
              <a:rPr lang="uk-UA" sz="3600" b="1" dirty="0">
                <a:solidFill>
                  <a:schemeClr val="bg1"/>
                </a:solidFill>
              </a:rPr>
              <a:t>6. ДІЯЛЬНІСТЬ МІЖНАРОДНИХ ФІНАНСОВИХ ОРГАНІВ ТА ІНСТИТУТІВ </a:t>
            </a:r>
            <a:endParaRPr lang="uk-UA" sz="3600" b="1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15. Міжнародні фінанси</a:t>
            </a:r>
          </a:p>
        </p:txBody>
      </p:sp>
    </p:spTree>
    <p:extLst>
      <p:ext uri="{BB962C8B-B14F-4D97-AF65-F5344CB8AC3E}">
        <p14:creationId xmlns:p14="http://schemas.microsoft.com/office/powerpoint/2010/main" val="375773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664542"/>
              </p:ext>
            </p:extLst>
          </p:nvPr>
        </p:nvGraphicFramePr>
        <p:xfrm>
          <a:off x="2032000" y="719666"/>
          <a:ext cx="8824686" cy="46939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41562">
                  <a:extLst>
                    <a:ext uri="{9D8B030D-6E8A-4147-A177-3AD203B41FA5}">
                      <a16:colId xmlns:a16="http://schemas.microsoft.com/office/drawing/2014/main" val="1044808755"/>
                    </a:ext>
                  </a:extLst>
                </a:gridCol>
                <a:gridCol w="2941562">
                  <a:extLst>
                    <a:ext uri="{9D8B030D-6E8A-4147-A177-3AD203B41FA5}">
                      <a16:colId xmlns:a16="http://schemas.microsoft.com/office/drawing/2014/main" val="321332393"/>
                    </a:ext>
                  </a:extLst>
                </a:gridCol>
                <a:gridCol w="2941562">
                  <a:extLst>
                    <a:ext uri="{9D8B030D-6E8A-4147-A177-3AD203B41FA5}">
                      <a16:colId xmlns:a16="http://schemas.microsoft.com/office/drawing/2014/main" val="2780152739"/>
                    </a:ext>
                  </a:extLst>
                </a:gridCol>
              </a:tblGrid>
              <a:tr h="370840">
                <a:tc rowSpan="6">
                  <a:txBody>
                    <a:bodyPr/>
                    <a:lstStyle/>
                    <a:p>
                      <a:pPr algn="ctr"/>
                      <a:endParaRPr lang="uk-UA" sz="4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uk-UA" sz="4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Формат </a:t>
                      </a:r>
                    </a:p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та обсяг курсу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Вид занять 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Кількість годин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2257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Лекції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3298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Семінарські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6331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Практичні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26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1897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Лабораторні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3420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Самостійна робота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41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204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599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45</TotalTime>
  <Words>168</Words>
  <Application>Microsoft Office PowerPoint</Application>
  <PresentationFormat>Широкоэкранный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Контур</vt:lpstr>
      <vt:lpstr>ФІНАНСИ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ФІНАНСИ ПІДПРИЄМСТВА</dc:title>
  <dc:creator>User</dc:creator>
  <cp:lastModifiedBy>User</cp:lastModifiedBy>
  <cp:revision>8</cp:revision>
  <dcterms:created xsi:type="dcterms:W3CDTF">2024-04-15T16:58:38Z</dcterms:created>
  <dcterms:modified xsi:type="dcterms:W3CDTF">2024-05-12T17:15:20Z</dcterms:modified>
</cp:coreProperties>
</file>