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59" r:id="rId2"/>
    <p:sldId id="267" r:id="rId3"/>
    <p:sldId id="27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22E"/>
    <a:srgbClr val="A1F44E"/>
    <a:srgbClr val="CCFF33"/>
    <a:srgbClr val="FFFF00"/>
    <a:srgbClr val="ABCE52"/>
    <a:srgbClr val="FFFF66"/>
    <a:srgbClr val="D67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89" autoAdjust="0"/>
  </p:normalViewPr>
  <p:slideViewPr>
    <p:cSldViewPr>
      <p:cViewPr varScale="1">
        <p:scale>
          <a:sx n="52" d="100"/>
          <a:sy n="52" d="100"/>
        </p:scale>
        <p:origin x="-16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25.04.2024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25.04.2024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53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25.04.2024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76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25.04.2024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56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25.04.2024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72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25.04.2024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40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25.04.2024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464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25.04.2024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84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25.04.2024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3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25.04.2024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0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25.04.2024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1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25.04.2024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5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25.04.2024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21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25.04.2024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2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25.04.2024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34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25.04.2024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7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25.04.2024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8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25.04.2024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99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03648" y="116632"/>
            <a:ext cx="7355160" cy="129614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Вибірковий  освітній </a:t>
            </a:r>
            <a:r>
              <a:rPr lang="uk-UA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компонент</a:t>
            </a:r>
          </a:p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«</a:t>
            </a:r>
            <a:r>
              <a:rPr lang="uk-UA" sz="3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ОСНОВИ ГОСПОДАРСЬКОГО ПРАВА »</a:t>
            </a:r>
            <a:endParaRPr lang="uk-UA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9208" y="1556792"/>
            <a:ext cx="8229600" cy="1728192"/>
          </a:xfrm>
          <a:prstGeom prst="roundRect">
            <a:avLst/>
          </a:prstGeom>
          <a:solidFill>
            <a:srgbClr val="A1F44E"/>
          </a:solidFill>
          <a:ln>
            <a:solidFill>
              <a:srgbClr val="A1F4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Предметом </a:t>
            </a:r>
            <a:r>
              <a:rPr lang="ru-RU" b="1" dirty="0" err="1">
                <a:solidFill>
                  <a:schemeClr val="tx1"/>
                </a:solidFill>
              </a:rPr>
              <a:t>вивчення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навчальної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дисципліни</a:t>
            </a:r>
            <a:r>
              <a:rPr lang="ru-RU" b="1" dirty="0">
                <a:solidFill>
                  <a:schemeClr val="tx1"/>
                </a:solidFill>
              </a:rPr>
              <a:t> є </a:t>
            </a:r>
            <a:r>
              <a:rPr lang="ru-RU" b="1" dirty="0" err="1">
                <a:solidFill>
                  <a:schemeClr val="tx1"/>
                </a:solidFill>
              </a:rPr>
              <a:t>формування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уявлень</a:t>
            </a:r>
            <a:r>
              <a:rPr lang="ru-RU" b="1" dirty="0">
                <a:solidFill>
                  <a:schemeClr val="tx1"/>
                </a:solidFill>
              </a:rPr>
              <a:t> про предмет </a:t>
            </a:r>
            <a:r>
              <a:rPr lang="ru-RU" b="1" dirty="0" err="1">
                <a:solidFill>
                  <a:schemeClr val="tx1"/>
                </a:solidFill>
              </a:rPr>
              <a:t>господарського</a:t>
            </a:r>
            <a:r>
              <a:rPr lang="ru-RU" b="1" dirty="0">
                <a:solidFill>
                  <a:schemeClr val="tx1"/>
                </a:solidFill>
              </a:rPr>
              <a:t> права та </a:t>
            </a:r>
            <a:r>
              <a:rPr lang="ru-RU" b="1" dirty="0" err="1">
                <a:solidFill>
                  <a:schemeClr val="tx1"/>
                </a:solidFill>
              </a:rPr>
              <a:t>основні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господарськоправові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категорії</a:t>
            </a:r>
            <a:r>
              <a:rPr lang="ru-RU" b="1" dirty="0">
                <a:solidFill>
                  <a:schemeClr val="tx1"/>
                </a:solidFill>
              </a:rPr>
              <a:t>; </a:t>
            </a:r>
            <a:r>
              <a:rPr lang="ru-RU" b="1" dirty="0" err="1">
                <a:solidFill>
                  <a:schemeClr val="tx1"/>
                </a:solidFill>
              </a:rPr>
              <a:t>оперування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господарсько-правовими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знаннями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вміннями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ru-RU" b="1" dirty="0" err="1">
                <a:solidFill>
                  <a:schemeClr val="tx1"/>
                </a:solidFill>
              </a:rPr>
              <a:t>поняттями</a:t>
            </a:r>
            <a:r>
              <a:rPr lang="ru-RU" b="1" dirty="0">
                <a:solidFill>
                  <a:schemeClr val="tx1"/>
                </a:solidFill>
              </a:rPr>
              <a:t> в </a:t>
            </a:r>
            <a:r>
              <a:rPr lang="ru-RU" b="1" dirty="0" err="1">
                <a:solidFill>
                  <a:schemeClr val="tx1"/>
                </a:solidFill>
              </a:rPr>
              <a:t>практичній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діяльності</a:t>
            </a:r>
            <a:r>
              <a:rPr lang="ru-RU" b="1" dirty="0">
                <a:solidFill>
                  <a:schemeClr val="tx1"/>
                </a:solidFill>
              </a:rPr>
              <a:t> (</a:t>
            </a:r>
            <a:r>
              <a:rPr lang="ru-RU" b="1" dirty="0" err="1">
                <a:solidFill>
                  <a:schemeClr val="tx1"/>
                </a:solidFill>
              </a:rPr>
              <a:t>використання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теоретичних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господарсько-правових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знань</a:t>
            </a:r>
            <a:r>
              <a:rPr lang="ru-RU" b="1" dirty="0">
                <a:solidFill>
                  <a:schemeClr val="tx1"/>
                </a:solidFill>
              </a:rPr>
              <a:t> у </a:t>
            </a:r>
            <a:r>
              <a:rPr lang="ru-RU" b="1" dirty="0" err="1">
                <a:solidFill>
                  <a:schemeClr val="tx1"/>
                </a:solidFill>
              </a:rPr>
              <a:t>самостійній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практичній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науково-практичній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діяльності</a:t>
            </a:r>
            <a:r>
              <a:rPr lang="ru-RU" b="1" dirty="0">
                <a:solidFill>
                  <a:schemeClr val="tx1"/>
                </a:solidFill>
              </a:rPr>
              <a:t>).</a:t>
            </a:r>
            <a:endParaRPr lang="uk-UA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717032"/>
            <a:ext cx="2808312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17032"/>
            <a:ext cx="176212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772654"/>
            <a:ext cx="1800225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67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188641"/>
            <a:ext cx="8280920" cy="144015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Вибірковий  освітній компонент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«</a:t>
            </a:r>
            <a:r>
              <a:rPr lang="uk-UA" sz="4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ДІЛОВОДСТВО</a:t>
            </a:r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»</a:t>
            </a:r>
            <a:endParaRPr lang="ru-RU" sz="4000" b="1" dirty="0">
              <a:solidFill>
                <a:schemeClr val="tx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1628800"/>
            <a:ext cx="8280920" cy="2510366"/>
          </a:xfrm>
          <a:prstGeom prst="roundRect">
            <a:avLst/>
          </a:prstGeom>
          <a:solidFill>
            <a:srgbClr val="90F2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ru-RU" b="1" dirty="0">
                <a:solidFill>
                  <a:schemeClr val="tx1"/>
                </a:solidFill>
              </a:rPr>
              <a:t>Мета </a:t>
            </a:r>
            <a:r>
              <a:rPr lang="ru-RU" b="1" dirty="0" err="1">
                <a:solidFill>
                  <a:schemeClr val="tx1"/>
                </a:solidFill>
              </a:rPr>
              <a:t>вивчення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навчальної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дисципліни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b="1" dirty="0" err="1">
                <a:solidFill>
                  <a:schemeClr val="tx1"/>
                </a:solidFill>
              </a:rPr>
              <a:t>формування</a:t>
            </a:r>
            <a:r>
              <a:rPr lang="ru-RU" b="1" dirty="0">
                <a:solidFill>
                  <a:schemeClr val="tx1"/>
                </a:solidFill>
              </a:rPr>
              <a:t> у </a:t>
            </a:r>
            <a:r>
              <a:rPr lang="ru-RU" b="1" dirty="0" err="1">
                <a:solidFill>
                  <a:schemeClr val="tx1"/>
                </a:solidFill>
              </a:rPr>
              <a:t>здобувачів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вищої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освіти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необхідних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теоретичних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ru-RU" b="1" dirty="0" err="1">
                <a:solidFill>
                  <a:schemeClr val="tx1"/>
                </a:solidFill>
              </a:rPr>
              <a:t>практичних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знань</a:t>
            </a:r>
            <a:r>
              <a:rPr lang="ru-RU" b="1" dirty="0">
                <a:solidFill>
                  <a:schemeClr val="tx1"/>
                </a:solidFill>
              </a:rPr>
              <a:t> про </a:t>
            </a:r>
            <a:r>
              <a:rPr lang="ru-RU" b="1" dirty="0" err="1">
                <a:solidFill>
                  <a:schemeClr val="tx1"/>
                </a:solidFill>
              </a:rPr>
              <a:t>діловодство</a:t>
            </a:r>
            <a:r>
              <a:rPr lang="ru-RU" b="1" dirty="0">
                <a:solidFill>
                  <a:schemeClr val="tx1"/>
                </a:solidFill>
              </a:rPr>
              <a:t> як </a:t>
            </a:r>
            <a:r>
              <a:rPr lang="ru-RU" b="1" dirty="0" err="1">
                <a:solidFill>
                  <a:schemeClr val="tx1"/>
                </a:solidFill>
              </a:rPr>
              <a:t>діяльність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питань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документування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організації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роботи</a:t>
            </a:r>
            <a:r>
              <a:rPr lang="ru-RU" b="1" dirty="0">
                <a:solidFill>
                  <a:schemeClr val="tx1"/>
                </a:solidFill>
              </a:rPr>
              <a:t> з документами в </a:t>
            </a:r>
            <a:r>
              <a:rPr lang="ru-RU" b="1" dirty="0" err="1">
                <a:solidFill>
                  <a:schemeClr val="tx1"/>
                </a:solidFill>
              </a:rPr>
              <a:t>процесі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управлінської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діяльності</a:t>
            </a:r>
            <a:r>
              <a:rPr lang="ru-RU" b="1" dirty="0">
                <a:solidFill>
                  <a:schemeClr val="tx1"/>
                </a:solidFill>
              </a:rPr>
              <a:t>; </a:t>
            </a:r>
            <a:r>
              <a:rPr lang="ru-RU" b="1" dirty="0" err="1">
                <a:solidFill>
                  <a:schemeClr val="tx1"/>
                </a:solidFill>
              </a:rPr>
              <a:t>набуття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практичних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навичок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використання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державних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стандартів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інших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нормативних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ru-RU" b="1" dirty="0" err="1">
                <a:solidFill>
                  <a:schemeClr val="tx1"/>
                </a:solidFill>
              </a:rPr>
              <a:t>методичних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документів</a:t>
            </a:r>
            <a:r>
              <a:rPr lang="ru-RU" b="1" dirty="0">
                <a:solidFill>
                  <a:schemeClr val="tx1"/>
                </a:solidFill>
              </a:rPr>
              <a:t> для </a:t>
            </a:r>
            <a:r>
              <a:rPr lang="ru-RU" b="1" dirty="0" err="1">
                <a:solidFill>
                  <a:schemeClr val="tx1"/>
                </a:solidFill>
              </a:rPr>
              <a:t>документаційного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забезпечення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управління</a:t>
            </a:r>
            <a:r>
              <a:rPr lang="ru-RU" b="1" dirty="0">
                <a:solidFill>
                  <a:schemeClr val="tx1"/>
                </a:solidFill>
              </a:rPr>
              <a:t>; </a:t>
            </a:r>
            <a:r>
              <a:rPr lang="ru-RU" b="1" dirty="0" err="1">
                <a:solidFill>
                  <a:schemeClr val="tx1"/>
                </a:solidFill>
              </a:rPr>
              <a:t>складання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оформлення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усіх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видів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документів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які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входять</a:t>
            </a:r>
            <a:r>
              <a:rPr lang="ru-RU" b="1" dirty="0">
                <a:solidFill>
                  <a:schemeClr val="tx1"/>
                </a:solidFill>
              </a:rPr>
              <a:t> до складу </a:t>
            </a:r>
            <a:r>
              <a:rPr lang="ru-RU" b="1" dirty="0" err="1">
                <a:solidFill>
                  <a:schemeClr val="tx1"/>
                </a:solidFill>
              </a:rPr>
              <a:t>уніфікованої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системи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організаційно-розпорядчих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документів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267953"/>
            <a:ext cx="180975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39166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4490838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836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188641"/>
            <a:ext cx="8495454" cy="144015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Вибірковий  освітній компонент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uk-UA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«</a:t>
            </a:r>
            <a:r>
              <a:rPr lang="uk-UA" sz="4000" b="1" dirty="0">
                <a:solidFill>
                  <a:schemeClr val="tx1"/>
                </a:solidFill>
                <a:latin typeface="Arial Black" panose="020B0A04020102020204" pitchFamily="34" charset="0"/>
              </a:rPr>
              <a:t>Податкова система </a:t>
            </a:r>
            <a:r>
              <a:rPr lang="uk-U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»</a:t>
            </a:r>
            <a:endParaRPr lang="ru-RU" sz="4000" b="1" dirty="0">
              <a:solidFill>
                <a:schemeClr val="tx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3" y="1628800"/>
            <a:ext cx="8495455" cy="2510366"/>
          </a:xfrm>
          <a:prstGeom prst="roundRect">
            <a:avLst/>
          </a:prstGeom>
          <a:solidFill>
            <a:srgbClr val="90F2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ru-RU" b="1" dirty="0">
                <a:solidFill>
                  <a:schemeClr val="tx1"/>
                </a:solidFill>
              </a:rPr>
              <a:t>Мета </a:t>
            </a:r>
            <a:r>
              <a:rPr lang="ru-RU" b="1" dirty="0" err="1">
                <a:solidFill>
                  <a:schemeClr val="tx1"/>
                </a:solidFill>
              </a:rPr>
              <a:t>вивчення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навчальної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дисципліни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b="1" dirty="0" err="1">
                <a:solidFill>
                  <a:schemeClr val="tx1"/>
                </a:solidFill>
              </a:rPr>
              <a:t>формування</a:t>
            </a:r>
            <a:r>
              <a:rPr lang="ru-RU" b="1" dirty="0">
                <a:solidFill>
                  <a:schemeClr val="tx1"/>
                </a:solidFill>
              </a:rPr>
              <a:t> у </a:t>
            </a:r>
            <a:r>
              <a:rPr lang="ru-RU" b="1" dirty="0" err="1">
                <a:solidFill>
                  <a:schemeClr val="tx1"/>
                </a:solidFill>
              </a:rPr>
              <a:t>здобувачів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вищої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освіти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необхідних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теоретичних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ru-RU" b="1" dirty="0" err="1">
                <a:solidFill>
                  <a:schemeClr val="tx1"/>
                </a:solidFill>
              </a:rPr>
              <a:t>практичних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знань</a:t>
            </a:r>
            <a:r>
              <a:rPr lang="ru-RU" b="1" dirty="0">
                <a:solidFill>
                  <a:schemeClr val="tx1"/>
                </a:solidFill>
              </a:rPr>
              <a:t> про </a:t>
            </a:r>
            <a:r>
              <a:rPr lang="ru-RU" b="1" dirty="0" err="1">
                <a:solidFill>
                  <a:schemeClr val="tx1"/>
                </a:solidFill>
              </a:rPr>
              <a:t>діловодство</a:t>
            </a:r>
            <a:r>
              <a:rPr lang="ru-RU" b="1" dirty="0">
                <a:solidFill>
                  <a:schemeClr val="tx1"/>
                </a:solidFill>
              </a:rPr>
              <a:t> як </a:t>
            </a:r>
            <a:r>
              <a:rPr lang="ru-RU" b="1" dirty="0" err="1">
                <a:solidFill>
                  <a:schemeClr val="tx1"/>
                </a:solidFill>
              </a:rPr>
              <a:t>діяльність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питань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документування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організації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роботи</a:t>
            </a:r>
            <a:r>
              <a:rPr lang="ru-RU" b="1" dirty="0">
                <a:solidFill>
                  <a:schemeClr val="tx1"/>
                </a:solidFill>
              </a:rPr>
              <a:t> з документами в </a:t>
            </a:r>
            <a:r>
              <a:rPr lang="ru-RU" b="1" dirty="0" err="1">
                <a:solidFill>
                  <a:schemeClr val="tx1"/>
                </a:solidFill>
              </a:rPr>
              <a:t>процесі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управлінської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діяльності</a:t>
            </a:r>
            <a:r>
              <a:rPr lang="ru-RU" b="1" dirty="0">
                <a:solidFill>
                  <a:schemeClr val="tx1"/>
                </a:solidFill>
              </a:rPr>
              <a:t>; </a:t>
            </a:r>
            <a:r>
              <a:rPr lang="ru-RU" b="1" dirty="0" err="1">
                <a:solidFill>
                  <a:schemeClr val="tx1"/>
                </a:solidFill>
              </a:rPr>
              <a:t>набуття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практичних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навичок</a:t>
            </a:r>
            <a:r>
              <a:rPr lang="ru-RU" b="1" dirty="0">
                <a:solidFill>
                  <a:schemeClr val="tx1"/>
                </a:solidFill>
              </a:rPr>
              <a:t> з </a:t>
            </a:r>
            <a:r>
              <a:rPr lang="ru-RU" b="1" dirty="0" err="1">
                <a:solidFill>
                  <a:schemeClr val="tx1"/>
                </a:solidFill>
              </a:rPr>
              <a:t>використання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державних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стандартів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інших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нормативних</a:t>
            </a:r>
            <a:r>
              <a:rPr lang="ru-RU" b="1" dirty="0">
                <a:solidFill>
                  <a:schemeClr val="tx1"/>
                </a:solidFill>
              </a:rPr>
              <a:t> і </a:t>
            </a:r>
            <a:r>
              <a:rPr lang="ru-RU" b="1" dirty="0" err="1">
                <a:solidFill>
                  <a:schemeClr val="tx1"/>
                </a:solidFill>
              </a:rPr>
              <a:t>методичних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документів</a:t>
            </a:r>
            <a:r>
              <a:rPr lang="ru-RU" b="1" dirty="0">
                <a:solidFill>
                  <a:schemeClr val="tx1"/>
                </a:solidFill>
              </a:rPr>
              <a:t> для </a:t>
            </a:r>
            <a:r>
              <a:rPr lang="ru-RU" b="1" dirty="0" err="1">
                <a:solidFill>
                  <a:schemeClr val="tx1"/>
                </a:solidFill>
              </a:rPr>
              <a:t>документаційного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забезпечення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управління</a:t>
            </a:r>
            <a:r>
              <a:rPr lang="ru-RU" b="1" dirty="0">
                <a:solidFill>
                  <a:schemeClr val="tx1"/>
                </a:solidFill>
              </a:rPr>
              <a:t>; </a:t>
            </a:r>
            <a:r>
              <a:rPr lang="ru-RU" b="1" dirty="0" err="1">
                <a:solidFill>
                  <a:schemeClr val="tx1"/>
                </a:solidFill>
              </a:rPr>
              <a:t>складання</a:t>
            </a:r>
            <a:r>
              <a:rPr lang="ru-RU" b="1" dirty="0">
                <a:solidFill>
                  <a:schemeClr val="tx1"/>
                </a:solidFill>
              </a:rPr>
              <a:t> та </a:t>
            </a:r>
            <a:r>
              <a:rPr lang="ru-RU" b="1" dirty="0" err="1">
                <a:solidFill>
                  <a:schemeClr val="tx1"/>
                </a:solidFill>
              </a:rPr>
              <a:t>оформлення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усіх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видів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документів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>
                <a:solidFill>
                  <a:schemeClr val="tx1"/>
                </a:solidFill>
              </a:rPr>
              <a:t>які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входять</a:t>
            </a:r>
            <a:r>
              <a:rPr lang="ru-RU" b="1" dirty="0">
                <a:solidFill>
                  <a:schemeClr val="tx1"/>
                </a:solidFill>
              </a:rPr>
              <a:t> до складу </a:t>
            </a:r>
            <a:r>
              <a:rPr lang="ru-RU" b="1" dirty="0" err="1">
                <a:solidFill>
                  <a:schemeClr val="tx1"/>
                </a:solidFill>
              </a:rPr>
              <a:t>уніфікованої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системи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організаційно-розпорядчих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документів</a:t>
            </a:r>
            <a:r>
              <a:rPr lang="ru-RU" b="1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341576"/>
            <a:ext cx="266131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298647"/>
            <a:ext cx="1944217" cy="202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98647"/>
            <a:ext cx="2662807" cy="202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635917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Другая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184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Tanya</cp:lastModifiedBy>
  <cp:revision>74</cp:revision>
  <dcterms:created xsi:type="dcterms:W3CDTF">2024-04-15T18:54:48Z</dcterms:created>
  <dcterms:modified xsi:type="dcterms:W3CDTF">2024-04-25T08:36:18Z</dcterms:modified>
</cp:coreProperties>
</file>