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5"/>
  </p:notesMasterIdLst>
  <p:sldIdLst>
    <p:sldId id="262" r:id="rId2"/>
    <p:sldId id="263" r:id="rId3"/>
    <p:sldId id="264"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1212"/>
    <a:srgbClr val="C840AB"/>
    <a:srgbClr val="59214E"/>
    <a:srgbClr val="E4A0D5"/>
    <a:srgbClr val="B9582D"/>
    <a:srgbClr val="774C49"/>
    <a:srgbClr val="E7B49D"/>
    <a:srgbClr val="7F251B"/>
    <a:srgbClr val="190E0D"/>
    <a:srgbClr val="6639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489" autoAdjust="0"/>
  </p:normalViewPr>
  <p:slideViewPr>
    <p:cSldViewPr>
      <p:cViewPr varScale="1">
        <p:scale>
          <a:sx n="74" d="100"/>
          <a:sy n="74" d="100"/>
        </p:scale>
        <p:origin x="1714"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328E71-6012-4E26-98D9-7FCE15C35F04}" type="datetimeFigureOut">
              <a:rPr lang="ru-RU" smtClean="0"/>
              <a:t>09.05.2024</a:t>
            </a:fld>
            <a:endParaRPr lang="ru-RU" dirty="0"/>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4163F3-1467-49BE-80DD-A05D578A4BA8}" type="slidenum">
              <a:rPr lang="ru-RU" smtClean="0"/>
              <a:t>‹#›</a:t>
            </a:fld>
            <a:endParaRPr lang="ru-RU" dirty="0"/>
          </a:p>
        </p:txBody>
      </p:sp>
    </p:spTree>
    <p:extLst>
      <p:ext uri="{BB962C8B-B14F-4D97-AF65-F5344CB8AC3E}">
        <p14:creationId xmlns:p14="http://schemas.microsoft.com/office/powerpoint/2010/main" val="1850965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B3DE1D1-FDC1-493D-8238-B7078EAF44C6}" type="datetimeFigureOut">
              <a:rPr lang="ru-RU" smtClean="0"/>
              <a:t>09.05.2024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42A89F9D-40C2-429D-9D7F-1002F0EA5CE8}" type="slidenum">
              <a:rPr lang="ru-RU" smtClean="0"/>
              <a:t>‹#›</a:t>
            </a:fld>
            <a:endParaRPr lang="ru-RU" dirty="0"/>
          </a:p>
        </p:txBody>
      </p:sp>
    </p:spTree>
    <p:extLst>
      <p:ext uri="{BB962C8B-B14F-4D97-AF65-F5344CB8AC3E}">
        <p14:creationId xmlns:p14="http://schemas.microsoft.com/office/powerpoint/2010/main" val="3749534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B3DE1D1-FDC1-493D-8238-B7078EAF44C6}" type="datetimeFigureOut">
              <a:rPr lang="ru-RU" smtClean="0"/>
              <a:t>09.05.2024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2A89F9D-40C2-429D-9D7F-1002F0EA5CE8}" type="slidenum">
              <a:rPr lang="ru-RU" smtClean="0"/>
              <a:t>‹#›</a:t>
            </a:fld>
            <a:endParaRPr lang="ru-RU" dirty="0"/>
          </a:p>
        </p:txBody>
      </p:sp>
    </p:spTree>
    <p:extLst>
      <p:ext uri="{BB962C8B-B14F-4D97-AF65-F5344CB8AC3E}">
        <p14:creationId xmlns:p14="http://schemas.microsoft.com/office/powerpoint/2010/main" val="1223761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B3DE1D1-FDC1-493D-8238-B7078EAF44C6}" type="datetimeFigureOut">
              <a:rPr lang="ru-RU" smtClean="0"/>
              <a:t>09.05.2024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2A89F9D-40C2-429D-9D7F-1002F0EA5CE8}" type="slidenum">
              <a:rPr lang="ru-RU" smtClean="0"/>
              <a:t>‹#›</a:t>
            </a:fld>
            <a:endParaRPr lang="ru-RU"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585688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8B3DE1D1-FDC1-493D-8238-B7078EAF44C6}" type="datetimeFigureOut">
              <a:rPr lang="ru-RU" smtClean="0"/>
              <a:t>09.05.2024</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2A89F9D-40C2-429D-9D7F-1002F0EA5CE8}" type="slidenum">
              <a:rPr lang="ru-RU" smtClean="0"/>
              <a:t>‹#›</a:t>
            </a:fld>
            <a:endParaRPr lang="ru-RU" dirty="0"/>
          </a:p>
        </p:txBody>
      </p:sp>
    </p:spTree>
    <p:extLst>
      <p:ext uri="{BB962C8B-B14F-4D97-AF65-F5344CB8AC3E}">
        <p14:creationId xmlns:p14="http://schemas.microsoft.com/office/powerpoint/2010/main" val="3492722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8B3DE1D1-FDC1-493D-8238-B7078EAF44C6}" type="datetimeFigureOut">
              <a:rPr lang="ru-RU" smtClean="0"/>
              <a:t>09.05.2024</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2A89F9D-40C2-429D-9D7F-1002F0EA5CE8}" type="slidenum">
              <a:rPr lang="ru-RU" smtClean="0"/>
              <a:t>‹#›</a:t>
            </a:fld>
            <a:endParaRPr lang="ru-RU"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694090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8B3DE1D1-FDC1-493D-8238-B7078EAF44C6}" type="datetimeFigureOut">
              <a:rPr lang="ru-RU" smtClean="0"/>
              <a:t>09.05.2024</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2A89F9D-40C2-429D-9D7F-1002F0EA5CE8}" type="slidenum">
              <a:rPr lang="ru-RU" smtClean="0"/>
              <a:t>‹#›</a:t>
            </a:fld>
            <a:endParaRPr lang="ru-RU" dirty="0"/>
          </a:p>
        </p:txBody>
      </p:sp>
    </p:spTree>
    <p:extLst>
      <p:ext uri="{BB962C8B-B14F-4D97-AF65-F5344CB8AC3E}">
        <p14:creationId xmlns:p14="http://schemas.microsoft.com/office/powerpoint/2010/main" val="18954644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3DE1D1-FDC1-493D-8238-B7078EAF44C6}" type="datetimeFigureOut">
              <a:rPr lang="ru-RU" smtClean="0"/>
              <a:t>09.05.2024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2A89F9D-40C2-429D-9D7F-1002F0EA5CE8}" type="slidenum">
              <a:rPr lang="ru-RU" smtClean="0"/>
              <a:t>‹#›</a:t>
            </a:fld>
            <a:endParaRPr lang="ru-RU" dirty="0"/>
          </a:p>
        </p:txBody>
      </p:sp>
    </p:spTree>
    <p:extLst>
      <p:ext uri="{BB962C8B-B14F-4D97-AF65-F5344CB8AC3E}">
        <p14:creationId xmlns:p14="http://schemas.microsoft.com/office/powerpoint/2010/main" val="18588467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3DE1D1-FDC1-493D-8238-B7078EAF44C6}" type="datetimeFigureOut">
              <a:rPr lang="ru-RU" smtClean="0"/>
              <a:t>09.05.2024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2A89F9D-40C2-429D-9D7F-1002F0EA5CE8}" type="slidenum">
              <a:rPr lang="ru-RU" smtClean="0"/>
              <a:t>‹#›</a:t>
            </a:fld>
            <a:endParaRPr lang="ru-RU" dirty="0"/>
          </a:p>
        </p:txBody>
      </p:sp>
    </p:spTree>
    <p:extLst>
      <p:ext uri="{BB962C8B-B14F-4D97-AF65-F5344CB8AC3E}">
        <p14:creationId xmlns:p14="http://schemas.microsoft.com/office/powerpoint/2010/main" val="3484378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3DE1D1-FDC1-493D-8238-B7078EAF44C6}" type="datetimeFigureOut">
              <a:rPr lang="ru-RU" smtClean="0"/>
              <a:t>09.05.2024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2A89F9D-40C2-429D-9D7F-1002F0EA5CE8}" type="slidenum">
              <a:rPr lang="ru-RU" smtClean="0"/>
              <a:t>‹#›</a:t>
            </a:fld>
            <a:endParaRPr lang="ru-RU" dirty="0"/>
          </a:p>
        </p:txBody>
      </p:sp>
    </p:spTree>
    <p:extLst>
      <p:ext uri="{BB962C8B-B14F-4D97-AF65-F5344CB8AC3E}">
        <p14:creationId xmlns:p14="http://schemas.microsoft.com/office/powerpoint/2010/main" val="4142091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B3DE1D1-FDC1-493D-8238-B7078EAF44C6}" type="datetimeFigureOut">
              <a:rPr lang="ru-RU" smtClean="0"/>
              <a:t>09.05.2024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2A89F9D-40C2-429D-9D7F-1002F0EA5CE8}" type="slidenum">
              <a:rPr lang="ru-RU" smtClean="0"/>
              <a:t>‹#›</a:t>
            </a:fld>
            <a:endParaRPr lang="ru-RU" dirty="0"/>
          </a:p>
        </p:txBody>
      </p:sp>
    </p:spTree>
    <p:extLst>
      <p:ext uri="{BB962C8B-B14F-4D97-AF65-F5344CB8AC3E}">
        <p14:creationId xmlns:p14="http://schemas.microsoft.com/office/powerpoint/2010/main" val="2885112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B3DE1D1-FDC1-493D-8238-B7078EAF44C6}" type="datetimeFigureOut">
              <a:rPr lang="ru-RU" smtClean="0"/>
              <a:t>09.05.2024</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42A89F9D-40C2-429D-9D7F-1002F0EA5CE8}" type="slidenum">
              <a:rPr lang="ru-RU" smtClean="0"/>
              <a:t>‹#›</a:t>
            </a:fld>
            <a:endParaRPr lang="ru-RU" dirty="0"/>
          </a:p>
        </p:txBody>
      </p:sp>
    </p:spTree>
    <p:extLst>
      <p:ext uri="{BB962C8B-B14F-4D97-AF65-F5344CB8AC3E}">
        <p14:creationId xmlns:p14="http://schemas.microsoft.com/office/powerpoint/2010/main" val="907544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B3DE1D1-FDC1-493D-8238-B7078EAF44C6}" type="datetimeFigureOut">
              <a:rPr lang="ru-RU" smtClean="0"/>
              <a:t>09.05.2024</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42A89F9D-40C2-429D-9D7F-1002F0EA5CE8}" type="slidenum">
              <a:rPr lang="ru-RU" smtClean="0"/>
              <a:t>‹#›</a:t>
            </a:fld>
            <a:endParaRPr lang="ru-RU" dirty="0"/>
          </a:p>
        </p:txBody>
      </p:sp>
    </p:spTree>
    <p:extLst>
      <p:ext uri="{BB962C8B-B14F-4D97-AF65-F5344CB8AC3E}">
        <p14:creationId xmlns:p14="http://schemas.microsoft.com/office/powerpoint/2010/main" val="3255211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B3DE1D1-FDC1-493D-8238-B7078EAF44C6}" type="datetimeFigureOut">
              <a:rPr lang="ru-RU" smtClean="0"/>
              <a:t>09.05.2024</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2A89F9D-40C2-429D-9D7F-1002F0EA5CE8}" type="slidenum">
              <a:rPr lang="ru-RU" smtClean="0"/>
              <a:t>‹#›</a:t>
            </a:fld>
            <a:endParaRPr lang="ru-RU" dirty="0"/>
          </a:p>
        </p:txBody>
      </p:sp>
    </p:spTree>
    <p:extLst>
      <p:ext uri="{BB962C8B-B14F-4D97-AF65-F5344CB8AC3E}">
        <p14:creationId xmlns:p14="http://schemas.microsoft.com/office/powerpoint/2010/main" val="4020291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3DE1D1-FDC1-493D-8238-B7078EAF44C6}" type="datetimeFigureOut">
              <a:rPr lang="ru-RU" smtClean="0"/>
              <a:t>09.05.2024</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2A89F9D-40C2-429D-9D7F-1002F0EA5CE8}" type="slidenum">
              <a:rPr lang="ru-RU" smtClean="0"/>
              <a:t>‹#›</a:t>
            </a:fld>
            <a:endParaRPr lang="ru-RU" dirty="0"/>
          </a:p>
        </p:txBody>
      </p:sp>
    </p:spTree>
    <p:extLst>
      <p:ext uri="{BB962C8B-B14F-4D97-AF65-F5344CB8AC3E}">
        <p14:creationId xmlns:p14="http://schemas.microsoft.com/office/powerpoint/2010/main" val="1556346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B3DE1D1-FDC1-493D-8238-B7078EAF44C6}" type="datetimeFigureOut">
              <a:rPr lang="ru-RU" smtClean="0"/>
              <a:t>09.05.2024</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2A89F9D-40C2-429D-9D7F-1002F0EA5CE8}" type="slidenum">
              <a:rPr lang="ru-RU" smtClean="0"/>
              <a:t>‹#›</a:t>
            </a:fld>
            <a:endParaRPr lang="ru-RU" dirty="0"/>
          </a:p>
        </p:txBody>
      </p:sp>
    </p:spTree>
    <p:extLst>
      <p:ext uri="{BB962C8B-B14F-4D97-AF65-F5344CB8AC3E}">
        <p14:creationId xmlns:p14="http://schemas.microsoft.com/office/powerpoint/2010/main" val="2366788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dirty="0" smtClean="0"/>
              <a:t>Вставка рисунка</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B3DE1D1-FDC1-493D-8238-B7078EAF44C6}" type="datetimeFigureOut">
              <a:rPr lang="ru-RU" smtClean="0"/>
              <a:t>09.05.2024</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2A89F9D-40C2-429D-9D7F-1002F0EA5CE8}" type="slidenum">
              <a:rPr lang="ru-RU" smtClean="0"/>
              <a:t>‹#›</a:t>
            </a:fld>
            <a:endParaRPr lang="ru-RU" dirty="0"/>
          </a:p>
        </p:txBody>
      </p:sp>
    </p:spTree>
    <p:extLst>
      <p:ext uri="{BB962C8B-B14F-4D97-AF65-F5344CB8AC3E}">
        <p14:creationId xmlns:p14="http://schemas.microsoft.com/office/powerpoint/2010/main" val="301684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E7B49D"/>
            </a:gs>
            <a:gs pos="91000">
              <a:srgbClr val="7F251B"/>
            </a:gs>
          </a:gsLst>
          <a:lin ang="5400000" scaled="0"/>
          <a:tileRect/>
        </a:gradFill>
        <a:effectLst/>
      </p:bgPr>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8B3DE1D1-FDC1-493D-8238-B7078EAF44C6}" type="datetimeFigureOut">
              <a:rPr lang="ru-RU" smtClean="0"/>
              <a:t>09.05.2024</a:t>
            </a:fld>
            <a:endParaRPr lang="ru-RU"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42A89F9D-40C2-429D-9D7F-1002F0EA5CE8}" type="slidenum">
              <a:rPr lang="ru-RU" smtClean="0"/>
              <a:t>‹#›</a:t>
            </a:fld>
            <a:endParaRPr lang="ru-RU" dirty="0"/>
          </a:p>
        </p:txBody>
      </p:sp>
    </p:spTree>
    <p:extLst>
      <p:ext uri="{BB962C8B-B14F-4D97-AF65-F5344CB8AC3E}">
        <p14:creationId xmlns:p14="http://schemas.microsoft.com/office/powerpoint/2010/main" val="175699085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7000">
              <a:srgbClr val="C840AB"/>
            </a:gs>
            <a:gs pos="91000">
              <a:srgbClr val="781212"/>
            </a:gs>
          </a:gsLst>
          <a:lin ang="5400000" scaled="0"/>
          <a:tileRect/>
        </a:gradFill>
        <a:effectLst/>
      </p:bgPr>
    </p:bg>
    <p:spTree>
      <p:nvGrpSpPr>
        <p:cNvPr id="1" name=""/>
        <p:cNvGrpSpPr/>
        <p:nvPr/>
      </p:nvGrpSpPr>
      <p:grpSpPr>
        <a:xfrm>
          <a:off x="0" y="0"/>
          <a:ext cx="0" cy="0"/>
          <a:chOff x="0" y="0"/>
          <a:chExt cx="0" cy="0"/>
        </a:xfrm>
      </p:grpSpPr>
      <p:sp>
        <p:nvSpPr>
          <p:cNvPr id="4" name="Скругленный прямоугольник 3"/>
          <p:cNvSpPr/>
          <p:nvPr/>
        </p:nvSpPr>
        <p:spPr>
          <a:xfrm>
            <a:off x="1547664" y="188640"/>
            <a:ext cx="7200800" cy="1584176"/>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uk-UA" sz="2800" b="1" dirty="0">
                <a:solidFill>
                  <a:prstClr val="black"/>
                </a:solidFill>
                <a:effectLst>
                  <a:outerShdw blurRad="38100" dist="38100" dir="2700000" algn="tl">
                    <a:srgbClr val="000000">
                      <a:alpha val="43137"/>
                    </a:srgbClr>
                  </a:outerShdw>
                </a:effectLst>
              </a:rPr>
              <a:t>Вибірковий  освітній компонент</a:t>
            </a:r>
          </a:p>
          <a:p>
            <a:pPr lvl="0" algn="ctr"/>
            <a:r>
              <a:rPr lang="uk-UA" sz="2800" b="1" dirty="0" smtClean="0">
                <a:solidFill>
                  <a:prstClr val="black"/>
                </a:solidFill>
              </a:rPr>
              <a:t>«</a:t>
            </a:r>
            <a:r>
              <a:rPr lang="uk-UA" sz="2800" b="1" dirty="0">
                <a:solidFill>
                  <a:schemeClr val="tx1"/>
                </a:solidFill>
              </a:rPr>
              <a:t>Метрологія, стандартизація і сертифікація в </a:t>
            </a:r>
            <a:r>
              <a:rPr lang="uk-UA" sz="2800" b="1" dirty="0" smtClean="0">
                <a:solidFill>
                  <a:schemeClr val="tx1"/>
                </a:solidFill>
              </a:rPr>
              <a:t>землеустрої»</a:t>
            </a:r>
            <a:endParaRPr lang="uk-UA" sz="2800" b="1" dirty="0">
              <a:solidFill>
                <a:schemeClr val="tx1"/>
              </a:solidFill>
            </a:endParaRPr>
          </a:p>
        </p:txBody>
      </p:sp>
      <p:sp>
        <p:nvSpPr>
          <p:cNvPr id="5" name="Скругленный прямоугольник 4"/>
          <p:cNvSpPr/>
          <p:nvPr/>
        </p:nvSpPr>
        <p:spPr>
          <a:xfrm>
            <a:off x="683568" y="1988840"/>
            <a:ext cx="8028892" cy="2088232"/>
          </a:xfrm>
          <a:prstGeom prst="roundRect">
            <a:avLst/>
          </a:prstGeom>
          <a:solidFill>
            <a:srgbClr val="EED19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sz="2000" b="1" dirty="0">
                <a:solidFill>
                  <a:schemeClr val="tx1"/>
                </a:solidFill>
              </a:rPr>
              <a:t>Предметом вивчення навчальної дисципліни є загальні відомості про види та об’єкти стандартизації; ознайомлення з нормативно-технічними документами, їхніми категоріями; класифікацією вимірювання; ознайомлення з похибками та точністю вимірювання</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4474" y="4221088"/>
            <a:ext cx="3693509" cy="23042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8014" y="4221089"/>
            <a:ext cx="4014446" cy="2304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1486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2771799" y="116632"/>
            <a:ext cx="6031003" cy="1512168"/>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uk-UA" sz="4400" b="1" i="1" dirty="0" smtClean="0">
                <a:solidFill>
                  <a:prstClr val="black"/>
                </a:solidFill>
                <a:effectLst>
                  <a:outerShdw blurRad="38100" dist="38100" dir="2700000" algn="tl">
                    <a:srgbClr val="000000">
                      <a:alpha val="43137"/>
                    </a:srgbClr>
                  </a:outerShdw>
                </a:effectLst>
              </a:rPr>
              <a:t>Мета вивчення дисципліни</a:t>
            </a:r>
            <a:endParaRPr lang="ru-RU" dirty="0">
              <a:solidFill>
                <a:prstClr val="white"/>
              </a:solidFill>
            </a:endParaRPr>
          </a:p>
        </p:txBody>
      </p:sp>
      <p:sp>
        <p:nvSpPr>
          <p:cNvPr id="5" name="Скругленный прямоугольник 4"/>
          <p:cNvSpPr/>
          <p:nvPr/>
        </p:nvSpPr>
        <p:spPr>
          <a:xfrm>
            <a:off x="539447" y="1772816"/>
            <a:ext cx="8263356" cy="4752528"/>
          </a:xfrm>
          <a:prstGeom prst="roundRect">
            <a:avLst>
              <a:gd name="adj" fmla="val 11487"/>
            </a:avLst>
          </a:prstGeom>
          <a:solidFill>
            <a:srgbClr val="EED19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Arial" panose="020B0604020202020204" pitchFamily="34" charset="0"/>
              <a:buChar char="•"/>
            </a:pPr>
            <a:r>
              <a:rPr lang="uk-UA" sz="2000" b="1" dirty="0" smtClean="0">
                <a:solidFill>
                  <a:schemeClr val="tx1"/>
                </a:solidFill>
              </a:rPr>
              <a:t> </a:t>
            </a:r>
            <a:r>
              <a:rPr lang="uk-UA" sz="2000" b="1" dirty="0">
                <a:solidFill>
                  <a:schemeClr val="tx1"/>
                </a:solidFill>
              </a:rPr>
              <a:t>формування у майбутніх спеціалістів у галузі геодезії та землеустрою знань основних положень та визначень у сфері метрології та стандартизації, прийнятих в Україні, міжнародних одиниць вимірювання фізичних величин та їхніх похідних, про установлені правила передач одиниць вимірювання від еталонів до технічних засобів вимірювань, похибки та точність вимірювання, мати загальну уяву про державну та міжнародну метрологію та стандартизацію, їхню діяльність, нормативну базу та їхній зв'язок у комплексному управлінні якістю продукції.</a:t>
            </a:r>
            <a:endParaRPr lang="uk-UA" sz="2000" b="1" dirty="0">
              <a:solidFill>
                <a:schemeClr val="tx1"/>
              </a:solidFill>
              <a:effectLst>
                <a:outerShdw blurRad="38100" dist="38100" dir="2700000" algn="tl">
                  <a:srgbClr val="000000">
                    <a:alpha val="43137"/>
                  </a:srgbClr>
                </a:outerShdw>
              </a:effectLst>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447" y="116633"/>
            <a:ext cx="1944322" cy="1512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59568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1475656" y="404664"/>
            <a:ext cx="2808311" cy="1008112"/>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uk-UA" sz="2000" b="1" i="1" dirty="0">
                <a:solidFill>
                  <a:prstClr val="black"/>
                </a:solidFill>
                <a:effectLst>
                  <a:outerShdw blurRad="38100" dist="38100" dir="2700000" algn="tl">
                    <a:srgbClr val="000000">
                      <a:alpha val="43137"/>
                    </a:srgbClr>
                  </a:outerShdw>
                </a:effectLst>
              </a:rPr>
              <a:t>Рекомендована література</a:t>
            </a:r>
            <a:endParaRPr lang="ru-RU" dirty="0">
              <a:solidFill>
                <a:prstClr val="white"/>
              </a:solidFill>
            </a:endParaRPr>
          </a:p>
        </p:txBody>
      </p:sp>
      <p:sp>
        <p:nvSpPr>
          <p:cNvPr id="5" name="Скругленный прямоугольник 4"/>
          <p:cNvSpPr/>
          <p:nvPr/>
        </p:nvSpPr>
        <p:spPr>
          <a:xfrm>
            <a:off x="4572000" y="404662"/>
            <a:ext cx="4248472" cy="6192690"/>
          </a:xfrm>
          <a:prstGeom prst="roundRect">
            <a:avLst/>
          </a:prstGeom>
          <a:solidFill>
            <a:srgbClr val="EED19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smtClean="0">
                <a:solidFill>
                  <a:schemeClr val="tx1"/>
                </a:solidFill>
                <a:effectLst>
                  <a:outerShdw blurRad="38100" dist="38100" dir="2700000" algn="tl">
                    <a:srgbClr val="000000">
                      <a:alpha val="43137"/>
                    </a:srgbClr>
                  </a:outerShdw>
                </a:effectLst>
                <a:cs typeface="Aharoni" panose="02010803020104030203" pitchFamily="2" charset="-79"/>
              </a:rPr>
              <a:t>В </a:t>
            </a:r>
            <a:r>
              <a:rPr lang="uk-UA" b="1" dirty="0">
                <a:solidFill>
                  <a:schemeClr val="tx1"/>
                </a:solidFill>
                <a:effectLst>
                  <a:outerShdw blurRad="38100" dist="38100" dir="2700000" algn="tl">
                    <a:srgbClr val="000000">
                      <a:alpha val="43137"/>
                    </a:srgbClr>
                  </a:outerShdw>
                </a:effectLst>
                <a:cs typeface="Aharoni" panose="02010803020104030203" pitchFamily="2" charset="-79"/>
              </a:rPr>
              <a:t>РЕЗУЛЬТАТІ ВИВЧЕННЯ ДИСЦИПЛІНИ ЗДОБУВАЧ ОСВІТИ ПОВИНЕН ЗНАТИ:</a:t>
            </a:r>
          </a:p>
          <a:p>
            <a:r>
              <a:rPr lang="uk-UA" b="1" dirty="0" smtClean="0">
                <a:solidFill>
                  <a:schemeClr val="tx1"/>
                </a:solidFill>
                <a:cs typeface="Aharoni" panose="02010803020104030203" pitchFamily="2" charset="-79"/>
              </a:rPr>
              <a:t>• основні </a:t>
            </a:r>
            <a:r>
              <a:rPr lang="uk-UA" b="1" dirty="0">
                <a:solidFill>
                  <a:schemeClr val="tx1"/>
                </a:solidFill>
                <a:cs typeface="Aharoni" panose="02010803020104030203" pitchFamily="2" charset="-79"/>
              </a:rPr>
              <a:t>визначення і терміни в картографії;</a:t>
            </a:r>
          </a:p>
          <a:p>
            <a:r>
              <a:rPr lang="uk-UA" b="1" dirty="0" smtClean="0">
                <a:solidFill>
                  <a:schemeClr val="tx1"/>
                </a:solidFill>
                <a:cs typeface="Aharoni" panose="02010803020104030203" pitchFamily="2" charset="-79"/>
              </a:rPr>
              <a:t>• види </a:t>
            </a:r>
            <a:r>
              <a:rPr lang="uk-UA" b="1" dirty="0">
                <a:solidFill>
                  <a:schemeClr val="tx1"/>
                </a:solidFill>
                <a:cs typeface="Aharoni" panose="02010803020104030203" pitchFamily="2" charset="-79"/>
              </a:rPr>
              <a:t>сільськогосподарських карт і </a:t>
            </a:r>
            <a:r>
              <a:rPr lang="uk-UA" b="1" dirty="0" smtClean="0">
                <a:solidFill>
                  <a:schemeClr val="tx1"/>
                </a:solidFill>
                <a:cs typeface="Aharoni" panose="02010803020104030203" pitchFamily="2" charset="-79"/>
              </a:rPr>
              <a:t>карти;</a:t>
            </a:r>
            <a:endParaRPr lang="uk-UA" b="1" dirty="0">
              <a:solidFill>
                <a:schemeClr val="tx1"/>
              </a:solidFill>
              <a:cs typeface="Aharoni" panose="02010803020104030203" pitchFamily="2" charset="-79"/>
            </a:endParaRPr>
          </a:p>
          <a:p>
            <a:r>
              <a:rPr lang="uk-UA" b="1" dirty="0" smtClean="0">
                <a:solidFill>
                  <a:schemeClr val="tx1"/>
                </a:solidFill>
                <a:cs typeface="Aharoni" panose="02010803020104030203" pitchFamily="2" charset="-79"/>
              </a:rPr>
              <a:t>• елементи </a:t>
            </a:r>
            <a:r>
              <a:rPr lang="uk-UA" b="1" dirty="0">
                <a:solidFill>
                  <a:schemeClr val="tx1"/>
                </a:solidFill>
                <a:cs typeface="Aharoni" panose="02010803020104030203" pitchFamily="2" charset="-79"/>
              </a:rPr>
              <a:t>математичної основи </a:t>
            </a:r>
            <a:r>
              <a:rPr lang="uk-UA" b="1" dirty="0" smtClean="0">
                <a:solidFill>
                  <a:schemeClr val="tx1"/>
                </a:solidFill>
                <a:cs typeface="Aharoni" panose="02010803020104030203" pitchFamily="2" charset="-79"/>
              </a:rPr>
              <a:t>карти</a:t>
            </a:r>
          </a:p>
          <a:p>
            <a:r>
              <a:rPr lang="uk-UA" b="1" dirty="0">
                <a:solidFill>
                  <a:schemeClr val="tx1"/>
                </a:solidFill>
                <a:cs typeface="Aharoni" panose="02010803020104030203" pitchFamily="2" charset="-79"/>
              </a:rPr>
              <a:t>• </a:t>
            </a:r>
            <a:r>
              <a:rPr lang="uk-UA" b="1" dirty="0" smtClean="0">
                <a:solidFill>
                  <a:schemeClr val="tx1"/>
                </a:solidFill>
                <a:cs typeface="Aharoni" panose="02010803020104030203" pitchFamily="2" charset="-79"/>
              </a:rPr>
              <a:t>засоби </a:t>
            </a:r>
            <a:r>
              <a:rPr lang="uk-UA" b="1" dirty="0">
                <a:solidFill>
                  <a:schemeClr val="tx1"/>
                </a:solidFill>
                <a:cs typeface="Aharoni" panose="02010803020104030203" pitchFamily="2" charset="-79"/>
              </a:rPr>
              <a:t>зображення тематичного змісту;</a:t>
            </a:r>
          </a:p>
          <a:p>
            <a:r>
              <a:rPr lang="uk-UA" b="1" dirty="0" smtClean="0">
                <a:solidFill>
                  <a:schemeClr val="tx1"/>
                </a:solidFill>
                <a:cs typeface="Aharoni" panose="02010803020104030203" pitchFamily="2" charset="-79"/>
              </a:rPr>
              <a:t>• фактори</a:t>
            </a:r>
            <a:r>
              <a:rPr lang="uk-UA" b="1" dirty="0">
                <a:solidFill>
                  <a:schemeClr val="tx1"/>
                </a:solidFill>
                <a:cs typeface="Aharoni" panose="02010803020104030203" pitchFamily="2" charset="-79"/>
              </a:rPr>
              <a:t>, види і прийоми картографічної генералізації</a:t>
            </a:r>
          </a:p>
          <a:p>
            <a:pPr algn="ctr"/>
            <a:r>
              <a:rPr lang="uk-UA" b="1" dirty="0" smtClean="0">
                <a:solidFill>
                  <a:schemeClr val="tx1"/>
                </a:solidFill>
                <a:effectLst>
                  <a:outerShdw blurRad="38100" dist="38100" dir="2700000" algn="tl">
                    <a:srgbClr val="000000">
                      <a:alpha val="43137"/>
                    </a:srgbClr>
                  </a:outerShdw>
                </a:effectLst>
                <a:cs typeface="Aharoni" panose="02010803020104030203" pitchFamily="2" charset="-79"/>
              </a:rPr>
              <a:t>ПОВИНЕН </a:t>
            </a:r>
            <a:r>
              <a:rPr lang="uk-UA" b="1" dirty="0">
                <a:solidFill>
                  <a:schemeClr val="tx1"/>
                </a:solidFill>
                <a:effectLst>
                  <a:outerShdw blurRad="38100" dist="38100" dir="2700000" algn="tl">
                    <a:srgbClr val="000000">
                      <a:alpha val="43137"/>
                    </a:srgbClr>
                  </a:outerShdw>
                </a:effectLst>
                <a:cs typeface="Aharoni" panose="02010803020104030203" pitchFamily="2" charset="-79"/>
              </a:rPr>
              <a:t>ВМІТИ:</a:t>
            </a:r>
          </a:p>
          <a:p>
            <a:r>
              <a:rPr lang="uk-UA" b="1" dirty="0">
                <a:solidFill>
                  <a:schemeClr val="tx1"/>
                </a:solidFill>
                <a:cs typeface="Aharoni" panose="02010803020104030203" pitchFamily="2" charset="-79"/>
              </a:rPr>
              <a:t>• </a:t>
            </a:r>
            <a:r>
              <a:rPr lang="uk-UA" b="1" dirty="0" smtClean="0">
                <a:solidFill>
                  <a:schemeClr val="tx1"/>
                </a:solidFill>
                <a:cs typeface="Aharoni" panose="02010803020104030203" pitchFamily="2" charset="-79"/>
              </a:rPr>
              <a:t>розрахувати </a:t>
            </a:r>
            <a:r>
              <a:rPr lang="uk-UA" b="1" dirty="0">
                <a:solidFill>
                  <a:schemeClr val="tx1"/>
                </a:solidFill>
                <a:cs typeface="Aharoni" panose="02010803020104030203" pitchFamily="2" charset="-79"/>
              </a:rPr>
              <a:t>і будувати математичну основу карти в заданій </a:t>
            </a:r>
            <a:r>
              <a:rPr lang="uk-UA" b="1" dirty="0">
                <a:solidFill>
                  <a:schemeClr val="tx1"/>
                </a:solidFill>
              </a:rPr>
              <a:t>картографічній проекції;</a:t>
            </a:r>
          </a:p>
          <a:p>
            <a:r>
              <a:rPr lang="uk-UA" b="1" dirty="0" smtClean="0">
                <a:solidFill>
                  <a:schemeClr val="tx1"/>
                </a:solidFill>
              </a:rPr>
              <a:t>• володіти </a:t>
            </a:r>
            <a:r>
              <a:rPr lang="uk-UA" b="1" dirty="0">
                <a:solidFill>
                  <a:schemeClr val="tx1"/>
                </a:solidFill>
              </a:rPr>
              <a:t>елементами проектування, складання </a:t>
            </a:r>
            <a:r>
              <a:rPr lang="uk-UA" b="1" dirty="0" smtClean="0">
                <a:solidFill>
                  <a:schemeClr val="tx1"/>
                </a:solidFill>
              </a:rPr>
              <a:t>оформлення</a:t>
            </a:r>
            <a:r>
              <a:rPr lang="uk-UA" b="1" dirty="0">
                <a:solidFill>
                  <a:schemeClr val="tx1"/>
                </a:solidFill>
              </a:rPr>
              <a:t> </a:t>
            </a:r>
            <a:r>
              <a:rPr lang="uk-UA" b="1" dirty="0" smtClean="0">
                <a:solidFill>
                  <a:schemeClr val="tx1"/>
                </a:solidFill>
              </a:rPr>
              <a:t> карт</a:t>
            </a:r>
            <a:endParaRPr lang="uk-UA" b="1" dirty="0">
              <a:solidFill>
                <a:schemeClr val="tx1"/>
              </a:solidFill>
              <a:effectLst>
                <a:outerShdw blurRad="38100" dist="38100" dir="2700000" algn="tl">
                  <a:srgbClr val="000000">
                    <a:alpha val="43137"/>
                  </a:srgbClr>
                </a:outerShdw>
              </a:effectLst>
            </a:endParaRPr>
          </a:p>
        </p:txBody>
      </p:sp>
      <p:sp>
        <p:nvSpPr>
          <p:cNvPr id="6" name="Скругленный прямоугольник 5"/>
          <p:cNvSpPr/>
          <p:nvPr/>
        </p:nvSpPr>
        <p:spPr>
          <a:xfrm>
            <a:off x="467546" y="1628800"/>
            <a:ext cx="3816422" cy="2808312"/>
          </a:xfrm>
          <a:prstGeom prst="roundRect">
            <a:avLst/>
          </a:prstGeom>
          <a:solidFill>
            <a:srgbClr val="EED19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b="1" dirty="0" smtClean="0">
                <a:solidFill>
                  <a:schemeClr val="tx1"/>
                </a:solidFill>
                <a:cs typeface="Aharoni" panose="02010803020104030203" pitchFamily="2" charset="-79"/>
              </a:rPr>
              <a:t>1</a:t>
            </a:r>
            <a:r>
              <a:rPr lang="uk-UA" b="1" dirty="0">
                <a:solidFill>
                  <a:schemeClr val="tx1"/>
                </a:solidFill>
              </a:rPr>
              <a:t>. Закон України «Про стандартизацію» від 05.06.2014 р. № 1315-VII.</a:t>
            </a:r>
          </a:p>
          <a:p>
            <a:r>
              <a:rPr lang="uk-UA" b="1" dirty="0">
                <a:solidFill>
                  <a:schemeClr val="tx1"/>
                </a:solidFill>
              </a:rPr>
              <a:t>2. Декрет Кабінету Міністрів України «Про стандартизацію і сертифікацію</a:t>
            </a:r>
            <a:r>
              <a:rPr lang="uk-UA" b="1" dirty="0" smtClean="0">
                <a:solidFill>
                  <a:schemeClr val="tx1"/>
                </a:solidFill>
              </a:rPr>
              <a:t>» № </a:t>
            </a:r>
            <a:r>
              <a:rPr lang="uk-UA" b="1" dirty="0">
                <a:solidFill>
                  <a:schemeClr val="tx1"/>
                </a:solidFill>
              </a:rPr>
              <a:t>46.</a:t>
            </a:r>
          </a:p>
          <a:p>
            <a:r>
              <a:rPr lang="uk-UA" b="1" dirty="0">
                <a:solidFill>
                  <a:schemeClr val="tx1"/>
                </a:solidFill>
              </a:rPr>
              <a:t>3. ДСТУ 2682:94 «Державна система забезпечення єдності вимірювань. </a:t>
            </a:r>
            <a:endParaRPr lang="uk-UA" sz="1400" b="1" dirty="0">
              <a:solidFill>
                <a:schemeClr val="tx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6" y="4653137"/>
            <a:ext cx="3816422" cy="19442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23952201"/>
      </p:ext>
    </p:extLst>
  </p:cSld>
  <p:clrMapOvr>
    <a:masterClrMapping/>
  </p:clrMapOvr>
  <p:timing>
    <p:tnLst>
      <p:par>
        <p:cTn id="1" dur="indefinite" restart="never" nodeType="tmRoot"/>
      </p:par>
    </p:tnLst>
  </p:timing>
</p:sld>
</file>

<file path=ppt/theme/theme1.xml><?xml version="1.0" encoding="utf-8"?>
<a:theme xmlns:a="http://schemas.openxmlformats.org/drawingml/2006/main" name="Легкий дым">
  <a:themeElements>
    <a:clrScheme name="Другая 22">
      <a:dk1>
        <a:sysClr val="windowText" lastClr="000000"/>
      </a:dk1>
      <a:lt1>
        <a:srgbClr val="217435"/>
      </a:lt1>
      <a:dk2>
        <a:srgbClr val="DC9F0B"/>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Apothecary</Template>
  <TotalTime>348</TotalTime>
  <Words>231</Words>
  <Application>Microsoft Office PowerPoint</Application>
  <PresentationFormat>Экран (4:3)</PresentationFormat>
  <Paragraphs>18</Paragraphs>
  <Slides>3</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vt:i4>
      </vt:variant>
    </vt:vector>
  </HeadingPairs>
  <TitlesOfParts>
    <vt:vector size="9" baseType="lpstr">
      <vt:lpstr>Aharoni</vt:lpstr>
      <vt:lpstr>Arial</vt:lpstr>
      <vt:lpstr>Calibri</vt:lpstr>
      <vt:lpstr>Century Gothic</vt:lpstr>
      <vt:lpstr>Wingdings 3</vt:lpstr>
      <vt:lpstr>Легкий дым</vt:lpstr>
      <vt:lpstr>Презентация PowerPoint</vt:lpstr>
      <vt:lpstr>Презентация PowerPoint</vt:lpstr>
      <vt:lpstr>Презентация PowerPoint</vt:lpstr>
    </vt:vector>
  </TitlesOfParts>
  <Company>Reanimator Extreme Edition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Силабус навчальної дисципліни «Зовнішньоекономічна діяльність»</dc:title>
  <dc:creator>User</dc:creator>
  <cp:lastModifiedBy>User</cp:lastModifiedBy>
  <cp:revision>75</cp:revision>
  <dcterms:created xsi:type="dcterms:W3CDTF">2024-04-15T18:54:48Z</dcterms:created>
  <dcterms:modified xsi:type="dcterms:W3CDTF">2024-05-09T17:52:28Z</dcterms:modified>
</cp:coreProperties>
</file>