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9" r:id="rId2"/>
    <p:sldId id="272" r:id="rId3"/>
    <p:sldId id="27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212"/>
    <a:srgbClr val="C840AB"/>
    <a:srgbClr val="59214E"/>
    <a:srgbClr val="E4A0D5"/>
    <a:srgbClr val="B9582D"/>
    <a:srgbClr val="774C49"/>
    <a:srgbClr val="E7B49D"/>
    <a:srgbClr val="7F251B"/>
    <a:srgbClr val="190E0D"/>
    <a:srgbClr val="663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89" autoAdjust="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13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7B49D"/>
            </a:gs>
            <a:gs pos="91000">
              <a:srgbClr val="7F251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09.05.2024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9214E"/>
            </a:gs>
            <a:gs pos="91000">
              <a:srgbClr val="7F251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116632"/>
            <a:ext cx="7355160" cy="12961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</a:t>
            </a: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</a:t>
            </a:r>
          </a:p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«</a:t>
            </a:r>
            <a:r>
              <a:rPr lang="uk-UA" sz="2800" b="1" dirty="0">
                <a:solidFill>
                  <a:schemeClr val="tx1"/>
                </a:solidFill>
              </a:rPr>
              <a:t>Метрологічні основи геодезичних </a:t>
            </a:r>
            <a:r>
              <a:rPr lang="uk-UA" sz="2800" b="1" dirty="0" smtClean="0">
                <a:solidFill>
                  <a:schemeClr val="tx1"/>
                </a:solidFill>
              </a:rPr>
              <a:t>вимірювань»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9208" y="1556792"/>
            <a:ext cx="8229600" cy="2016224"/>
          </a:xfrm>
          <a:prstGeom prst="roundRect">
            <a:avLst/>
          </a:prstGeom>
          <a:solidFill>
            <a:srgbClr val="EED196"/>
          </a:solidFill>
          <a:ln>
            <a:solidFill>
              <a:srgbClr val="A1F4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dirty="0">
                <a:solidFill>
                  <a:schemeClr val="tx1"/>
                </a:solidFill>
              </a:rPr>
              <a:t>Метою вивчення навчальної дисципліни «Метрологічні основи</a:t>
            </a:r>
          </a:p>
          <a:p>
            <a:pPr algn="just"/>
            <a:r>
              <a:rPr lang="uk-UA" b="1" dirty="0">
                <a:solidFill>
                  <a:schemeClr val="tx1"/>
                </a:solidFill>
              </a:rPr>
              <a:t>геодезичних вимірювань» є основні теоретичні знання </a:t>
            </a:r>
            <a:r>
              <a:rPr lang="uk-UA" b="1" dirty="0" smtClean="0">
                <a:solidFill>
                  <a:schemeClr val="tx1"/>
                </a:solidFill>
              </a:rPr>
              <a:t>про стандартизацію</a:t>
            </a:r>
            <a:r>
              <a:rPr lang="uk-UA" b="1" dirty="0">
                <a:solidFill>
                  <a:schemeClr val="tx1"/>
                </a:solidFill>
              </a:rPr>
              <a:t>, яка встановлює в державному масштабі єдині </a:t>
            </a:r>
            <a:r>
              <a:rPr lang="uk-UA" b="1" dirty="0" smtClean="0">
                <a:solidFill>
                  <a:schemeClr val="tx1"/>
                </a:solidFill>
              </a:rPr>
              <a:t>норми та </a:t>
            </a:r>
            <a:r>
              <a:rPr lang="uk-UA" b="1" dirty="0">
                <a:solidFill>
                  <a:schemeClr val="tx1"/>
                </a:solidFill>
              </a:rPr>
              <a:t>вимоги до продукції, які відповідають вищому світовому рівню, </a:t>
            </a:r>
            <a:r>
              <a:rPr lang="uk-UA" b="1" dirty="0" smtClean="0">
                <a:solidFill>
                  <a:schemeClr val="tx1"/>
                </a:solidFill>
              </a:rPr>
              <a:t>та метрологію </a:t>
            </a:r>
            <a:r>
              <a:rPr lang="uk-UA" b="1" dirty="0">
                <a:solidFill>
                  <a:schemeClr val="tx1"/>
                </a:solidFill>
              </a:rPr>
              <a:t>– науку про вимірювання, методи та засоби </a:t>
            </a:r>
            <a:r>
              <a:rPr lang="uk-UA" b="1" dirty="0" smtClean="0">
                <a:solidFill>
                  <a:schemeClr val="tx1"/>
                </a:solidFill>
              </a:rPr>
              <a:t>забезпечення їхньої </a:t>
            </a:r>
            <a:r>
              <a:rPr lang="uk-UA" b="1" dirty="0">
                <a:solidFill>
                  <a:schemeClr val="tx1"/>
                </a:solidFill>
              </a:rPr>
              <a:t>єдності та способи досягнення необхідної </a:t>
            </a:r>
            <a:r>
              <a:rPr lang="uk-UA" b="1" dirty="0" smtClean="0">
                <a:solidFill>
                  <a:schemeClr val="tx1"/>
                </a:solidFill>
              </a:rPr>
              <a:t>точності</a:t>
            </a:r>
            <a:endParaRPr lang="uk-U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" y="3789040"/>
            <a:ext cx="800323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67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B9582D"/>
            </a:gs>
            <a:gs pos="91000">
              <a:srgbClr val="7F251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59832" y="1196752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286108"/>
            <a:ext cx="7924890" cy="7666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dirty="0" smtClean="0">
                <a:solidFill>
                  <a:schemeClr val="tx1"/>
                </a:solidFill>
              </a:rPr>
              <a:t>Мета вивчення дисципліни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1242471"/>
            <a:ext cx="8280920" cy="2402553"/>
          </a:xfrm>
          <a:prstGeom prst="roundRect">
            <a:avLst/>
          </a:prstGeom>
          <a:solidFill>
            <a:srgbClr val="EED1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uk-UA" sz="2000" b="1" dirty="0">
                <a:solidFill>
                  <a:schemeClr val="tx1"/>
                </a:solidFill>
              </a:rPr>
              <a:t>формування у майбутніх спеціалістів у галузі геодезії та землеустрою знань основних положень та визначень у сфері метрології та стандартизації, прийнятих в Україні, міжнародних одиниць вимірювання фізичних величин та їхніх похідних, про установлені правила передач одиниць вимірювання від еталонів до технічних засобів вимірювань</a:t>
            </a:r>
            <a:endParaRPr lang="uk-U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61048"/>
            <a:ext cx="777686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10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41992" y="332656"/>
            <a:ext cx="297788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188640"/>
            <a:ext cx="5328592" cy="6264696"/>
          </a:xfrm>
          <a:prstGeom prst="roundRect">
            <a:avLst/>
          </a:prstGeom>
          <a:solidFill>
            <a:srgbClr val="EED1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У </a:t>
            </a:r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РЕЗУЛЬТАТІ </a:t>
            </a: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 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 СТУДЕНТ ПОВИНЕН </a:t>
            </a:r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ЗНАТИ</a:t>
            </a: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uk-UA" b="1" dirty="0">
                <a:solidFill>
                  <a:schemeClr val="tx1"/>
                </a:solidFill>
              </a:rPr>
              <a:t>історію зародження та розвитку стандартизації;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uk-UA" b="1" dirty="0">
                <a:solidFill>
                  <a:schemeClr val="tx1"/>
                </a:solidFill>
              </a:rPr>
              <a:t>основні положення та принципи стандартизації;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uk-UA" b="1" dirty="0">
                <a:solidFill>
                  <a:schemeClr val="tx1"/>
                </a:solidFill>
              </a:rPr>
              <a:t>роль і завдання стандартизації;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uk-UA" b="1" dirty="0">
                <a:solidFill>
                  <a:schemeClr val="tx1"/>
                </a:solidFill>
              </a:rPr>
              <a:t>види стандартизації;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uk-UA" b="1" dirty="0">
                <a:solidFill>
                  <a:schemeClr val="tx1"/>
                </a:solidFill>
              </a:rPr>
              <a:t>об’єкти стандартизації;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uk-UA" b="1" dirty="0">
                <a:solidFill>
                  <a:schemeClr val="tx1"/>
                </a:solidFill>
              </a:rPr>
              <a:t>види стандартів, їхня класифікацію;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uk-UA" b="1" dirty="0">
                <a:solidFill>
                  <a:schemeClr val="tx1"/>
                </a:solidFill>
              </a:rPr>
              <a:t>класифікатор стандартів;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uk-UA" b="1" dirty="0" smtClean="0">
                <a:solidFill>
                  <a:schemeClr val="tx1"/>
                </a:solidFill>
              </a:rPr>
              <a:t>нормативно-технічні </a:t>
            </a:r>
            <a:r>
              <a:rPr lang="uk-UA" b="1" dirty="0">
                <a:solidFill>
                  <a:schemeClr val="tx1"/>
                </a:solidFill>
              </a:rPr>
              <a:t>документи зі стандартизації;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uk-UA" b="1" dirty="0">
                <a:solidFill>
                  <a:schemeClr val="tx1"/>
                </a:solidFill>
              </a:rPr>
              <a:t>предмет і завдання метрології;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uk-UA" b="1" dirty="0">
                <a:solidFill>
                  <a:schemeClr val="tx1"/>
                </a:solidFill>
              </a:rPr>
              <a:t>проблеми сучасної метрології;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b="1" dirty="0">
                <a:solidFill>
                  <a:schemeClr val="tx1"/>
                </a:solidFill>
              </a:rPr>
              <a:t>класифікацію й основні характеристики вимірювання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ПОВИНЕН </a:t>
            </a:r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ВМІТИ: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визначати </a:t>
            </a:r>
            <a:r>
              <a:rPr lang="ru-RU" b="1" dirty="0">
                <a:solidFill>
                  <a:schemeClr val="tx1"/>
                </a:solidFill>
              </a:rPr>
              <a:t>точність вимірювання;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використовувати </a:t>
            </a:r>
            <a:r>
              <a:rPr lang="ru-RU" b="1" dirty="0">
                <a:solidFill>
                  <a:schemeClr val="tx1"/>
                </a:solidFill>
              </a:rPr>
              <a:t>результати вимірювання в практичній діяльності.</a:t>
            </a:r>
          </a:p>
          <a:p>
            <a:pPr algn="just"/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1992" y="1268759"/>
            <a:ext cx="2977879" cy="5184577"/>
          </a:xfrm>
          <a:prstGeom prst="roundRect">
            <a:avLst/>
          </a:prstGeom>
          <a:solidFill>
            <a:srgbClr val="E7B49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/>
              <a:t>. </a:t>
            </a:r>
            <a:r>
              <a:rPr lang="uk-UA" b="1" dirty="0">
                <a:solidFill>
                  <a:schemeClr val="tx1"/>
                </a:solidFill>
              </a:rPr>
              <a:t>Закон України «Про стандартизацію» від 05.06.2014 р. № 1315-VII.</a:t>
            </a:r>
          </a:p>
          <a:p>
            <a:r>
              <a:rPr lang="uk-UA" b="1" dirty="0">
                <a:solidFill>
                  <a:schemeClr val="tx1"/>
                </a:solidFill>
              </a:rPr>
              <a:t>2. Декрет Кабінету Міністрів України «Про стандартизацію і сертифікацію» від 10.05.93 № 46.</a:t>
            </a:r>
          </a:p>
          <a:p>
            <a:r>
              <a:rPr lang="uk-UA" b="1" dirty="0">
                <a:solidFill>
                  <a:schemeClr val="tx1"/>
                </a:solidFill>
              </a:rPr>
              <a:t>3. ДСТУ 2682:94 «Державна система забезпечення єдності вимірювань. Метрологічне забезпечення. Основні положення».</a:t>
            </a:r>
          </a:p>
        </p:txBody>
      </p:sp>
    </p:spTree>
    <p:extLst>
      <p:ext uri="{BB962C8B-B14F-4D97-AF65-F5344CB8AC3E}">
        <p14:creationId xmlns:p14="http://schemas.microsoft.com/office/powerpoint/2010/main" val="122405334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Другая 22">
      <a:dk1>
        <a:sysClr val="windowText" lastClr="000000"/>
      </a:dk1>
      <a:lt1>
        <a:srgbClr val="217435"/>
      </a:lt1>
      <a:dk2>
        <a:srgbClr val="DC9F0B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348</TotalTime>
  <Words>237</Words>
  <Application>Microsoft Office PowerPoint</Application>
  <PresentationFormat>Экран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Aharoni</vt:lpstr>
      <vt:lpstr>Arial</vt:lpstr>
      <vt:lpstr>Calibri</vt:lpstr>
      <vt:lpstr>Century Gothic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User</cp:lastModifiedBy>
  <cp:revision>76</cp:revision>
  <dcterms:created xsi:type="dcterms:W3CDTF">2024-04-15T18:54:48Z</dcterms:created>
  <dcterms:modified xsi:type="dcterms:W3CDTF">2024-05-09T17:53:51Z</dcterms:modified>
</cp:coreProperties>
</file>