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4" r:id="rId3"/>
    <p:sldId id="265" r:id="rId4"/>
    <p:sldId id="266" r:id="rId5"/>
    <p:sldId id="26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93915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828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3576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5916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79949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89691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23334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59063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311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4141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915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274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293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319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2628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17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4514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92030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2273145"/>
            <a:ext cx="9905998" cy="2226283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Фінансове Планування та прогнозування</a:t>
            </a:r>
            <a:endParaRPr lang="uk-UA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6765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3771" y="0"/>
            <a:ext cx="1090022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dirty="0" smtClean="0"/>
              <a:t>	</a:t>
            </a:r>
            <a:r>
              <a:rPr lang="uk-UA" sz="3200" dirty="0" smtClean="0">
                <a:solidFill>
                  <a:schemeClr val="bg1"/>
                </a:solidFill>
              </a:rPr>
              <a:t>	</a:t>
            </a:r>
            <a:r>
              <a:rPr lang="uk-UA" sz="4000" dirty="0">
                <a:solidFill>
                  <a:schemeClr val="bg1"/>
                </a:solidFill>
              </a:rPr>
              <a:t>Метою курсу «Фінансове планування та прогнозування» є навчання майбутніх спеціалістів методології економічних обґрунтувань наступних подій, різноманітних методів і моделей, використання яких дозволяє планувати і оптимізувати проміжні фінансові показники діяльності підприємства та фінансової установи, досягти оптимального прибутку або вартості капіталу, а також дослідження засобів статистичного аналізу для оцінки.</a:t>
            </a:r>
          </a:p>
        </p:txBody>
      </p:sp>
    </p:spTree>
    <p:extLst>
      <p:ext uri="{BB962C8B-B14F-4D97-AF65-F5344CB8AC3E}">
        <p14:creationId xmlns:p14="http://schemas.microsoft.com/office/powerpoint/2010/main" val="4125215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1"/>
            <a:ext cx="110308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>
                <a:solidFill>
                  <a:schemeClr val="bg1"/>
                </a:solidFill>
              </a:rPr>
              <a:t>Тема 1. Основи фінансового планування і прогнозування </a:t>
            </a:r>
            <a:endParaRPr lang="uk-UA" sz="3600" dirty="0" smtClean="0">
              <a:solidFill>
                <a:schemeClr val="bg1"/>
              </a:solidFill>
            </a:endParaRPr>
          </a:p>
          <a:p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2. Зміст фінансового плану підприємства </a:t>
            </a:r>
            <a:endParaRPr lang="uk-UA" sz="3600" dirty="0" smtClean="0">
              <a:solidFill>
                <a:schemeClr val="bg1"/>
              </a:solidFill>
            </a:endParaRPr>
          </a:p>
          <a:p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3. Планування доходів, витрат і прибутку </a:t>
            </a:r>
            <a:endParaRPr lang="uk-UA" sz="3600" dirty="0" smtClean="0">
              <a:solidFill>
                <a:schemeClr val="bg1"/>
              </a:solidFill>
            </a:endParaRPr>
          </a:p>
          <a:p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4. Баланс грошових ресурсів </a:t>
            </a:r>
            <a:endParaRPr lang="uk-UA" sz="3600" dirty="0" smtClean="0">
              <a:solidFill>
                <a:schemeClr val="bg1"/>
              </a:solidFill>
            </a:endParaRPr>
          </a:p>
          <a:p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5. Баланс капітальних вкладень </a:t>
            </a:r>
            <a:endParaRPr lang="uk-UA" sz="3600" dirty="0" smtClean="0">
              <a:solidFill>
                <a:schemeClr val="bg1"/>
              </a:solidFill>
            </a:endParaRPr>
          </a:p>
          <a:p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6. Кошториси (баланси) використання коштів соціального спрямування </a:t>
            </a:r>
            <a:endParaRPr lang="uk-UA" sz="3600" dirty="0" smtClean="0">
              <a:solidFill>
                <a:schemeClr val="bg1"/>
              </a:solidFill>
            </a:endParaRPr>
          </a:p>
          <a:p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7. Прогнозування активів і пасивів </a:t>
            </a:r>
            <a:r>
              <a:rPr lang="uk-UA" sz="3600" dirty="0" smtClean="0">
                <a:solidFill>
                  <a:schemeClr val="bg1"/>
                </a:solidFill>
              </a:rPr>
              <a:t>підприємства</a:t>
            </a:r>
          </a:p>
        </p:txBody>
      </p:sp>
    </p:spTree>
    <p:extLst>
      <p:ext uri="{BB962C8B-B14F-4D97-AF65-F5344CB8AC3E}">
        <p14:creationId xmlns:p14="http://schemas.microsoft.com/office/powerpoint/2010/main" val="765716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5715" y="783770"/>
            <a:ext cx="1108891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>
                <a:solidFill>
                  <a:schemeClr val="bg1"/>
                </a:solidFill>
              </a:rPr>
              <a:t>Тема 8. Фінансові плани суб’єктів господарювання державного сектора економіки і суб’єктів малого підприємництва </a:t>
            </a:r>
          </a:p>
          <a:p>
            <a:r>
              <a:rPr lang="uk-UA" sz="3600" dirty="0">
                <a:solidFill>
                  <a:schemeClr val="bg1"/>
                </a:solidFill>
              </a:rPr>
              <a:t>Тема 9. Оперативне фінансове планування </a:t>
            </a:r>
          </a:p>
          <a:p>
            <a:r>
              <a:rPr lang="uk-UA" sz="3600" dirty="0">
                <a:solidFill>
                  <a:schemeClr val="bg1"/>
                </a:solidFill>
              </a:rPr>
              <a:t>Тема 10. Контроль і аналіз виконання фінансового плану </a:t>
            </a:r>
          </a:p>
        </p:txBody>
      </p:sp>
    </p:spTree>
    <p:extLst>
      <p:ext uri="{BB962C8B-B14F-4D97-AF65-F5344CB8AC3E}">
        <p14:creationId xmlns:p14="http://schemas.microsoft.com/office/powerpoint/2010/main" val="2652478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247050"/>
              </p:ext>
            </p:extLst>
          </p:nvPr>
        </p:nvGraphicFramePr>
        <p:xfrm>
          <a:off x="2032000" y="719666"/>
          <a:ext cx="8824686" cy="46939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941562">
                  <a:extLst>
                    <a:ext uri="{9D8B030D-6E8A-4147-A177-3AD203B41FA5}">
                      <a16:colId xmlns:a16="http://schemas.microsoft.com/office/drawing/2014/main" val="1044808755"/>
                    </a:ext>
                  </a:extLst>
                </a:gridCol>
                <a:gridCol w="2941562">
                  <a:extLst>
                    <a:ext uri="{9D8B030D-6E8A-4147-A177-3AD203B41FA5}">
                      <a16:colId xmlns:a16="http://schemas.microsoft.com/office/drawing/2014/main" val="321332393"/>
                    </a:ext>
                  </a:extLst>
                </a:gridCol>
                <a:gridCol w="2941562">
                  <a:extLst>
                    <a:ext uri="{9D8B030D-6E8A-4147-A177-3AD203B41FA5}">
                      <a16:colId xmlns:a16="http://schemas.microsoft.com/office/drawing/2014/main" val="2780152739"/>
                    </a:ext>
                  </a:extLst>
                </a:gridCol>
              </a:tblGrid>
              <a:tr h="370840">
                <a:tc rowSpan="6">
                  <a:txBody>
                    <a:bodyPr/>
                    <a:lstStyle/>
                    <a:p>
                      <a:pPr algn="ctr"/>
                      <a:endParaRPr lang="uk-UA" sz="4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uk-UA" sz="4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uk-UA" sz="4000" dirty="0" smtClean="0">
                          <a:solidFill>
                            <a:schemeClr val="bg1"/>
                          </a:solidFill>
                        </a:rPr>
                        <a:t>Формат </a:t>
                      </a:r>
                    </a:p>
                    <a:p>
                      <a:pPr algn="ctr"/>
                      <a:r>
                        <a:rPr lang="uk-UA" sz="4000" dirty="0" smtClean="0">
                          <a:solidFill>
                            <a:schemeClr val="bg1"/>
                          </a:solidFill>
                        </a:rPr>
                        <a:t>та обсяг курсу</a:t>
                      </a:r>
                      <a:endParaRPr lang="uk-UA" sz="4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dirty="0" smtClean="0">
                          <a:solidFill>
                            <a:schemeClr val="bg1"/>
                          </a:solidFill>
                        </a:rPr>
                        <a:t>Вид занять </a:t>
                      </a:r>
                      <a:endParaRPr lang="uk-UA" sz="4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dirty="0" smtClean="0">
                          <a:solidFill>
                            <a:schemeClr val="bg1"/>
                          </a:solidFill>
                        </a:rPr>
                        <a:t>Кількість годин</a:t>
                      </a:r>
                      <a:endParaRPr lang="uk-UA" sz="4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722579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Лекції 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42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832983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Семінарські 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063318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Практичні 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32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818979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Лабораторні 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334202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Самостійна робота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46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7204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96496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29</TotalTime>
  <Words>107</Words>
  <Application>Microsoft Office PowerPoint</Application>
  <PresentationFormat>Широкоэкранный</PresentationFormat>
  <Paragraphs>28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Tw Cen MT</vt:lpstr>
      <vt:lpstr>Контур</vt:lpstr>
      <vt:lpstr>Фінансове Планування та прогнозування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ФІНАНСИ ПІДПРИЄМСТВА</dc:title>
  <dc:creator>User</dc:creator>
  <cp:lastModifiedBy>User</cp:lastModifiedBy>
  <cp:revision>6</cp:revision>
  <dcterms:created xsi:type="dcterms:W3CDTF">2024-04-15T16:58:38Z</dcterms:created>
  <dcterms:modified xsi:type="dcterms:W3CDTF">2024-05-12T17:13:29Z</dcterms:modified>
</cp:coreProperties>
</file>