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5"/>
  </p:notesMasterIdLst>
  <p:sldIdLst>
    <p:sldId id="267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1212"/>
    <a:srgbClr val="C840AB"/>
    <a:srgbClr val="59214E"/>
    <a:srgbClr val="E4A0D5"/>
    <a:srgbClr val="B9582D"/>
    <a:srgbClr val="774C49"/>
    <a:srgbClr val="E7B49D"/>
    <a:srgbClr val="7F251B"/>
    <a:srgbClr val="190E0D"/>
    <a:srgbClr val="6639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489" autoAdjust="0"/>
  </p:normalViewPr>
  <p:slideViewPr>
    <p:cSldViewPr>
      <p:cViewPr varScale="1">
        <p:scale>
          <a:sx n="74" d="100"/>
          <a:sy n="74" d="100"/>
        </p:scale>
        <p:origin x="171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28E71-6012-4E26-98D9-7FCE15C35F04}" type="datetimeFigureOut">
              <a:rPr lang="ru-RU" smtClean="0"/>
              <a:t>09.05.2024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163F3-1467-49BE-80DD-A05D578A4BA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0965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163F3-1467-49BE-80DD-A05D578A4BA8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5964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09.05.2024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953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09.05.2024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3761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09.05.2024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8568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09.05.2024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272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09.05.2024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9409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09.05.2024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5464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09.05.2024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8846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09.05.2024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437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09.05.2024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2091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09.05.2024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511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09.05.2024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754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09.05.2024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521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09.05.2024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029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09.05.2024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34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09.05.2024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678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09.05.2024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68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7B49D"/>
            </a:gs>
            <a:gs pos="91000">
              <a:srgbClr val="7F251B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DE1D1-FDC1-493D-8238-B7078EAF44C6}" type="datetimeFigureOut">
              <a:rPr lang="ru-RU" smtClean="0"/>
              <a:t>09.05.2024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699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91000">
              <a:srgbClr val="7F251B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67544" y="188641"/>
            <a:ext cx="8280920" cy="144015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Вибірковий  освітній компонент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/>
            </a:r>
            <a:b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</a:br>
            <a:r>
              <a:rPr lang="uk-UA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«</a:t>
            </a:r>
            <a:r>
              <a:rPr lang="uk-UA" sz="2800" b="1" i="1" dirty="0">
                <a:solidFill>
                  <a:schemeClr val="tx1"/>
                </a:solidFill>
              </a:rPr>
              <a:t>Основи стандартизації, сертифікації та </a:t>
            </a:r>
            <a:r>
              <a:rPr lang="uk-UA" sz="2800" b="1" i="1" dirty="0" smtClean="0">
                <a:solidFill>
                  <a:schemeClr val="tx1"/>
                </a:solidFill>
              </a:rPr>
              <a:t>метрології</a:t>
            </a:r>
            <a:r>
              <a:rPr lang="uk-UA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»</a:t>
            </a:r>
            <a:endParaRPr lang="ru-RU" sz="2800" b="1" dirty="0">
              <a:solidFill>
                <a:schemeClr val="tx1"/>
              </a:solidFill>
              <a:cs typeface="Aharoni" panose="02010803020104030203" pitchFamily="2" charset="-79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1916832"/>
            <a:ext cx="8280920" cy="2448272"/>
          </a:xfrm>
          <a:prstGeom prst="roundRect">
            <a:avLst/>
          </a:prstGeom>
          <a:solidFill>
            <a:srgbClr val="EED196"/>
          </a:solidFill>
          <a:ln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20000"/>
              </a:spcBef>
            </a:pPr>
            <a:r>
              <a:rPr lang="uk-UA" sz="2400" b="1" dirty="0">
                <a:solidFill>
                  <a:schemeClr val="tx1"/>
                </a:solidFill>
              </a:rPr>
              <a:t>Предметом вивчення навчальної дисципліни є загальні відомості про види та об’єкти стандартизації; ознайомлення з нормативно-технічними документами, їхніми категоріями; класифікацією вимірювання; ознайомлення з похибками та точністю вимірювання</a:t>
            </a:r>
            <a:endParaRPr lang="ru-RU" sz="2400" b="1" dirty="0">
              <a:solidFill>
                <a:schemeClr val="tx1"/>
              </a:solidFill>
              <a:cs typeface="Aharoni" panose="02010803020104030203" pitchFamily="2" charset="-79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564215"/>
            <a:ext cx="5832648" cy="1987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8368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75655" y="260648"/>
            <a:ext cx="7272809" cy="7920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 ВИВЧЕННЯ ДИСЦИПЛІНИ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8032" y="1268760"/>
            <a:ext cx="8260432" cy="2304256"/>
          </a:xfrm>
          <a:solidFill>
            <a:srgbClr val="EED1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uk-UA" sz="2000" b="1" dirty="0" smtClean="0">
                <a:solidFill>
                  <a:schemeClr val="tx1"/>
                </a:solidFill>
              </a:rPr>
              <a:t>формування </a:t>
            </a:r>
            <a:r>
              <a:rPr lang="uk-UA" sz="2000" b="1" dirty="0">
                <a:solidFill>
                  <a:schemeClr val="tx1"/>
                </a:solidFill>
              </a:rPr>
              <a:t>у майбутніх спеціалістів у галузі геодезії та землеустрою знань основних положень та визначень у сфері метрології та стандартизації, прийнятих в Україні, міжнародних одиниць вимірювання фізичних величин та їхніх похідних, про установлені правила передач одиниць вимірювання від еталонів до технічних засобів вимірювань, похибки та точність вимірювання</a:t>
            </a:r>
            <a:r>
              <a:rPr lang="uk-UA" sz="2000" b="1" dirty="0" smtClean="0">
                <a:solidFill>
                  <a:schemeClr val="tx1"/>
                </a:solidFill>
              </a:rPr>
              <a:t>.</a:t>
            </a:r>
            <a:endParaRPr lang="uk-UA" sz="2000" b="1" dirty="0">
              <a:solidFill>
                <a:schemeClr val="tx1"/>
              </a:solidFill>
            </a:endParaRPr>
          </a:p>
          <a:p>
            <a:endParaRPr lang="ru-RU" sz="16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17032"/>
            <a:ext cx="4752528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717032"/>
            <a:ext cx="3024336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17905" y="188641"/>
            <a:ext cx="4774575" cy="6336703"/>
          </a:xfrm>
          <a:solidFill>
            <a:srgbClr val="EED1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uk-UA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РЕЗУЛЬТАТІ ВИВЧЕННЯ ДИСЦИПЛІНИ ЗДОБУВАЧ ОСВІТИ ПОВИНЕН ЗНАТИ:</a:t>
            </a:r>
          </a:p>
          <a:p>
            <a:pPr lvl="0">
              <a:lnSpc>
                <a:spcPct val="110000"/>
              </a:lnSpc>
            </a:pPr>
            <a:r>
              <a:rPr lang="uk-UA" sz="1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історію зародження та розвитку стандартизації;</a:t>
            </a:r>
          </a:p>
          <a:p>
            <a:pPr lvl="0">
              <a:lnSpc>
                <a:spcPct val="110000"/>
              </a:lnSpc>
            </a:pPr>
            <a:r>
              <a:rPr lang="uk-UA" sz="1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 положення та принципи стандартизації;</a:t>
            </a:r>
          </a:p>
          <a:p>
            <a:pPr lvl="0">
              <a:lnSpc>
                <a:spcPct val="110000"/>
              </a:lnSpc>
            </a:pPr>
            <a:r>
              <a:rPr lang="uk-UA" sz="1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роль і завдання стандартизації;</a:t>
            </a:r>
          </a:p>
          <a:p>
            <a:pPr lvl="0">
              <a:lnSpc>
                <a:spcPct val="110000"/>
              </a:lnSpc>
            </a:pPr>
            <a:r>
              <a:rPr lang="uk-UA" sz="1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види стандартизації;</a:t>
            </a:r>
          </a:p>
          <a:p>
            <a:pPr lvl="0">
              <a:lnSpc>
                <a:spcPct val="110000"/>
              </a:lnSpc>
            </a:pPr>
            <a:r>
              <a:rPr lang="uk-UA" sz="1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об’єкти стандартизації;</a:t>
            </a:r>
          </a:p>
          <a:p>
            <a:pPr lvl="0">
              <a:lnSpc>
                <a:spcPct val="110000"/>
              </a:lnSpc>
            </a:pPr>
            <a:r>
              <a:rPr lang="uk-UA" sz="1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види стандартів, їхня класифікацію;</a:t>
            </a:r>
          </a:p>
          <a:p>
            <a:pPr lvl="0">
              <a:lnSpc>
                <a:spcPct val="110000"/>
              </a:lnSpc>
            </a:pPr>
            <a:r>
              <a:rPr lang="uk-UA" sz="1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класифікатор стандартів;</a:t>
            </a:r>
          </a:p>
          <a:p>
            <a:pPr lvl="0">
              <a:lnSpc>
                <a:spcPct val="110000"/>
              </a:lnSpc>
            </a:pPr>
            <a:r>
              <a:rPr lang="uk-UA" sz="1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розробки та затвердження стандартів;</a:t>
            </a:r>
          </a:p>
          <a:p>
            <a:pPr lvl="0">
              <a:lnSpc>
                <a:spcPct val="110000"/>
              </a:lnSpc>
            </a:pPr>
            <a:r>
              <a:rPr lang="uk-UA" sz="1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нормативно-технічні документи зі стандартизації;</a:t>
            </a:r>
          </a:p>
          <a:p>
            <a:pPr lvl="0">
              <a:lnSpc>
                <a:spcPct val="110000"/>
              </a:lnSpc>
            </a:pPr>
            <a:r>
              <a:rPr lang="uk-UA" sz="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класифікацію </a:t>
            </a:r>
            <a:r>
              <a:rPr lang="uk-UA" sz="1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 основні характеристики вимірювання;</a:t>
            </a:r>
          </a:p>
          <a:p>
            <a:pPr>
              <a:lnSpc>
                <a:spcPct val="110000"/>
              </a:lnSpc>
            </a:pPr>
            <a:r>
              <a:rPr lang="uk-UA" sz="1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похибки та точність </a:t>
            </a:r>
            <a:r>
              <a:rPr lang="uk-UA" sz="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вимірюванняВ</a:t>
            </a:r>
          </a:p>
          <a:p>
            <a:pPr>
              <a:lnSpc>
                <a:spcPct val="110000"/>
              </a:lnSpc>
            </a:pPr>
            <a:r>
              <a:rPr lang="uk-UA" sz="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РЕЗУЛЬТАТІ ВИВЧЕННЯ ДИСЦИПЛІНИ ЗДОБУВАЧ ОСВІТИ ПОВИНЕН ВМІТИ:</a:t>
            </a:r>
          </a:p>
          <a:p>
            <a:pPr lvl="0"/>
            <a:r>
              <a:rPr lang="uk-UA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</a:t>
            </a:r>
            <a:r>
              <a:rPr lang="uk-UA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використовувати</a:t>
            </a:r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державні стандарти, зокрема стандарт підприємства, під час оформлення графічних і текстових матеріалів освітнього </a:t>
            </a:r>
            <a:r>
              <a:rPr lang="uk-UA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процесу</a:t>
            </a:r>
            <a:endParaRPr lang="uk-UA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59" y="1340769"/>
            <a:ext cx="3312367" cy="2232247"/>
          </a:xfrm>
          <a:solidFill>
            <a:srgbClr val="EED1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 algn="just"/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1.ДСТУ </a:t>
            </a:r>
            <a:r>
              <a:rPr lang="uk-UA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2682:94 «Державна система забезпечення єдності вимірювань. Метрологічне забезпечення. Основні положення</a:t>
            </a: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</a:t>
            </a:r>
          </a:p>
          <a:p>
            <a:pPr lvl="0" algn="just"/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uk-UA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ДСТУ 2681-94 «Державна система забезпечення єдності вимірювань. Метрологія. Терміни та визначення».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31641" y="188641"/>
            <a:ext cx="2592288" cy="1008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Рекомендована література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966" y="3789040"/>
            <a:ext cx="3255963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Другая 22">
      <a:dk1>
        <a:sysClr val="windowText" lastClr="000000"/>
      </a:dk1>
      <a:lt1>
        <a:srgbClr val="217435"/>
      </a:lt1>
      <a:dk2>
        <a:srgbClr val="DC9F0B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348</TotalTime>
  <Words>211</Words>
  <Application>Microsoft Office PowerPoint</Application>
  <PresentationFormat>Экран (4:3)</PresentationFormat>
  <Paragraphs>22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Aharoni</vt:lpstr>
      <vt:lpstr>Arial</vt:lpstr>
      <vt:lpstr>Calibri</vt:lpstr>
      <vt:lpstr>Century Gothic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Силабус навчальної дисципліни «Зовнішньоекономічна діяльність»</dc:title>
  <dc:creator>User</dc:creator>
  <cp:lastModifiedBy>User</cp:lastModifiedBy>
  <cp:revision>75</cp:revision>
  <dcterms:created xsi:type="dcterms:W3CDTF">2024-04-15T18:54:48Z</dcterms:created>
  <dcterms:modified xsi:type="dcterms:W3CDTF">2024-05-09T17:50:31Z</dcterms:modified>
</cp:coreProperties>
</file>