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62" r:id="rId12"/>
    <p:sldId id="263" r:id="rId13"/>
    <p:sldId id="264" r:id="rId14"/>
    <p:sldId id="281" r:id="rId15"/>
    <p:sldId id="297" r:id="rId16"/>
    <p:sldId id="282" r:id="rId17"/>
    <p:sldId id="272" r:id="rId18"/>
    <p:sldId id="274" r:id="rId19"/>
    <p:sldId id="279" r:id="rId20"/>
    <p:sldId id="277" r:id="rId21"/>
    <p:sldId id="278" r:id="rId22"/>
    <p:sldId id="280" r:id="rId23"/>
    <p:sldId id="265" r:id="rId24"/>
    <p:sldId id="270" r:id="rId25"/>
    <p:sldId id="271" r:id="rId26"/>
    <p:sldId id="283" r:id="rId27"/>
    <p:sldId id="284" r:id="rId28"/>
    <p:sldId id="285" r:id="rId29"/>
    <p:sldId id="286" r:id="rId30"/>
    <p:sldId id="288" r:id="rId31"/>
    <p:sldId id="290" r:id="rId32"/>
    <p:sldId id="289" r:id="rId33"/>
    <p:sldId id="291" r:id="rId34"/>
    <p:sldId id="292" r:id="rId35"/>
    <p:sldId id="293" r:id="rId36"/>
    <p:sldId id="295" r:id="rId37"/>
    <p:sldId id="294" r:id="rId38"/>
    <p:sldId id="296" r:id="rId39"/>
    <p:sldId id="287" r:id="rId40"/>
    <p:sldId id="298" r:id="rId41"/>
    <p:sldId id="299" r:id="rId42"/>
    <p:sldId id="300" r:id="rId43"/>
    <p:sldId id="302" r:id="rId44"/>
    <p:sldId id="301" r:id="rId45"/>
    <p:sldId id="303" r:id="rId46"/>
    <p:sldId id="304" r:id="rId47"/>
    <p:sldId id="305" r:id="rId48"/>
    <p:sldId id="306" r:id="rId49"/>
    <p:sldId id="307" r:id="rId50"/>
    <p:sldId id="308" r:id="rId51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42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14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76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16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3290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254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36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5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81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22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30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77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23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8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034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68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62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67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9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microsoft.com/office/2007/relationships/hdphoto" Target="../media/hdphoto2.wdp"/><Relationship Id="rId4" Type="http://schemas.openxmlformats.org/officeDocument/2006/relationships/image" Target="../media/image8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osvita.ua/legislation/law/2231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F397C23-3572-4F86-90D6-EC679A984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465" y="618516"/>
            <a:ext cx="8731506" cy="6239483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uk-UA" sz="6000" b="1" dirty="0">
                <a:latin typeface="Comic Sans MS" panose="030F0702030302020204" pitchFamily="66" charset="0"/>
              </a:rPr>
              <a:t>        Підвищення </a:t>
            </a:r>
            <a:br>
              <a:rPr lang="uk-UA" sz="6000" b="1" dirty="0">
                <a:latin typeface="Comic Sans MS" panose="030F0702030302020204" pitchFamily="66" charset="0"/>
              </a:rPr>
            </a:br>
            <a:r>
              <a:rPr lang="uk-UA" sz="6000" b="1" dirty="0">
                <a:latin typeface="Comic Sans MS" panose="030F0702030302020204" pitchFamily="66" charset="0"/>
              </a:rPr>
              <a:t>     кваліфікації </a:t>
            </a:r>
            <a:br>
              <a:rPr lang="uk-UA" sz="6000" b="1" dirty="0">
                <a:latin typeface="Comic Sans MS" panose="030F0702030302020204" pitchFamily="66" charset="0"/>
              </a:rPr>
            </a:br>
            <a:r>
              <a:rPr lang="uk-UA" sz="6000" b="1" dirty="0">
                <a:latin typeface="Comic Sans MS" panose="030F0702030302020204" pitchFamily="66" charset="0"/>
              </a:rPr>
              <a:t>   педагогічних </a:t>
            </a:r>
            <a:br>
              <a:rPr lang="uk-UA" sz="6000" b="1" dirty="0">
                <a:latin typeface="Comic Sans MS" panose="030F0702030302020204" pitchFamily="66" charset="0"/>
              </a:rPr>
            </a:br>
            <a:r>
              <a:rPr lang="uk-UA" sz="6000" b="1" dirty="0">
                <a:latin typeface="Comic Sans MS" panose="030F0702030302020204" pitchFamily="66" charset="0"/>
              </a:rPr>
              <a:t>працівників</a:t>
            </a:r>
            <a:endParaRPr lang="LID4096" sz="6000" b="1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604A63-BC76-4499-A6B5-8CE858E48C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0" y="2411834"/>
            <a:ext cx="4396466" cy="273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53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BEB60B-35EA-4B60-BB56-AED9204C5049}"/>
              </a:ext>
            </a:extLst>
          </p:cNvPr>
          <p:cNvSpPr txBox="1"/>
          <p:nvPr/>
        </p:nvSpPr>
        <p:spPr>
          <a:xfrm>
            <a:off x="3500284" y="368122"/>
            <a:ext cx="3421626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Підвищення кваліфікації</a:t>
            </a:r>
            <a:endParaRPr lang="LID4096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EEF0D-9F65-42E2-914B-D3781CE50F73}"/>
              </a:ext>
            </a:extLst>
          </p:cNvPr>
          <p:cNvSpPr txBox="1"/>
          <p:nvPr/>
        </p:nvSpPr>
        <p:spPr>
          <a:xfrm>
            <a:off x="3677264" y="259755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 нових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endParaRPr lang="LID4096" sz="2800" dirty="0"/>
          </a:p>
        </p:txBody>
      </p:sp>
      <p:sp>
        <p:nvSpPr>
          <p:cNvPr id="7" name="Стрілка: вправо 6">
            <a:extLst>
              <a:ext uri="{FF2B5EF4-FFF2-40B4-BE49-F238E27FC236}">
                <a16:creationId xmlns:a16="http://schemas.microsoft.com/office/drawing/2014/main" id="{D69C693B-3068-4FBE-BBE5-B7372A093808}"/>
              </a:ext>
            </a:extLst>
          </p:cNvPr>
          <p:cNvSpPr/>
          <p:nvPr/>
        </p:nvSpPr>
        <p:spPr>
          <a:xfrm>
            <a:off x="2585883" y="2559121"/>
            <a:ext cx="707923" cy="60007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7670B922-14A6-4740-A1D5-FCCF258B7B19}"/>
              </a:ext>
            </a:extLst>
          </p:cNvPr>
          <p:cNvGrpSpPr/>
          <p:nvPr/>
        </p:nvGrpSpPr>
        <p:grpSpPr>
          <a:xfrm>
            <a:off x="1727601" y="3844044"/>
            <a:ext cx="8173481" cy="1384995"/>
            <a:chOff x="2316471" y="3875865"/>
            <a:chExt cx="8173481" cy="138499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E0980E-D91C-4E82-A31F-8A0D99B8D8CA}"/>
                </a:ext>
              </a:extLst>
            </p:cNvPr>
            <p:cNvSpPr txBox="1"/>
            <p:nvPr/>
          </p:nvSpPr>
          <p:spPr>
            <a:xfrm>
              <a:off x="3469719" y="3875865"/>
              <a:ext cx="7020233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 / Або вдосконалення набутих </a:t>
              </a:r>
              <a:r>
                <a:rPr lang="uk-UA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компетентностей</a:t>
              </a:r>
              <a:r>
                <a:rPr lang="uk-UA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у межах професійної діяльності або галузі знань</a:t>
              </a:r>
              <a:endParaRPr lang="LID4096" sz="2800" dirty="0"/>
            </a:p>
          </p:txBody>
        </p:sp>
        <p:sp>
          <p:nvSpPr>
            <p:cNvPr id="8" name="Стрілка: вправо 7">
              <a:extLst>
                <a:ext uri="{FF2B5EF4-FFF2-40B4-BE49-F238E27FC236}">
                  <a16:creationId xmlns:a16="http://schemas.microsoft.com/office/drawing/2014/main" id="{075E5A61-076C-46B5-87E6-A8C1ABCBE435}"/>
                </a:ext>
              </a:extLst>
            </p:cNvPr>
            <p:cNvSpPr/>
            <p:nvPr/>
          </p:nvSpPr>
          <p:spPr>
            <a:xfrm>
              <a:off x="2316471" y="4268322"/>
              <a:ext cx="707923" cy="600079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</p:grpSp>
      <p:pic>
        <p:nvPicPr>
          <p:cNvPr id="3074" name="Picture 2" descr="Селекторна нарада з питань підготовки до осінньо-зимового періоду |  Управління освіти і науки">
            <a:extLst>
              <a:ext uri="{FF2B5EF4-FFF2-40B4-BE49-F238E27FC236}">
                <a16:creationId xmlns:a16="http://schemas.microsoft.com/office/drawing/2014/main" id="{E8792526-5DBF-4909-8C91-E2C1F3D39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52" y="122430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школа молодого вчителя - Харківська спеціалізована школа I-III ступенів №108">
            <a:extLst>
              <a:ext uri="{FF2B5EF4-FFF2-40B4-BE49-F238E27FC236}">
                <a16:creationId xmlns:a16="http://schemas.microsoft.com/office/drawing/2014/main" id="{6DD4B58B-0C5B-4DD0-B7DA-39449002D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52" y="4828314"/>
            <a:ext cx="2398638" cy="161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Важлива інформація від TUI!">
            <a:extLst>
              <a:ext uri="{FF2B5EF4-FFF2-40B4-BE49-F238E27FC236}">
                <a16:creationId xmlns:a16="http://schemas.microsoft.com/office/drawing/2014/main" id="{32F77DF3-FE5B-4202-9CB9-2076A2B26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019" y="117987"/>
            <a:ext cx="3098979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>
            <a:extLst>
              <a:ext uri="{FF2B5EF4-FFF2-40B4-BE49-F238E27FC236}">
                <a16:creationId xmlns:a16="http://schemas.microsoft.com/office/drawing/2014/main" id="{E21DCCA0-CA0E-4DA9-8DA5-2B4E777F8A82}"/>
              </a:ext>
            </a:extLst>
          </p:cNvPr>
          <p:cNvSpPr/>
          <p:nvPr/>
        </p:nvSpPr>
        <p:spPr>
          <a:xfrm>
            <a:off x="3500284" y="2472250"/>
            <a:ext cx="5771535" cy="895179"/>
          </a:xfrm>
          <a:prstGeom prst="fram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3" name="Рамка 12">
            <a:extLst>
              <a:ext uri="{FF2B5EF4-FFF2-40B4-BE49-F238E27FC236}">
                <a16:creationId xmlns:a16="http://schemas.microsoft.com/office/drawing/2014/main" id="{9278A996-F959-4763-86FA-C1E86E0E1DD3}"/>
              </a:ext>
            </a:extLst>
          </p:cNvPr>
          <p:cNvSpPr/>
          <p:nvPr/>
        </p:nvSpPr>
        <p:spPr>
          <a:xfrm>
            <a:off x="2583966" y="3789499"/>
            <a:ext cx="7024067" cy="1610765"/>
          </a:xfrm>
          <a:prstGeom prst="frame">
            <a:avLst>
              <a:gd name="adj1" fmla="val 803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>
              <a:solidFill>
                <a:schemeClr val="tx1"/>
              </a:solidFill>
            </a:endParaRPr>
          </a:p>
        </p:txBody>
      </p:sp>
      <p:cxnSp>
        <p:nvCxnSpPr>
          <p:cNvPr id="33" name="Пряма зі стрілкою 32">
            <a:extLst>
              <a:ext uri="{FF2B5EF4-FFF2-40B4-BE49-F238E27FC236}">
                <a16:creationId xmlns:a16="http://schemas.microsoft.com/office/drawing/2014/main" id="{DDAEA302-B19C-4441-951F-37C9403C1BAD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9316064" y="2859160"/>
            <a:ext cx="604684" cy="7475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5B181FE7-E726-4D92-9205-33762B06621E}"/>
              </a:ext>
            </a:extLst>
          </p:cNvPr>
          <p:cNvCxnSpPr>
            <a:cxnSpLocks/>
          </p:cNvCxnSpPr>
          <p:nvPr/>
        </p:nvCxnSpPr>
        <p:spPr>
          <a:xfrm flipH="1">
            <a:off x="9247695" y="3046015"/>
            <a:ext cx="745867" cy="626804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23B2FE8-F626-4B9E-B04C-C6C084D0814D}"/>
              </a:ext>
            </a:extLst>
          </p:cNvPr>
          <p:cNvSpPr txBox="1"/>
          <p:nvPr/>
        </p:nvSpPr>
        <p:spPr>
          <a:xfrm>
            <a:off x="9920748" y="2472250"/>
            <a:ext cx="2038853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Форми і види підвищення кваліфікації</a:t>
            </a:r>
            <a:endParaRPr lang="LID4096" dirty="0"/>
          </a:p>
        </p:txBody>
      </p:sp>
      <p:pic>
        <p:nvPicPr>
          <p:cNvPr id="3080" name="Picture 8" descr="📝Как не тратить время впустую?">
            <a:extLst>
              <a:ext uri="{FF2B5EF4-FFF2-40B4-BE49-F238E27FC236}">
                <a16:creationId xmlns:a16="http://schemas.microsoft.com/office/drawing/2014/main" id="{C23854F9-B81E-4832-A0C2-CF95F2A57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292" y="4236501"/>
            <a:ext cx="2272369" cy="25510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Стрілка: вправо 40">
            <a:extLst>
              <a:ext uri="{FF2B5EF4-FFF2-40B4-BE49-F238E27FC236}">
                <a16:creationId xmlns:a16="http://schemas.microsoft.com/office/drawing/2014/main" id="{1E0A32C3-6A89-4723-AF4F-57CB01652188}"/>
              </a:ext>
            </a:extLst>
          </p:cNvPr>
          <p:cNvSpPr/>
          <p:nvPr/>
        </p:nvSpPr>
        <p:spPr>
          <a:xfrm rot="16200000">
            <a:off x="10676481" y="3357648"/>
            <a:ext cx="593944" cy="116376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26558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3" grpId="0" animBg="1"/>
      <p:bldP spid="16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ідвищення кваліфікації &quot;сумісником&quot;: коли зберігається середня зарплата? |  «Дебет-Кредит» - Бухгалтерські новини">
            <a:extLst>
              <a:ext uri="{FF2B5EF4-FFF2-40B4-BE49-F238E27FC236}">
                <a16:creationId xmlns:a16="http://schemas.microsoft.com/office/drawing/2014/main" id="{26163523-293B-4559-B77D-E54D50146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8575"/>
            <a:ext cx="4383036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5B2910-87A0-4301-84A9-302F8A36484A}"/>
              </a:ext>
            </a:extLst>
          </p:cNvPr>
          <p:cNvSpPr txBox="1"/>
          <p:nvPr/>
        </p:nvSpPr>
        <p:spPr>
          <a:xfrm rot="19948773">
            <a:off x="712123" y="4093657"/>
            <a:ext cx="27676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atin typeface="Comic Sans MS" panose="030F0702030302020204" pitchFamily="66" charset="0"/>
              </a:rPr>
              <a:t>самостійно обирає</a:t>
            </a:r>
            <a:endParaRPr lang="LID4096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285B2C-4253-407F-AE2B-C70A18769D15}"/>
              </a:ext>
            </a:extLst>
          </p:cNvPr>
          <p:cNvSpPr txBox="1"/>
          <p:nvPr/>
        </p:nvSpPr>
        <p:spPr>
          <a:xfrm rot="20532397">
            <a:off x="444146" y="1915190"/>
            <a:ext cx="1974589" cy="5976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</a:t>
            </a:r>
            <a:endParaRPr lang="LID4096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3C523-1BBD-44AD-AAC3-19AE5D027EF4}"/>
              </a:ext>
            </a:extLst>
          </p:cNvPr>
          <p:cNvSpPr txBox="1"/>
          <p:nvPr/>
        </p:nvSpPr>
        <p:spPr>
          <a:xfrm rot="21061494">
            <a:off x="2130494" y="2548027"/>
            <a:ext cx="1974589" cy="5976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 </a:t>
            </a:r>
            <a:endParaRPr lang="LID4096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0537F8-88E6-44D6-B149-94592DA886F7}"/>
              </a:ext>
            </a:extLst>
          </p:cNvPr>
          <p:cNvSpPr txBox="1"/>
          <p:nvPr/>
        </p:nvSpPr>
        <p:spPr>
          <a:xfrm rot="21295073">
            <a:off x="4066698" y="3425768"/>
            <a:ext cx="1974589" cy="5976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  </a:t>
            </a:r>
            <a:endParaRPr lang="LID4096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9A8A3D-F03E-47F2-BDEC-8450B61F9F21}"/>
              </a:ext>
            </a:extLst>
          </p:cNvPr>
          <p:cNvSpPr txBox="1"/>
          <p:nvPr/>
        </p:nvSpPr>
        <p:spPr>
          <a:xfrm rot="221337">
            <a:off x="4660491" y="4811746"/>
            <a:ext cx="1974589" cy="5976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  </a:t>
            </a:r>
            <a:endParaRPr lang="LID4096" sz="3200" dirty="0"/>
          </a:p>
        </p:txBody>
      </p:sp>
      <p:sp>
        <p:nvSpPr>
          <p:cNvPr id="10" name="Права фігурна дужка 9">
            <a:extLst>
              <a:ext uri="{FF2B5EF4-FFF2-40B4-BE49-F238E27FC236}">
                <a16:creationId xmlns:a16="http://schemas.microsoft.com/office/drawing/2014/main" id="{5FF557CF-647D-4FC8-8E6E-0D37D3A24EA7}"/>
              </a:ext>
            </a:extLst>
          </p:cNvPr>
          <p:cNvSpPr/>
          <p:nvPr/>
        </p:nvSpPr>
        <p:spPr>
          <a:xfrm rot="17562323">
            <a:off x="3913033" y="-236258"/>
            <a:ext cx="893219" cy="4533949"/>
          </a:xfrm>
          <a:prstGeom prst="rightBrace">
            <a:avLst>
              <a:gd name="adj1" fmla="val 127231"/>
              <a:gd name="adj2" fmla="val 5000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03995B-750D-4B03-B12B-833B6BB20EC7}"/>
              </a:ext>
            </a:extLst>
          </p:cNvPr>
          <p:cNvSpPr txBox="1"/>
          <p:nvPr/>
        </p:nvSpPr>
        <p:spPr>
          <a:xfrm rot="1121963">
            <a:off x="2536720" y="1124118"/>
            <a:ext cx="47489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</a:t>
            </a:r>
            <a:endParaRPr lang="LID4096" sz="2800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5D4B01-7300-4884-94E3-9F9E201630C2}"/>
              </a:ext>
            </a:extLst>
          </p:cNvPr>
          <p:cNvSpPr txBox="1"/>
          <p:nvPr/>
        </p:nvSpPr>
        <p:spPr>
          <a:xfrm>
            <a:off x="8114239" y="381428"/>
            <a:ext cx="3677700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надання освітніх послуг з підвищення кваліфікації:  </a:t>
            </a:r>
            <a:endParaRPr lang="LID4096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1C7ED2-5A23-4674-9F7F-198AF5F5A561}"/>
              </a:ext>
            </a:extLst>
          </p:cNvPr>
          <p:cNvSpPr txBox="1"/>
          <p:nvPr/>
        </p:nvSpPr>
        <p:spPr>
          <a:xfrm>
            <a:off x="7619999" y="2937189"/>
            <a:ext cx="44228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заклад освіти (його структурний підрозділ)</a:t>
            </a:r>
            <a:endParaRPr lang="LID4096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3A8238-2B9B-4B31-B162-ECB6274C4A0B}"/>
              </a:ext>
            </a:extLst>
          </p:cNvPr>
          <p:cNvSpPr txBox="1"/>
          <p:nvPr/>
        </p:nvSpPr>
        <p:spPr>
          <a:xfrm>
            <a:off x="7681838" y="4032102"/>
            <a:ext cx="4542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наукова установа</a:t>
            </a:r>
            <a:endParaRPr lang="LID4096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C23069-DA77-4659-900C-BE8A66D59407}"/>
              </a:ext>
            </a:extLst>
          </p:cNvPr>
          <p:cNvSpPr txBox="1"/>
          <p:nvPr/>
        </p:nvSpPr>
        <p:spPr>
          <a:xfrm>
            <a:off x="7755797" y="4871233"/>
            <a:ext cx="40361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інша юридична чи фізична особа</a:t>
            </a:r>
            <a:endParaRPr lang="LID4096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0E177B-A200-4B1B-9296-B1EBA2CE8D11}"/>
              </a:ext>
            </a:extLst>
          </p:cNvPr>
          <p:cNvSpPr txBox="1"/>
          <p:nvPr/>
        </p:nvSpPr>
        <p:spPr>
          <a:xfrm>
            <a:off x="5329084" y="6451001"/>
            <a:ext cx="672977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с. 59 /  Постанова № 800 – п.7, 9 / Лист МОНУ № 1/9-141 - с.4</a:t>
            </a:r>
            <a:endParaRPr lang="LID4096" sz="1600" dirty="0"/>
          </a:p>
        </p:txBody>
      </p:sp>
    </p:spTree>
    <p:extLst>
      <p:ext uri="{BB962C8B-B14F-4D97-AF65-F5344CB8AC3E}">
        <p14:creationId xmlns:p14="http://schemas.microsoft.com/office/powerpoint/2010/main" val="2612609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/>
      <p:bldP spid="14" grpId="0" animBg="1"/>
      <p:bldP spid="16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2BC37A-135F-4F24-9F0E-3C3174EAD13A}"/>
              </a:ext>
            </a:extLst>
          </p:cNvPr>
          <p:cNvSpPr txBox="1"/>
          <p:nvPr/>
        </p:nvSpPr>
        <p:spPr>
          <a:xfrm>
            <a:off x="2172929" y="283105"/>
            <a:ext cx="8173668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надання освітніх послуг </a:t>
            </a:r>
          </a:p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підвищення кваліфікації </a:t>
            </a:r>
            <a:endParaRPr lang="LID4096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CC2020-F705-4709-86B6-DF99C53AFE2E}"/>
              </a:ext>
            </a:extLst>
          </p:cNvPr>
          <p:cNvSpPr txBox="1"/>
          <p:nvPr/>
        </p:nvSpPr>
        <p:spPr>
          <a:xfrm>
            <a:off x="2513672" y="2047256"/>
            <a:ext cx="7492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(список) суб’єків відсутній</a:t>
            </a:r>
            <a:endParaRPr lang="LID4096" sz="32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DB153B-A17B-4559-A7BE-5E95AC4B958F}"/>
              </a:ext>
            </a:extLst>
          </p:cNvPr>
          <p:cNvSpPr txBox="1"/>
          <p:nvPr/>
        </p:nvSpPr>
        <p:spPr>
          <a:xfrm>
            <a:off x="960576" y="340408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Конкурувати на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рівніх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засадах</a:t>
            </a:r>
            <a:endParaRPr lang="LID4096" sz="2800" dirty="0"/>
          </a:p>
        </p:txBody>
      </p:sp>
      <p:pic>
        <p:nvPicPr>
          <p:cNvPr id="4098" name="Picture 2" descr="Список голів вуличних комітетів міста Кролевець | Кролевецька міська рада,  Кролевецького району, Сумської області">
            <a:extLst>
              <a:ext uri="{FF2B5EF4-FFF2-40B4-BE49-F238E27FC236}">
                <a16:creationId xmlns:a16="http://schemas.microsoft.com/office/drawing/2014/main" id="{28A120B3-7E60-42F1-9F45-5783E76E4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76" y="1240248"/>
            <a:ext cx="1769653" cy="176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Список голів вуличних комітетів міста Кролевець | Кролевецька міська рада,  Кролевецького району, Сумської області">
            <a:extLst>
              <a:ext uri="{FF2B5EF4-FFF2-40B4-BE49-F238E27FC236}">
                <a16:creationId xmlns:a16="http://schemas.microsoft.com/office/drawing/2014/main" id="{9C8B083B-0E4F-4CE1-A2AD-60E1CD9CB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582" flipH="1">
            <a:off x="10045732" y="1255740"/>
            <a:ext cx="1732614" cy="176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C374A7-F840-452C-9D38-9D27D5705585}"/>
              </a:ext>
            </a:extLst>
          </p:cNvPr>
          <p:cNvSpPr txBox="1"/>
          <p:nvPr/>
        </p:nvSpPr>
        <p:spPr>
          <a:xfrm>
            <a:off x="1845402" y="4287643"/>
            <a:ext cx="72691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Пропонувати якісні умови підвищення кваліфікації</a:t>
            </a:r>
            <a:endParaRPr lang="LID4096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771CD5-EA1C-4792-A778-35247FA969E2}"/>
              </a:ext>
            </a:extLst>
          </p:cNvPr>
          <p:cNvSpPr txBox="1"/>
          <p:nvPr/>
        </p:nvSpPr>
        <p:spPr>
          <a:xfrm>
            <a:off x="2976112" y="5467514"/>
            <a:ext cx="72691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Ґрунтуючись на реальних потребах і запитах</a:t>
            </a:r>
            <a:endParaRPr lang="LID4096" sz="2800" dirty="0"/>
          </a:p>
        </p:txBody>
      </p:sp>
      <p:cxnSp>
        <p:nvCxnSpPr>
          <p:cNvPr id="12" name="Сполучна лінія: вигнута 11">
            <a:extLst>
              <a:ext uri="{FF2B5EF4-FFF2-40B4-BE49-F238E27FC236}">
                <a16:creationId xmlns:a16="http://schemas.microsoft.com/office/drawing/2014/main" id="{D48EB3C3-EFD7-41C9-BC5D-3C4207BE272E}"/>
              </a:ext>
            </a:extLst>
          </p:cNvPr>
          <p:cNvCxnSpPr>
            <a:cxnSpLocks/>
            <a:stCxn id="10" idx="1"/>
            <a:endCxn id="11" idx="1"/>
          </p:cNvCxnSpPr>
          <p:nvPr/>
        </p:nvCxnSpPr>
        <p:spPr>
          <a:xfrm rot="10800000" flipH="1" flipV="1">
            <a:off x="1845402" y="4764696"/>
            <a:ext cx="1130710" cy="1179871"/>
          </a:xfrm>
          <a:prstGeom prst="curvedConnector3">
            <a:avLst>
              <a:gd name="adj1" fmla="val -20217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Сутність і форми конкуренції | Tusovka">
            <a:extLst>
              <a:ext uri="{FF2B5EF4-FFF2-40B4-BE49-F238E27FC236}">
                <a16:creationId xmlns:a16="http://schemas.microsoft.com/office/drawing/2014/main" id="{18759FDB-E022-4A03-8D71-22E2208FB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396" y="2851875"/>
            <a:ext cx="2636909" cy="13735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Чи існує здорова конкуренція? | Михайлівський Родинний центрМихайлівський  Родинний центр">
            <a:extLst>
              <a:ext uri="{FF2B5EF4-FFF2-40B4-BE49-F238E27FC236}">
                <a16:creationId xmlns:a16="http://schemas.microsoft.com/office/drawing/2014/main" id="{C169F7CE-48DB-466F-8BFA-8C1E38030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789" y="4317825"/>
            <a:ext cx="2476500" cy="18478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4AEF22-DF35-4523-9787-13EA5361FD9D}"/>
              </a:ext>
            </a:extLst>
          </p:cNvPr>
          <p:cNvSpPr txBox="1"/>
          <p:nvPr/>
        </p:nvSpPr>
        <p:spPr>
          <a:xfrm>
            <a:off x="9258305" y="6496227"/>
            <a:ext cx="2865634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МОНУ № 1/9-141 - с.5</a:t>
            </a:r>
            <a:endParaRPr lang="LID4096" sz="1600" dirty="0"/>
          </a:p>
        </p:txBody>
      </p:sp>
    </p:spTree>
    <p:extLst>
      <p:ext uri="{BB962C8B-B14F-4D97-AF65-F5344CB8AC3E}">
        <p14:creationId xmlns:p14="http://schemas.microsoft.com/office/powerpoint/2010/main" val="2868054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Занадто великий вибір спантеличує | Громадський центр «ДУМА»">
            <a:extLst>
              <a:ext uri="{FF2B5EF4-FFF2-40B4-BE49-F238E27FC236}">
                <a16:creationId xmlns:a16="http://schemas.microsoft.com/office/drawing/2014/main" id="{9074CD46-D36C-482E-937F-B5F16CC80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42" y="902598"/>
            <a:ext cx="5830528" cy="436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62E8EB-E5EF-40C2-B921-035E6CECA114}"/>
              </a:ext>
            </a:extLst>
          </p:cNvPr>
          <p:cNvSpPr txBox="1"/>
          <p:nvPr/>
        </p:nvSpPr>
        <p:spPr>
          <a:xfrm rot="1093699">
            <a:off x="3510116" y="5362352"/>
            <a:ext cx="1974589" cy="5976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  </a:t>
            </a:r>
            <a:endParaRPr lang="LID4096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C95B83-2C10-4C4C-B39C-AC4ADB211651}"/>
              </a:ext>
            </a:extLst>
          </p:cNvPr>
          <p:cNvSpPr txBox="1"/>
          <p:nvPr/>
        </p:nvSpPr>
        <p:spPr>
          <a:xfrm rot="20600153">
            <a:off x="6528620" y="5436374"/>
            <a:ext cx="1974589" cy="5976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  </a:t>
            </a:r>
            <a:endParaRPr lang="LID4096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4EC71E-A99C-414A-BCF1-B775E6C66247}"/>
              </a:ext>
            </a:extLst>
          </p:cNvPr>
          <p:cNvSpPr txBox="1"/>
          <p:nvPr/>
        </p:nvSpPr>
        <p:spPr>
          <a:xfrm rot="221337">
            <a:off x="8780207" y="4194692"/>
            <a:ext cx="1974589" cy="5976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  </a:t>
            </a:r>
            <a:endParaRPr lang="LID4096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CE836D-A485-4222-B236-8C10AE59E99B}"/>
              </a:ext>
            </a:extLst>
          </p:cNvPr>
          <p:cNvSpPr txBox="1"/>
          <p:nvPr/>
        </p:nvSpPr>
        <p:spPr>
          <a:xfrm>
            <a:off x="8652389" y="2787422"/>
            <a:ext cx="1974589" cy="5976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  </a:t>
            </a:r>
            <a:endParaRPr lang="LID4096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DC74DC-49BD-411F-9123-C88BFB7654B2}"/>
              </a:ext>
            </a:extLst>
          </p:cNvPr>
          <p:cNvSpPr txBox="1"/>
          <p:nvPr/>
        </p:nvSpPr>
        <p:spPr>
          <a:xfrm rot="20882504">
            <a:off x="6931743" y="1826363"/>
            <a:ext cx="1974589" cy="5976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  </a:t>
            </a:r>
            <a:endParaRPr lang="LID4096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927E14-972C-41ED-BC1E-C63CCB4F71A0}"/>
              </a:ext>
            </a:extLst>
          </p:cNvPr>
          <p:cNvSpPr txBox="1"/>
          <p:nvPr/>
        </p:nvSpPr>
        <p:spPr>
          <a:xfrm rot="642639">
            <a:off x="2953676" y="1880535"/>
            <a:ext cx="1974589" cy="5976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  </a:t>
            </a:r>
            <a:endParaRPr lang="LID4096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4E8E77-D976-40EF-8884-DCCD67165CED}"/>
              </a:ext>
            </a:extLst>
          </p:cNvPr>
          <p:cNvSpPr txBox="1"/>
          <p:nvPr/>
        </p:nvSpPr>
        <p:spPr>
          <a:xfrm>
            <a:off x="1358548" y="2787422"/>
            <a:ext cx="1974589" cy="5976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  </a:t>
            </a:r>
            <a:endParaRPr lang="LID4096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AA8E57-BFC0-4D33-9AB2-8AFEC8D9F6DB}"/>
              </a:ext>
            </a:extLst>
          </p:cNvPr>
          <p:cNvSpPr txBox="1"/>
          <p:nvPr/>
        </p:nvSpPr>
        <p:spPr>
          <a:xfrm rot="20910749">
            <a:off x="1085730" y="4194693"/>
            <a:ext cx="1974589" cy="5976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  </a:t>
            </a:r>
            <a:endParaRPr lang="LID4096" sz="3200" dirty="0"/>
          </a:p>
        </p:txBody>
      </p:sp>
    </p:spTree>
    <p:extLst>
      <p:ext uri="{BB962C8B-B14F-4D97-AF65-F5344CB8AC3E}">
        <p14:creationId xmlns:p14="http://schemas.microsoft.com/office/powerpoint/2010/main" val="55014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B5980F-19A3-454B-82D9-557FBDA94FEB}"/>
              </a:ext>
            </a:extLst>
          </p:cNvPr>
          <p:cNvSpPr txBox="1"/>
          <p:nvPr/>
        </p:nvSpPr>
        <p:spPr>
          <a:xfrm>
            <a:off x="2311533" y="285376"/>
            <a:ext cx="756893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 підвищення кваліфікації: </a:t>
            </a:r>
            <a:endParaRPr lang="LID4096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974C72-F2BD-4BAE-84AC-EBF28419D943}"/>
              </a:ext>
            </a:extLst>
          </p:cNvPr>
          <p:cNvSpPr txBox="1"/>
          <p:nvPr/>
        </p:nvSpPr>
        <p:spPr>
          <a:xfrm>
            <a:off x="9222657" y="6496227"/>
            <a:ext cx="2901281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МОНУ № 1/9-141 - с.4</a:t>
            </a:r>
            <a:endParaRPr lang="LID4096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64C3A-B002-47E0-8CE9-EDC7B0424F59}"/>
              </a:ext>
            </a:extLst>
          </p:cNvPr>
          <p:cNvSpPr txBox="1"/>
          <p:nvPr/>
        </p:nvSpPr>
        <p:spPr>
          <a:xfrm>
            <a:off x="934063" y="1471634"/>
            <a:ext cx="3451123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Заклад </a:t>
            </a:r>
          </a:p>
          <a:p>
            <a:pPr algn="ctr"/>
            <a:r>
              <a:rPr lang="uk-UA" sz="28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освіти</a:t>
            </a:r>
            <a:endParaRPr lang="LID4096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0B4161-A8B2-4052-A14F-E707A00F53C4}"/>
              </a:ext>
            </a:extLst>
          </p:cNvPr>
          <p:cNvSpPr txBox="1"/>
          <p:nvPr/>
        </p:nvSpPr>
        <p:spPr>
          <a:xfrm>
            <a:off x="855406" y="3242670"/>
            <a:ext cx="35297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Ліцензія на підвищення кваліфікації</a:t>
            </a:r>
            <a:endParaRPr lang="LID4096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6391C3-A67E-473A-8271-A0CB3A2FF1AF}"/>
              </a:ext>
            </a:extLst>
          </p:cNvPr>
          <p:cNvSpPr txBox="1"/>
          <p:nvPr/>
        </p:nvSpPr>
        <p:spPr>
          <a:xfrm>
            <a:off x="934063" y="4747004"/>
            <a:ext cx="35297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Акредитована освітня програма</a:t>
            </a:r>
            <a:endParaRPr lang="LID4096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02870C-F306-40AA-997E-B75BF53C704D}"/>
              </a:ext>
            </a:extLst>
          </p:cNvPr>
          <p:cNvSpPr txBox="1"/>
          <p:nvPr/>
        </p:nvSpPr>
        <p:spPr>
          <a:xfrm>
            <a:off x="1986116" y="4179503"/>
            <a:ext cx="8455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endParaRPr lang="LID4096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B26B12-EC7F-4667-8D46-02D4E9CB21F4}"/>
              </a:ext>
            </a:extLst>
          </p:cNvPr>
          <p:cNvSpPr txBox="1"/>
          <p:nvPr/>
        </p:nvSpPr>
        <p:spPr>
          <a:xfrm>
            <a:off x="7305368" y="1363912"/>
            <a:ext cx="3952568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Фізичні, юридичні особи, фізична особа-підприємець</a:t>
            </a:r>
            <a:endParaRPr lang="LID4096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D93F7B-C3E0-4A7A-97C8-343A5C593EA6}"/>
              </a:ext>
            </a:extLst>
          </p:cNvPr>
          <p:cNvSpPr txBox="1"/>
          <p:nvPr/>
        </p:nvSpPr>
        <p:spPr>
          <a:xfrm>
            <a:off x="7068938" y="3161531"/>
            <a:ext cx="47538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Провадить освітню діяльність у сфері підвищення кваліфікації</a:t>
            </a:r>
            <a:endParaRPr lang="LID4096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CF41E9-EC99-4EDD-99A8-CF159A04B161}"/>
              </a:ext>
            </a:extLst>
          </p:cNvPr>
          <p:cNvSpPr txBox="1"/>
          <p:nvPr/>
        </p:nvSpPr>
        <p:spPr>
          <a:xfrm>
            <a:off x="7025137" y="4426984"/>
            <a:ext cx="47538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Відсутній статус «заклад освіти» = відсутня ліцензія = відсутня акредитована освітня програма</a:t>
            </a:r>
            <a:endParaRPr lang="LID4096" sz="2400" dirty="0"/>
          </a:p>
        </p:txBody>
      </p: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65BDD094-CC54-4A2D-AB81-75DE27382527}"/>
              </a:ext>
            </a:extLst>
          </p:cNvPr>
          <p:cNvGrpSpPr/>
          <p:nvPr/>
        </p:nvGrpSpPr>
        <p:grpSpPr>
          <a:xfrm>
            <a:off x="324466" y="1828800"/>
            <a:ext cx="530941" cy="3198349"/>
            <a:chOff x="324466" y="1828800"/>
            <a:chExt cx="530941" cy="3198349"/>
          </a:xfrm>
        </p:grpSpPr>
        <p:cxnSp>
          <p:nvCxnSpPr>
            <p:cNvPr id="19" name="Сполучна лінія: уступом 18">
              <a:extLst>
                <a:ext uri="{FF2B5EF4-FFF2-40B4-BE49-F238E27FC236}">
                  <a16:creationId xmlns:a16="http://schemas.microsoft.com/office/drawing/2014/main" id="{36D34E5B-64B3-4D41-8BFA-880D0026172C}"/>
                </a:ext>
              </a:extLst>
            </p:cNvPr>
            <p:cNvCxnSpPr/>
            <p:nvPr/>
          </p:nvCxnSpPr>
          <p:spPr>
            <a:xfrm rot="5400000">
              <a:off x="-1009238" y="3162504"/>
              <a:ext cx="3198349" cy="530941"/>
            </a:xfrm>
            <a:prstGeom prst="bentConnector3">
              <a:avLst>
                <a:gd name="adj1" fmla="val -416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 зі стрілкою 22">
              <a:extLst>
                <a:ext uri="{FF2B5EF4-FFF2-40B4-BE49-F238E27FC236}">
                  <a16:creationId xmlns:a16="http://schemas.microsoft.com/office/drawing/2014/main" id="{28C96CF9-2FBD-40BE-9391-903E1434AC43}"/>
                </a:ext>
              </a:extLst>
            </p:cNvPr>
            <p:cNvCxnSpPr/>
            <p:nvPr/>
          </p:nvCxnSpPr>
          <p:spPr>
            <a:xfrm>
              <a:off x="346588" y="3552330"/>
              <a:ext cx="43015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 зі стрілкою 23">
              <a:extLst>
                <a:ext uri="{FF2B5EF4-FFF2-40B4-BE49-F238E27FC236}">
                  <a16:creationId xmlns:a16="http://schemas.microsoft.com/office/drawing/2014/main" id="{75B9E6DC-A27B-4311-93B2-B0D6FD2197AB}"/>
                </a:ext>
              </a:extLst>
            </p:cNvPr>
            <p:cNvCxnSpPr/>
            <p:nvPr/>
          </p:nvCxnSpPr>
          <p:spPr>
            <a:xfrm>
              <a:off x="324466" y="5027149"/>
              <a:ext cx="43015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5B873F42-AE45-4BEA-8E49-803F576F8CC8}"/>
              </a:ext>
            </a:extLst>
          </p:cNvPr>
          <p:cNvGrpSpPr/>
          <p:nvPr/>
        </p:nvGrpSpPr>
        <p:grpSpPr>
          <a:xfrm>
            <a:off x="6602359" y="1899526"/>
            <a:ext cx="530941" cy="3198349"/>
            <a:chOff x="324466" y="1828800"/>
            <a:chExt cx="530941" cy="3198349"/>
          </a:xfrm>
        </p:grpSpPr>
        <p:cxnSp>
          <p:nvCxnSpPr>
            <p:cNvPr id="27" name="Сполучна лінія: уступом 26">
              <a:extLst>
                <a:ext uri="{FF2B5EF4-FFF2-40B4-BE49-F238E27FC236}">
                  <a16:creationId xmlns:a16="http://schemas.microsoft.com/office/drawing/2014/main" id="{F98E71FC-0F87-4937-B9F4-765D4ECC2A20}"/>
                </a:ext>
              </a:extLst>
            </p:cNvPr>
            <p:cNvCxnSpPr/>
            <p:nvPr/>
          </p:nvCxnSpPr>
          <p:spPr>
            <a:xfrm rot="5400000">
              <a:off x="-1009238" y="3162504"/>
              <a:ext cx="3198349" cy="530941"/>
            </a:xfrm>
            <a:prstGeom prst="bentConnector3">
              <a:avLst>
                <a:gd name="adj1" fmla="val -416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 зі стрілкою 27">
              <a:extLst>
                <a:ext uri="{FF2B5EF4-FFF2-40B4-BE49-F238E27FC236}">
                  <a16:creationId xmlns:a16="http://schemas.microsoft.com/office/drawing/2014/main" id="{F7A9505C-F240-4BC6-9E68-9B82A35A0C2E}"/>
                </a:ext>
              </a:extLst>
            </p:cNvPr>
            <p:cNvCxnSpPr/>
            <p:nvPr/>
          </p:nvCxnSpPr>
          <p:spPr>
            <a:xfrm>
              <a:off x="346588" y="3552330"/>
              <a:ext cx="43015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 зі стрілкою 28">
              <a:extLst>
                <a:ext uri="{FF2B5EF4-FFF2-40B4-BE49-F238E27FC236}">
                  <a16:creationId xmlns:a16="http://schemas.microsoft.com/office/drawing/2014/main" id="{3A94A657-FA49-4443-BF2D-E2BCF152DCA6}"/>
                </a:ext>
              </a:extLst>
            </p:cNvPr>
            <p:cNvCxnSpPr/>
            <p:nvPr/>
          </p:nvCxnSpPr>
          <p:spPr>
            <a:xfrm>
              <a:off x="324466" y="5027149"/>
              <a:ext cx="43015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ᐉ Ліцензія на освітню діяльність. Як отримати ліцензування освітньої  діяльності в Україні? - РегСервіс">
            <a:extLst>
              <a:ext uri="{FF2B5EF4-FFF2-40B4-BE49-F238E27FC236}">
                <a16:creationId xmlns:a16="http://schemas.microsoft.com/office/drawing/2014/main" id="{3176E88A-2440-48A5-BE9F-DBB52285BA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17447">
            <a:off x="4378619" y="3127396"/>
            <a:ext cx="1214287" cy="10308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зображения Документ | Бесплатные векторы, стоковые фото и PSD">
            <a:extLst>
              <a:ext uri="{FF2B5EF4-FFF2-40B4-BE49-F238E27FC236}">
                <a16:creationId xmlns:a16="http://schemas.microsoft.com/office/drawing/2014/main" id="{DA08869B-BD3F-4C83-A407-B5585379E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73848">
            <a:off x="4210987" y="4562341"/>
            <a:ext cx="1374064" cy="120032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руга вища освіта в Польщі для українців - навчання в 500 університетах |  MojaEdukacja">
            <a:extLst>
              <a:ext uri="{FF2B5EF4-FFF2-40B4-BE49-F238E27FC236}">
                <a16:creationId xmlns:a16="http://schemas.microsoft.com/office/drawing/2014/main" id="{59099675-5866-4198-9102-98DECB81F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3967" y="2425741"/>
            <a:ext cx="1182784" cy="91811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ВИБІР У МОЄМУ ЖИТТІ — Церква Матері Божої Неустанної Помочі м. Тернопіль">
            <a:extLst>
              <a:ext uri="{FF2B5EF4-FFF2-40B4-BE49-F238E27FC236}">
                <a16:creationId xmlns:a16="http://schemas.microsoft.com/office/drawing/2014/main" id="{B7FD691A-5C01-4838-B9E5-B4B89394A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8829">
            <a:off x="4510308" y="5052914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138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/>
      <p:bldP spid="9" grpId="0"/>
      <p:bldP spid="10" grpId="0"/>
      <p:bldP spid="11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2F65C3-240C-4D7E-B033-2A49B7E520EC}"/>
              </a:ext>
            </a:extLst>
          </p:cNvPr>
          <p:cNvSpPr txBox="1"/>
          <p:nvPr/>
        </p:nvSpPr>
        <p:spPr>
          <a:xfrm>
            <a:off x="5855911" y="6498706"/>
            <a:ext cx="6336089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про ПЗСО    ст.51 ч.1 / Лист МОНУ № 1/9-141 - с.5</a:t>
            </a:r>
            <a:endParaRPr lang="LID4096" sz="1600" dirty="0"/>
          </a:p>
        </p:txBody>
      </p:sp>
      <p:pic>
        <p:nvPicPr>
          <p:cNvPr id="17410" name="Picture 2" descr="В Ужгороді нагородять переможців обласного етапу конкурсу «Вчитель року» /  февраль / 2016 / Новини / UZHGOROD.in - Закарпатський інформаційно-діловий  портал">
            <a:extLst>
              <a:ext uri="{FF2B5EF4-FFF2-40B4-BE49-F238E27FC236}">
                <a16:creationId xmlns:a16="http://schemas.microsoft.com/office/drawing/2014/main" id="{D8CF9C01-C7BE-4481-88C4-C8D8D8C40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194" y="3596368"/>
            <a:ext cx="3687862" cy="276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E33B1D-8854-4AD5-86B7-DE0880244955}"/>
              </a:ext>
            </a:extLst>
          </p:cNvPr>
          <p:cNvSpPr txBox="1"/>
          <p:nvPr/>
        </p:nvSpPr>
        <p:spPr>
          <a:xfrm>
            <a:off x="115717" y="397554"/>
            <a:ext cx="5388076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Кожному педагогічному працівникові гарантується право</a:t>
            </a:r>
            <a:endParaRPr lang="LID4096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B402BA-A8BD-4902-8DE6-962425857942}"/>
              </a:ext>
            </a:extLst>
          </p:cNvPr>
          <p:cNvSpPr txBox="1"/>
          <p:nvPr/>
        </p:nvSpPr>
        <p:spPr>
          <a:xfrm>
            <a:off x="6538452" y="393759"/>
            <a:ext cx="5537831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підвищувати кваліфікацію в комунальному закладі післядипломної освіти, </a:t>
            </a:r>
            <a:endParaRPr lang="LID4096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3A5C74-6E80-4C66-8331-2FB82CA60CCE}"/>
              </a:ext>
            </a:extLst>
          </p:cNvPr>
          <p:cNvSpPr txBox="1"/>
          <p:nvPr/>
        </p:nvSpPr>
        <p:spPr>
          <a:xfrm>
            <a:off x="6505289" y="2052129"/>
            <a:ext cx="561865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розташованому  на території відповідної області (за місцем проживання такого педагогічного працівника)</a:t>
            </a:r>
            <a:endParaRPr lang="LID4096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Стрілка: вправо з вирізом 9">
            <a:extLst>
              <a:ext uri="{FF2B5EF4-FFF2-40B4-BE49-F238E27FC236}">
                <a16:creationId xmlns:a16="http://schemas.microsoft.com/office/drawing/2014/main" id="{15C768C0-2CA4-414C-B330-A43F54B90202}"/>
              </a:ext>
            </a:extLst>
          </p:cNvPr>
          <p:cNvSpPr/>
          <p:nvPr/>
        </p:nvSpPr>
        <p:spPr>
          <a:xfrm>
            <a:off x="5667270" y="693336"/>
            <a:ext cx="733530" cy="713433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695154-01E0-4F56-ACD0-C1D83D04C2A8}"/>
              </a:ext>
            </a:extLst>
          </p:cNvPr>
          <p:cNvSpPr txBox="1"/>
          <p:nvPr/>
        </p:nvSpPr>
        <p:spPr>
          <a:xfrm rot="21116944">
            <a:off x="128470" y="3434242"/>
            <a:ext cx="51657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Визначена додаткова гарантія ніяким чином </a:t>
            </a:r>
          </a:p>
          <a:p>
            <a:pPr algn="ctr"/>
            <a:r>
              <a:rPr lang="uk-UA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не заперечує загального права вільно обирати суб’єкта підвищення кваліфікації</a:t>
            </a:r>
            <a:endParaRPr lang="LID4096" sz="2800" b="1" dirty="0"/>
          </a:p>
        </p:txBody>
      </p:sp>
      <p:pic>
        <p:nvPicPr>
          <p:cNvPr id="17412" name="Picture 4" descr="Правильний вибір професії - це твій успіх у житті - Вибір професії">
            <a:extLst>
              <a:ext uri="{FF2B5EF4-FFF2-40B4-BE49-F238E27FC236}">
                <a16:creationId xmlns:a16="http://schemas.microsoft.com/office/drawing/2014/main" id="{202A5D72-8B26-441E-B8A2-DAF56620B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085" y="3710499"/>
            <a:ext cx="2537961" cy="252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74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C526C-EA7D-4E75-88B2-98CB28712C8D}"/>
              </a:ext>
            </a:extLst>
          </p:cNvPr>
          <p:cNvSpPr txBox="1"/>
          <p:nvPr/>
        </p:nvSpPr>
        <p:spPr>
          <a:xfrm>
            <a:off x="158269" y="128060"/>
            <a:ext cx="2604596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 підвищення кваліфікації </a:t>
            </a:r>
            <a:endParaRPr lang="LID4096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58968-D5BD-46ED-A9F8-D4411A97068F}"/>
              </a:ext>
            </a:extLst>
          </p:cNvPr>
          <p:cNvSpPr txBox="1"/>
          <p:nvPr/>
        </p:nvSpPr>
        <p:spPr>
          <a:xfrm>
            <a:off x="4159044" y="324704"/>
            <a:ext cx="7285704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Фізичні, юридичні особи, фізична особа-підприємець</a:t>
            </a:r>
            <a:endParaRPr lang="LID4096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Стрілка: вправо 3">
            <a:extLst>
              <a:ext uri="{FF2B5EF4-FFF2-40B4-BE49-F238E27FC236}">
                <a16:creationId xmlns:a16="http://schemas.microsoft.com/office/drawing/2014/main" id="{14FF857D-5A9E-4E37-9FD4-55D073F715D2}"/>
              </a:ext>
            </a:extLst>
          </p:cNvPr>
          <p:cNvSpPr/>
          <p:nvPr/>
        </p:nvSpPr>
        <p:spPr>
          <a:xfrm>
            <a:off x="3382297" y="442452"/>
            <a:ext cx="580103" cy="757083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0C4A91-4842-4692-8863-9D0569C575B1}"/>
              </a:ext>
            </a:extLst>
          </p:cNvPr>
          <p:cNvSpPr txBox="1"/>
          <p:nvPr/>
        </p:nvSpPr>
        <p:spPr>
          <a:xfrm>
            <a:off x="1460567" y="2234069"/>
            <a:ext cx="26547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КВЕД</a:t>
            </a:r>
            <a:endParaRPr lang="LID4096" sz="54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2CC3AD-B232-4370-B935-261197BCFE5E}"/>
              </a:ext>
            </a:extLst>
          </p:cNvPr>
          <p:cNvSpPr txBox="1"/>
          <p:nvPr/>
        </p:nvSpPr>
        <p:spPr>
          <a:xfrm>
            <a:off x="4115277" y="2403346"/>
            <a:ext cx="706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код економічного виду діяльності</a:t>
            </a:r>
            <a:endParaRPr lang="LID4096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09F441-1E8F-4587-8C19-33396510C521}"/>
              </a:ext>
            </a:extLst>
          </p:cNvPr>
          <p:cNvSpPr txBox="1"/>
          <p:nvPr/>
        </p:nvSpPr>
        <p:spPr>
          <a:xfrm>
            <a:off x="2355301" y="3693748"/>
            <a:ext cx="76834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85.59 – Інші види освіти</a:t>
            </a:r>
          </a:p>
          <a:p>
            <a:r>
              <a:rPr lang="uk-UA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85.60 – Допоміжна діяльність у 												сфері освіти</a:t>
            </a:r>
            <a:endParaRPr lang="LID4096" sz="3200" dirty="0"/>
          </a:p>
        </p:txBody>
      </p:sp>
      <p:pic>
        <p:nvPicPr>
          <p:cNvPr id="2050" name="Picture 2" descr="Освіта України за роки незалежності | Новини на Gazeta.ua">
            <a:extLst>
              <a:ext uri="{FF2B5EF4-FFF2-40B4-BE49-F238E27FC236}">
                <a16:creationId xmlns:a16="http://schemas.microsoft.com/office/drawing/2014/main" id="{34B275B1-BCF2-40BC-B033-5FC47EC30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2952" y="2540246"/>
            <a:ext cx="2524099" cy="341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Сполучна лінія: вигнута 11">
            <a:extLst>
              <a:ext uri="{FF2B5EF4-FFF2-40B4-BE49-F238E27FC236}">
                <a16:creationId xmlns:a16="http://schemas.microsoft.com/office/drawing/2014/main" id="{5D09A721-6EDA-493A-A177-FA2E1B95FAB4}"/>
              </a:ext>
            </a:extLst>
          </p:cNvPr>
          <p:cNvCxnSpPr>
            <a:cxnSpLocks/>
          </p:cNvCxnSpPr>
          <p:nvPr/>
        </p:nvCxnSpPr>
        <p:spPr>
          <a:xfrm rot="5400000">
            <a:off x="8358729" y="3019813"/>
            <a:ext cx="4933172" cy="1179873"/>
          </a:xfrm>
          <a:prstGeom prst="curvedConnector3">
            <a:avLst>
              <a:gd name="adj1" fmla="val 100824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DBD8BC4-1C31-4F73-8752-749E5BAA725D}"/>
              </a:ext>
            </a:extLst>
          </p:cNvPr>
          <p:cNvSpPr txBox="1"/>
          <p:nvPr/>
        </p:nvSpPr>
        <p:spPr>
          <a:xfrm>
            <a:off x="3088248" y="5383838"/>
            <a:ext cx="695048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Єдиний державний реєстр юридичних осіб, фізичних осіб-підприємців та громадських формувань (ЄДР)</a:t>
            </a:r>
            <a:endParaRPr lang="LID4096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12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8" grpId="0"/>
      <p:bldP spid="10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BA74DE-4724-485F-8454-00E752ACC0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5044" y="212009"/>
            <a:ext cx="9320981" cy="3618271"/>
          </a:xfrm>
          <a:prstGeom prst="rect">
            <a:avLst/>
          </a:prstGeom>
        </p:spPr>
      </p:pic>
      <p:pic>
        <p:nvPicPr>
          <p:cNvPr id="4098" name="Picture 2" descr="Урок з інформатики 4 клас Тема. Пошук в Інтернеті">
            <a:extLst>
              <a:ext uri="{FF2B5EF4-FFF2-40B4-BE49-F238E27FC236}">
                <a16:creationId xmlns:a16="http://schemas.microsoft.com/office/drawing/2014/main" id="{8F1844D5-35F1-4D6A-8923-AAA8D3118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7" y="98014"/>
            <a:ext cx="3379848" cy="284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E93D97-8E08-4AC0-A92D-520DDC67E2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3006" y="1735393"/>
            <a:ext cx="6607277" cy="5122607"/>
          </a:xfrm>
          <a:prstGeom prst="rect">
            <a:avLst/>
          </a:prstGeom>
        </p:spPr>
      </p:pic>
      <p:pic>
        <p:nvPicPr>
          <p:cNvPr id="4100" name="Picture 4" descr="Боднарів, Вістова, Бабин Зарічний: у кожного свій вибір">
            <a:extLst>
              <a:ext uri="{FF2B5EF4-FFF2-40B4-BE49-F238E27FC236}">
                <a16:creationId xmlns:a16="http://schemas.microsoft.com/office/drawing/2014/main" id="{FB415E41-B619-4A9A-AB76-726B5D81D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46167" y="2825545"/>
            <a:ext cx="150985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929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106C29-14E9-4888-A8B4-2C788DC1D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265470"/>
            <a:ext cx="12211647" cy="590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8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2AA09D-CDC4-47D0-A5BE-F6056A2E78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74" y="85661"/>
            <a:ext cx="12024852" cy="6772339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11F2E3E-9C57-4545-9957-47991086EA9D}"/>
              </a:ext>
            </a:extLst>
          </p:cNvPr>
          <p:cNvSpPr/>
          <p:nvPr/>
        </p:nvSpPr>
        <p:spPr>
          <a:xfrm>
            <a:off x="560439" y="6243484"/>
            <a:ext cx="1474838" cy="127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50978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AD32BB-9368-488B-A6B6-CCF4C9E135DC}"/>
              </a:ext>
            </a:extLst>
          </p:cNvPr>
          <p:cNvSpPr txBox="1"/>
          <p:nvPr/>
        </p:nvSpPr>
        <p:spPr>
          <a:xfrm>
            <a:off x="1435510" y="157860"/>
            <a:ext cx="9861754" cy="101566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6000" b="1" dirty="0">
                <a:latin typeface="Comic Sans MS" panose="030F0702030302020204" pitchFamily="66" charset="0"/>
              </a:rPr>
              <a:t>Нормативні документи:</a:t>
            </a:r>
            <a:endParaRPr lang="LID4096" sz="6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DB0A64-D40F-40B3-AE12-E13D1695EDCF}"/>
              </a:ext>
            </a:extLst>
          </p:cNvPr>
          <p:cNvSpPr txBox="1"/>
          <p:nvPr/>
        </p:nvSpPr>
        <p:spPr>
          <a:xfrm>
            <a:off x="367481" y="2391101"/>
            <a:ext cx="114570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Кабінету Міністрів України від 27.12.2019 року № 1133 «Про внесення змін до Порядку підвищення кваліфікації педагогічних і науково-педагогічних працівників</a:t>
            </a:r>
            <a:endParaRPr lang="LID4096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A374E0-A96D-47F3-87EC-4B80803052FF}"/>
              </a:ext>
            </a:extLst>
          </p:cNvPr>
          <p:cNvSpPr txBox="1"/>
          <p:nvPr/>
        </p:nvSpPr>
        <p:spPr>
          <a:xfrm>
            <a:off x="381000" y="1501200"/>
            <a:ext cx="113562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Кабінету Міністрів України 21.08.2019 року № 800 «Деякі питання підвищення кваліфікації педагогічних і науково-педагогічних працівників</a:t>
            </a:r>
            <a:endParaRPr lang="LID4096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D1AFFA-1C8E-4204-B637-F9BE4715A687}"/>
              </a:ext>
            </a:extLst>
          </p:cNvPr>
          <p:cNvSpPr txBox="1"/>
          <p:nvPr/>
        </p:nvSpPr>
        <p:spPr>
          <a:xfrm>
            <a:off x="394519" y="5232459"/>
            <a:ext cx="11430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МОНУ від 04.03.2020 № 1/9-141 «Щодо підвищення кваліфікації педагогічних працівників закладів загальної середньої освіти»</a:t>
            </a:r>
            <a:endParaRPr lang="LID4096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4CBC28-E52A-4EFF-9401-34E193CB5BCE}"/>
              </a:ext>
            </a:extLst>
          </p:cNvPr>
          <p:cNvSpPr txBox="1"/>
          <p:nvPr/>
        </p:nvSpPr>
        <p:spPr>
          <a:xfrm>
            <a:off x="367481" y="4422698"/>
            <a:ext cx="103558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повну загальну середню освіту» 16.01.2020 року</a:t>
            </a:r>
            <a:endParaRPr lang="LID4096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Що робити, якщо платник податків втратив документи? Роз'яснює ДФС |  Checkpoint">
            <a:extLst>
              <a:ext uri="{FF2B5EF4-FFF2-40B4-BE49-F238E27FC236}">
                <a16:creationId xmlns:a16="http://schemas.microsoft.com/office/drawing/2014/main" id="{F6449A94-D10F-44CC-9C42-959E64B5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301" y="4145428"/>
            <a:ext cx="1483925" cy="83099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5FA995-1C78-4049-8A62-D3C8D5111FEE}"/>
              </a:ext>
            </a:extLst>
          </p:cNvPr>
          <p:cNvSpPr txBox="1"/>
          <p:nvPr/>
        </p:nvSpPr>
        <p:spPr>
          <a:xfrm>
            <a:off x="394519" y="3714541"/>
            <a:ext cx="103558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освіту» 2017 року</a:t>
            </a:r>
            <a:endParaRPr lang="LID4096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504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978FDB-0E92-4B70-A915-4A94B7A38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0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309FBE-EDCD-4EFA-8EC1-254C53B51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Рамка 1">
            <a:extLst>
              <a:ext uri="{FF2B5EF4-FFF2-40B4-BE49-F238E27FC236}">
                <a16:creationId xmlns:a16="http://schemas.microsoft.com/office/drawing/2014/main" id="{17EF1D52-F279-4C64-A69D-1D2B7C999FDB}"/>
              </a:ext>
            </a:extLst>
          </p:cNvPr>
          <p:cNvSpPr/>
          <p:nvPr/>
        </p:nvSpPr>
        <p:spPr>
          <a:xfrm>
            <a:off x="10825316" y="4483510"/>
            <a:ext cx="1179871" cy="72758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4" name="Полілінія: фігура 3">
            <a:extLst>
              <a:ext uri="{FF2B5EF4-FFF2-40B4-BE49-F238E27FC236}">
                <a16:creationId xmlns:a16="http://schemas.microsoft.com/office/drawing/2014/main" id="{CAA16F4B-CB3F-4ED9-A4C4-E7CB2FBF25EA}"/>
              </a:ext>
            </a:extLst>
          </p:cNvPr>
          <p:cNvSpPr/>
          <p:nvPr/>
        </p:nvSpPr>
        <p:spPr>
          <a:xfrm>
            <a:off x="272198" y="4758813"/>
            <a:ext cx="7813336" cy="180936"/>
          </a:xfrm>
          <a:custGeom>
            <a:avLst/>
            <a:gdLst>
              <a:gd name="connsiteX0" fmla="*/ 32602 w 7813336"/>
              <a:gd name="connsiteY0" fmla="*/ 108155 h 180936"/>
              <a:gd name="connsiteX1" fmla="*/ 278408 w 7813336"/>
              <a:gd name="connsiteY1" fmla="*/ 98322 h 180936"/>
              <a:gd name="connsiteX2" fmla="*/ 337402 w 7813336"/>
              <a:gd name="connsiteY2" fmla="*/ 78658 h 180936"/>
              <a:gd name="connsiteX3" fmla="*/ 366899 w 7813336"/>
              <a:gd name="connsiteY3" fmla="*/ 58993 h 180936"/>
              <a:gd name="connsiteX4" fmla="*/ 396396 w 7813336"/>
              <a:gd name="connsiteY4" fmla="*/ 49161 h 180936"/>
              <a:gd name="connsiteX5" fmla="*/ 455389 w 7813336"/>
              <a:gd name="connsiteY5" fmla="*/ 9832 h 180936"/>
              <a:gd name="connsiteX6" fmla="*/ 386563 w 7813336"/>
              <a:gd name="connsiteY6" fmla="*/ 39329 h 180936"/>
              <a:gd name="connsiteX7" fmla="*/ 317737 w 7813336"/>
              <a:gd name="connsiteY7" fmla="*/ 58993 h 180936"/>
              <a:gd name="connsiteX8" fmla="*/ 229247 w 7813336"/>
              <a:gd name="connsiteY8" fmla="*/ 78658 h 180936"/>
              <a:gd name="connsiteX9" fmla="*/ 219415 w 7813336"/>
              <a:gd name="connsiteY9" fmla="*/ 108155 h 180936"/>
              <a:gd name="connsiteX10" fmla="*/ 307905 w 7813336"/>
              <a:gd name="connsiteY10" fmla="*/ 147484 h 180936"/>
              <a:gd name="connsiteX11" fmla="*/ 593041 w 7813336"/>
              <a:gd name="connsiteY11" fmla="*/ 127819 h 180936"/>
              <a:gd name="connsiteX12" fmla="*/ 622537 w 7813336"/>
              <a:gd name="connsiteY12" fmla="*/ 108155 h 180936"/>
              <a:gd name="connsiteX13" fmla="*/ 642202 w 7813336"/>
              <a:gd name="connsiteY13" fmla="*/ 78658 h 180936"/>
              <a:gd name="connsiteX14" fmla="*/ 652034 w 7813336"/>
              <a:gd name="connsiteY14" fmla="*/ 49161 h 180936"/>
              <a:gd name="connsiteX15" fmla="*/ 622537 w 7813336"/>
              <a:gd name="connsiteY15" fmla="*/ 58993 h 180936"/>
              <a:gd name="connsiteX16" fmla="*/ 583208 w 7813336"/>
              <a:gd name="connsiteY16" fmla="*/ 117987 h 180936"/>
              <a:gd name="connsiteX17" fmla="*/ 593041 w 7813336"/>
              <a:gd name="connsiteY17" fmla="*/ 167148 h 180936"/>
              <a:gd name="connsiteX18" fmla="*/ 956834 w 7813336"/>
              <a:gd name="connsiteY18" fmla="*/ 137652 h 180936"/>
              <a:gd name="connsiteX19" fmla="*/ 1025660 w 7813336"/>
              <a:gd name="connsiteY19" fmla="*/ 127819 h 180936"/>
              <a:gd name="connsiteX20" fmla="*/ 1084654 w 7813336"/>
              <a:gd name="connsiteY20" fmla="*/ 117987 h 180936"/>
              <a:gd name="connsiteX21" fmla="*/ 1123983 w 7813336"/>
              <a:gd name="connsiteY21" fmla="*/ 98322 h 180936"/>
              <a:gd name="connsiteX22" fmla="*/ 1153479 w 7813336"/>
              <a:gd name="connsiteY22" fmla="*/ 88490 h 180936"/>
              <a:gd name="connsiteX23" fmla="*/ 1143647 w 7813336"/>
              <a:gd name="connsiteY23" fmla="*/ 49161 h 180936"/>
              <a:gd name="connsiteX24" fmla="*/ 848679 w 7813336"/>
              <a:gd name="connsiteY24" fmla="*/ 58993 h 180936"/>
              <a:gd name="connsiteX25" fmla="*/ 858512 w 7813336"/>
              <a:gd name="connsiteY25" fmla="*/ 137652 h 180936"/>
              <a:gd name="connsiteX26" fmla="*/ 907673 w 7813336"/>
              <a:gd name="connsiteY26" fmla="*/ 147484 h 180936"/>
              <a:gd name="connsiteX27" fmla="*/ 1202641 w 7813336"/>
              <a:gd name="connsiteY27" fmla="*/ 127819 h 180936"/>
              <a:gd name="connsiteX28" fmla="*/ 1291131 w 7813336"/>
              <a:gd name="connsiteY28" fmla="*/ 98322 h 180936"/>
              <a:gd name="connsiteX29" fmla="*/ 1320628 w 7813336"/>
              <a:gd name="connsiteY29" fmla="*/ 88490 h 180936"/>
              <a:gd name="connsiteX30" fmla="*/ 1251802 w 7813336"/>
              <a:gd name="connsiteY30" fmla="*/ 39329 h 180936"/>
              <a:gd name="connsiteX31" fmla="*/ 1251802 w 7813336"/>
              <a:gd name="connsiteY31" fmla="*/ 108155 h 180936"/>
              <a:gd name="connsiteX32" fmla="*/ 1300963 w 7813336"/>
              <a:gd name="connsiteY32" fmla="*/ 117987 h 180936"/>
              <a:gd name="connsiteX33" fmla="*/ 1812241 w 7813336"/>
              <a:gd name="connsiteY33" fmla="*/ 108155 h 180936"/>
              <a:gd name="connsiteX34" fmla="*/ 1851570 w 7813336"/>
              <a:gd name="connsiteY34" fmla="*/ 98322 h 180936"/>
              <a:gd name="connsiteX35" fmla="*/ 1881067 w 7813336"/>
              <a:gd name="connsiteY35" fmla="*/ 78658 h 180936"/>
              <a:gd name="connsiteX36" fmla="*/ 1831905 w 7813336"/>
              <a:gd name="connsiteY36" fmla="*/ 39329 h 180936"/>
              <a:gd name="connsiteX37" fmla="*/ 1595931 w 7813336"/>
              <a:gd name="connsiteY37" fmla="*/ 49161 h 180936"/>
              <a:gd name="connsiteX38" fmla="*/ 1586099 w 7813336"/>
              <a:gd name="connsiteY38" fmla="*/ 78658 h 180936"/>
              <a:gd name="connsiteX39" fmla="*/ 1625428 w 7813336"/>
              <a:gd name="connsiteY39" fmla="*/ 98322 h 180936"/>
              <a:gd name="connsiteX40" fmla="*/ 1792576 w 7813336"/>
              <a:gd name="connsiteY40" fmla="*/ 127819 h 180936"/>
              <a:gd name="connsiteX41" fmla="*/ 1989221 w 7813336"/>
              <a:gd name="connsiteY41" fmla="*/ 117987 h 180936"/>
              <a:gd name="connsiteX42" fmla="*/ 1979389 w 7813336"/>
              <a:gd name="connsiteY42" fmla="*/ 88490 h 180936"/>
              <a:gd name="connsiteX43" fmla="*/ 1881067 w 7813336"/>
              <a:gd name="connsiteY43" fmla="*/ 98322 h 180936"/>
              <a:gd name="connsiteX44" fmla="*/ 1910563 w 7813336"/>
              <a:gd name="connsiteY44" fmla="*/ 147484 h 180936"/>
              <a:gd name="connsiteX45" fmla="*/ 2274357 w 7813336"/>
              <a:gd name="connsiteY45" fmla="*/ 137652 h 180936"/>
              <a:gd name="connsiteX46" fmla="*/ 2284189 w 7813336"/>
              <a:gd name="connsiteY46" fmla="*/ 108155 h 180936"/>
              <a:gd name="connsiteX47" fmla="*/ 2254692 w 7813336"/>
              <a:gd name="connsiteY47" fmla="*/ 98322 h 180936"/>
              <a:gd name="connsiteX48" fmla="*/ 2067879 w 7813336"/>
              <a:gd name="connsiteY48" fmla="*/ 108155 h 180936"/>
              <a:gd name="connsiteX49" fmla="*/ 2107208 w 7813336"/>
              <a:gd name="connsiteY49" fmla="*/ 127819 h 180936"/>
              <a:gd name="connsiteX50" fmla="*/ 2235028 w 7813336"/>
              <a:gd name="connsiteY50" fmla="*/ 147484 h 180936"/>
              <a:gd name="connsiteX51" fmla="*/ 2520163 w 7813336"/>
              <a:gd name="connsiteY51" fmla="*/ 137652 h 180936"/>
              <a:gd name="connsiteX52" fmla="*/ 2539828 w 7813336"/>
              <a:gd name="connsiteY52" fmla="*/ 108155 h 180936"/>
              <a:gd name="connsiteX53" fmla="*/ 2500499 w 7813336"/>
              <a:gd name="connsiteY53" fmla="*/ 58993 h 180936"/>
              <a:gd name="connsiteX54" fmla="*/ 2343183 w 7813336"/>
              <a:gd name="connsiteY54" fmla="*/ 39329 h 180936"/>
              <a:gd name="connsiteX55" fmla="*/ 2215363 w 7813336"/>
              <a:gd name="connsiteY55" fmla="*/ 49161 h 180936"/>
              <a:gd name="connsiteX56" fmla="*/ 2235028 w 7813336"/>
              <a:gd name="connsiteY56" fmla="*/ 98322 h 180936"/>
              <a:gd name="connsiteX57" fmla="*/ 2284189 w 7813336"/>
              <a:gd name="connsiteY57" fmla="*/ 127819 h 180936"/>
              <a:gd name="connsiteX58" fmla="*/ 2441505 w 7813336"/>
              <a:gd name="connsiteY58" fmla="*/ 147484 h 180936"/>
              <a:gd name="connsiteX59" fmla="*/ 3218254 w 7813336"/>
              <a:gd name="connsiteY59" fmla="*/ 137652 h 180936"/>
              <a:gd name="connsiteX60" fmla="*/ 3237918 w 7813336"/>
              <a:gd name="connsiteY60" fmla="*/ 108155 h 180936"/>
              <a:gd name="connsiteX61" fmla="*/ 3169092 w 7813336"/>
              <a:gd name="connsiteY61" fmla="*/ 68826 h 180936"/>
              <a:gd name="connsiteX62" fmla="*/ 2952783 w 7813336"/>
              <a:gd name="connsiteY62" fmla="*/ 49161 h 180936"/>
              <a:gd name="connsiteX63" fmla="*/ 2765970 w 7813336"/>
              <a:gd name="connsiteY63" fmla="*/ 58993 h 180936"/>
              <a:gd name="connsiteX64" fmla="*/ 2795467 w 7813336"/>
              <a:gd name="connsiteY64" fmla="*/ 88490 h 180936"/>
              <a:gd name="connsiteX65" fmla="*/ 2874125 w 7813336"/>
              <a:gd name="connsiteY65" fmla="*/ 98322 h 180936"/>
              <a:gd name="connsiteX66" fmla="*/ 2952783 w 7813336"/>
              <a:gd name="connsiteY66" fmla="*/ 117987 h 180936"/>
              <a:gd name="connsiteX67" fmla="*/ 3424731 w 7813336"/>
              <a:gd name="connsiteY67" fmla="*/ 108155 h 180936"/>
              <a:gd name="connsiteX68" fmla="*/ 3483725 w 7813336"/>
              <a:gd name="connsiteY68" fmla="*/ 78658 h 180936"/>
              <a:gd name="connsiteX69" fmla="*/ 3542718 w 7813336"/>
              <a:gd name="connsiteY69" fmla="*/ 58993 h 180936"/>
              <a:gd name="connsiteX70" fmla="*/ 3572215 w 7813336"/>
              <a:gd name="connsiteY70" fmla="*/ 39329 h 180936"/>
              <a:gd name="connsiteX71" fmla="*/ 3424731 w 7813336"/>
              <a:gd name="connsiteY71" fmla="*/ 49161 h 180936"/>
              <a:gd name="connsiteX72" fmla="*/ 3483725 w 7813336"/>
              <a:gd name="connsiteY72" fmla="*/ 58993 h 180936"/>
              <a:gd name="connsiteX73" fmla="*/ 4152318 w 7813336"/>
              <a:gd name="connsiteY73" fmla="*/ 58993 h 180936"/>
              <a:gd name="connsiteX74" fmla="*/ 4240808 w 7813336"/>
              <a:gd name="connsiteY74" fmla="*/ 58993 h 180936"/>
              <a:gd name="connsiteX75" fmla="*/ 5007725 w 7813336"/>
              <a:gd name="connsiteY75" fmla="*/ 49161 h 180936"/>
              <a:gd name="connsiteX76" fmla="*/ 5037221 w 7813336"/>
              <a:gd name="connsiteY76" fmla="*/ 39329 h 180936"/>
              <a:gd name="connsiteX77" fmla="*/ 4978228 w 7813336"/>
              <a:gd name="connsiteY77" fmla="*/ 49161 h 180936"/>
              <a:gd name="connsiteX78" fmla="*/ 4988060 w 7813336"/>
              <a:gd name="connsiteY78" fmla="*/ 98322 h 180936"/>
              <a:gd name="connsiteX79" fmla="*/ 5017557 w 7813336"/>
              <a:gd name="connsiteY79" fmla="*/ 108155 h 180936"/>
              <a:gd name="connsiteX80" fmla="*/ 5214202 w 7813336"/>
              <a:gd name="connsiteY80" fmla="*/ 88490 h 180936"/>
              <a:gd name="connsiteX81" fmla="*/ 5243699 w 7813336"/>
              <a:gd name="connsiteY81" fmla="*/ 68826 h 180936"/>
              <a:gd name="connsiteX82" fmla="*/ 5233867 w 7813336"/>
              <a:gd name="connsiteY82" fmla="*/ 98322 h 180936"/>
              <a:gd name="connsiteX83" fmla="*/ 5273196 w 7813336"/>
              <a:gd name="connsiteY83" fmla="*/ 108155 h 180936"/>
              <a:gd name="connsiteX84" fmla="*/ 5430512 w 7813336"/>
              <a:gd name="connsiteY84" fmla="*/ 98322 h 180936"/>
              <a:gd name="connsiteX85" fmla="*/ 5450176 w 7813336"/>
              <a:gd name="connsiteY85" fmla="*/ 68826 h 180936"/>
              <a:gd name="connsiteX86" fmla="*/ 5410847 w 7813336"/>
              <a:gd name="connsiteY86" fmla="*/ 49161 h 180936"/>
              <a:gd name="connsiteX87" fmla="*/ 5224034 w 7813336"/>
              <a:gd name="connsiteY87" fmla="*/ 58993 h 180936"/>
              <a:gd name="connsiteX88" fmla="*/ 5204370 w 7813336"/>
              <a:gd name="connsiteY88" fmla="*/ 117987 h 180936"/>
              <a:gd name="connsiteX89" fmla="*/ 5253531 w 7813336"/>
              <a:gd name="connsiteY89" fmla="*/ 137652 h 180936"/>
              <a:gd name="connsiteX90" fmla="*/ 5450176 w 7813336"/>
              <a:gd name="connsiteY90" fmla="*/ 157316 h 180936"/>
              <a:gd name="connsiteX91" fmla="*/ 5636989 w 7813336"/>
              <a:gd name="connsiteY91" fmla="*/ 147484 h 180936"/>
              <a:gd name="connsiteX92" fmla="*/ 5705815 w 7813336"/>
              <a:gd name="connsiteY92" fmla="*/ 127819 h 180936"/>
              <a:gd name="connsiteX93" fmla="*/ 5715647 w 7813336"/>
              <a:gd name="connsiteY93" fmla="*/ 58993 h 180936"/>
              <a:gd name="connsiteX94" fmla="*/ 5676318 w 7813336"/>
              <a:gd name="connsiteY94" fmla="*/ 49161 h 180936"/>
              <a:gd name="connsiteX95" fmla="*/ 5519002 w 7813336"/>
              <a:gd name="connsiteY95" fmla="*/ 58993 h 180936"/>
              <a:gd name="connsiteX96" fmla="*/ 5558331 w 7813336"/>
              <a:gd name="connsiteY96" fmla="*/ 78658 h 180936"/>
              <a:gd name="connsiteX97" fmla="*/ 5646821 w 7813336"/>
              <a:gd name="connsiteY97" fmla="*/ 88490 h 180936"/>
              <a:gd name="connsiteX98" fmla="*/ 6020447 w 7813336"/>
              <a:gd name="connsiteY98" fmla="*/ 78658 h 180936"/>
              <a:gd name="connsiteX99" fmla="*/ 5872963 w 7813336"/>
              <a:gd name="connsiteY99" fmla="*/ 88490 h 180936"/>
              <a:gd name="connsiteX100" fmla="*/ 5902460 w 7813336"/>
              <a:gd name="connsiteY100" fmla="*/ 108155 h 180936"/>
              <a:gd name="connsiteX101" fmla="*/ 6010615 w 7813336"/>
              <a:gd name="connsiteY101" fmla="*/ 117987 h 180936"/>
              <a:gd name="connsiteX102" fmla="*/ 6226925 w 7813336"/>
              <a:gd name="connsiteY102" fmla="*/ 108155 h 180936"/>
              <a:gd name="connsiteX103" fmla="*/ 6197428 w 7813336"/>
              <a:gd name="connsiteY103" fmla="*/ 88490 h 180936"/>
              <a:gd name="connsiteX104" fmla="*/ 6158099 w 7813336"/>
              <a:gd name="connsiteY104" fmla="*/ 98322 h 180936"/>
              <a:gd name="connsiteX105" fmla="*/ 6226925 w 7813336"/>
              <a:gd name="connsiteY105" fmla="*/ 117987 h 180936"/>
              <a:gd name="connsiteX106" fmla="*/ 6285918 w 7813336"/>
              <a:gd name="connsiteY106" fmla="*/ 127819 h 180936"/>
              <a:gd name="connsiteX107" fmla="*/ 6580886 w 7813336"/>
              <a:gd name="connsiteY107" fmla="*/ 117987 h 180936"/>
              <a:gd name="connsiteX108" fmla="*/ 6610383 w 7813336"/>
              <a:gd name="connsiteY108" fmla="*/ 98322 h 180936"/>
              <a:gd name="connsiteX109" fmla="*/ 6580886 w 7813336"/>
              <a:gd name="connsiteY109" fmla="*/ 78658 h 180936"/>
              <a:gd name="connsiteX110" fmla="*/ 6757867 w 7813336"/>
              <a:gd name="connsiteY110" fmla="*/ 98322 h 180936"/>
              <a:gd name="connsiteX111" fmla="*/ 6915183 w 7813336"/>
              <a:gd name="connsiteY111" fmla="*/ 88490 h 180936"/>
              <a:gd name="connsiteX112" fmla="*/ 6954512 w 7813336"/>
              <a:gd name="connsiteY112" fmla="*/ 68826 h 180936"/>
              <a:gd name="connsiteX113" fmla="*/ 6964344 w 7813336"/>
              <a:gd name="connsiteY113" fmla="*/ 39329 h 180936"/>
              <a:gd name="connsiteX114" fmla="*/ 6807028 w 7813336"/>
              <a:gd name="connsiteY114" fmla="*/ 49161 h 180936"/>
              <a:gd name="connsiteX115" fmla="*/ 6816860 w 7813336"/>
              <a:gd name="connsiteY115" fmla="*/ 78658 h 180936"/>
              <a:gd name="connsiteX116" fmla="*/ 6964344 w 7813336"/>
              <a:gd name="connsiteY116" fmla="*/ 108155 h 180936"/>
              <a:gd name="connsiteX117" fmla="*/ 7219983 w 7813336"/>
              <a:gd name="connsiteY117" fmla="*/ 98322 h 180936"/>
              <a:gd name="connsiteX118" fmla="*/ 7190486 w 7813336"/>
              <a:gd name="connsiteY118" fmla="*/ 88490 h 180936"/>
              <a:gd name="connsiteX119" fmla="*/ 7111828 w 7813336"/>
              <a:gd name="connsiteY119" fmla="*/ 98322 h 180936"/>
              <a:gd name="connsiteX120" fmla="*/ 7151157 w 7813336"/>
              <a:gd name="connsiteY120" fmla="*/ 137652 h 180936"/>
              <a:gd name="connsiteX121" fmla="*/ 7229815 w 7813336"/>
              <a:gd name="connsiteY121" fmla="*/ 157316 h 180936"/>
              <a:gd name="connsiteX122" fmla="*/ 7396963 w 7813336"/>
              <a:gd name="connsiteY122" fmla="*/ 147484 h 180936"/>
              <a:gd name="connsiteX123" fmla="*/ 7455957 w 7813336"/>
              <a:gd name="connsiteY123" fmla="*/ 167148 h 180936"/>
              <a:gd name="connsiteX124" fmla="*/ 7672267 w 7813336"/>
              <a:gd name="connsiteY124" fmla="*/ 157316 h 180936"/>
              <a:gd name="connsiteX125" fmla="*/ 7701763 w 7813336"/>
              <a:gd name="connsiteY125" fmla="*/ 137652 h 180936"/>
              <a:gd name="connsiteX126" fmla="*/ 7741092 w 7813336"/>
              <a:gd name="connsiteY126" fmla="*/ 108155 h 180936"/>
              <a:gd name="connsiteX127" fmla="*/ 7780421 w 7813336"/>
              <a:gd name="connsiteY127" fmla="*/ 98322 h 180936"/>
              <a:gd name="connsiteX128" fmla="*/ 7800086 w 7813336"/>
              <a:gd name="connsiteY128" fmla="*/ 49161 h 180936"/>
              <a:gd name="connsiteX129" fmla="*/ 7741092 w 7813336"/>
              <a:gd name="connsiteY129" fmla="*/ 19664 h 180936"/>
              <a:gd name="connsiteX130" fmla="*/ 7682099 w 7813336"/>
              <a:gd name="connsiteY130" fmla="*/ 0 h 180936"/>
              <a:gd name="connsiteX131" fmla="*/ 7564112 w 7813336"/>
              <a:gd name="connsiteY131" fmla="*/ 9832 h 180936"/>
              <a:gd name="connsiteX132" fmla="*/ 7534615 w 7813336"/>
              <a:gd name="connsiteY132" fmla="*/ 19664 h 180936"/>
              <a:gd name="connsiteX133" fmla="*/ 7495286 w 7813336"/>
              <a:gd name="connsiteY133" fmla="*/ 29497 h 180936"/>
              <a:gd name="connsiteX134" fmla="*/ 7455957 w 7813336"/>
              <a:gd name="connsiteY134" fmla="*/ 58993 h 180936"/>
              <a:gd name="connsiteX135" fmla="*/ 7416628 w 7813336"/>
              <a:gd name="connsiteY135" fmla="*/ 78658 h 180936"/>
              <a:gd name="connsiteX136" fmla="*/ 7406796 w 7813336"/>
              <a:gd name="connsiteY136" fmla="*/ 108155 h 180936"/>
              <a:gd name="connsiteX137" fmla="*/ 7554279 w 7813336"/>
              <a:gd name="connsiteY137" fmla="*/ 88490 h 180936"/>
              <a:gd name="connsiteX138" fmla="*/ 7544447 w 7813336"/>
              <a:gd name="connsiteY138" fmla="*/ 39329 h 180936"/>
              <a:gd name="connsiteX139" fmla="*/ 7298641 w 7813336"/>
              <a:gd name="connsiteY139" fmla="*/ 58993 h 180936"/>
              <a:gd name="connsiteX140" fmla="*/ 7210150 w 7813336"/>
              <a:gd name="connsiteY140" fmla="*/ 88490 h 180936"/>
              <a:gd name="connsiteX141" fmla="*/ 7249479 w 7813336"/>
              <a:gd name="connsiteY141" fmla="*/ 108155 h 180936"/>
              <a:gd name="connsiteX142" fmla="*/ 7269144 w 7813336"/>
              <a:gd name="connsiteY142" fmla="*/ 78658 h 180936"/>
              <a:gd name="connsiteX143" fmla="*/ 7239647 w 7813336"/>
              <a:gd name="connsiteY143" fmla="*/ 68826 h 180936"/>
              <a:gd name="connsiteX144" fmla="*/ 7121660 w 7813336"/>
              <a:gd name="connsiteY144" fmla="*/ 49161 h 180936"/>
              <a:gd name="connsiteX145" fmla="*/ 6846357 w 7813336"/>
              <a:gd name="connsiteY145" fmla="*/ 78658 h 180936"/>
              <a:gd name="connsiteX146" fmla="*/ 6826692 w 7813336"/>
              <a:gd name="connsiteY146" fmla="*/ 108155 h 180936"/>
              <a:gd name="connsiteX147" fmla="*/ 6866021 w 7813336"/>
              <a:gd name="connsiteY147" fmla="*/ 127819 h 180936"/>
              <a:gd name="connsiteX148" fmla="*/ 6895518 w 7813336"/>
              <a:gd name="connsiteY148" fmla="*/ 117987 h 180936"/>
              <a:gd name="connsiteX149" fmla="*/ 6875854 w 7813336"/>
              <a:gd name="connsiteY149" fmla="*/ 88490 h 180936"/>
              <a:gd name="connsiteX150" fmla="*/ 6797196 w 7813336"/>
              <a:gd name="connsiteY150" fmla="*/ 68826 h 180936"/>
              <a:gd name="connsiteX151" fmla="*/ 6698873 w 7813336"/>
              <a:gd name="connsiteY151" fmla="*/ 78658 h 180936"/>
              <a:gd name="connsiteX152" fmla="*/ 6669376 w 7813336"/>
              <a:gd name="connsiteY152" fmla="*/ 68826 h 180936"/>
              <a:gd name="connsiteX153" fmla="*/ 6531725 w 7813336"/>
              <a:gd name="connsiteY153" fmla="*/ 78658 h 180936"/>
              <a:gd name="connsiteX154" fmla="*/ 6502228 w 7813336"/>
              <a:gd name="connsiteY154" fmla="*/ 88490 h 180936"/>
              <a:gd name="connsiteX155" fmla="*/ 6472731 w 7813336"/>
              <a:gd name="connsiteY155" fmla="*/ 78658 h 180936"/>
              <a:gd name="connsiteX156" fmla="*/ 6423570 w 7813336"/>
              <a:gd name="connsiteY156" fmla="*/ 68826 h 180936"/>
              <a:gd name="connsiteX157" fmla="*/ 6187596 w 7813336"/>
              <a:gd name="connsiteY157" fmla="*/ 78658 h 180936"/>
              <a:gd name="connsiteX158" fmla="*/ 6167931 w 7813336"/>
              <a:gd name="connsiteY158" fmla="*/ 127819 h 180936"/>
              <a:gd name="connsiteX159" fmla="*/ 6285918 w 7813336"/>
              <a:gd name="connsiteY159" fmla="*/ 117987 h 180936"/>
              <a:gd name="connsiteX160" fmla="*/ 6246589 w 7813336"/>
              <a:gd name="connsiteY160" fmla="*/ 108155 h 180936"/>
              <a:gd name="connsiteX161" fmla="*/ 6197428 w 7813336"/>
              <a:gd name="connsiteY161" fmla="*/ 88490 h 180936"/>
              <a:gd name="connsiteX162" fmla="*/ 6128602 w 7813336"/>
              <a:gd name="connsiteY162" fmla="*/ 68826 h 180936"/>
              <a:gd name="connsiteX163" fmla="*/ 5931957 w 7813336"/>
              <a:gd name="connsiteY163" fmla="*/ 49161 h 180936"/>
              <a:gd name="connsiteX164" fmla="*/ 5558331 w 7813336"/>
              <a:gd name="connsiteY164" fmla="*/ 58993 h 180936"/>
              <a:gd name="connsiteX165" fmla="*/ 5568163 w 7813336"/>
              <a:gd name="connsiteY165" fmla="*/ 127819 h 180936"/>
              <a:gd name="connsiteX166" fmla="*/ 5607492 w 7813336"/>
              <a:gd name="connsiteY166" fmla="*/ 137652 h 180936"/>
              <a:gd name="connsiteX167" fmla="*/ 5656654 w 7813336"/>
              <a:gd name="connsiteY167" fmla="*/ 127819 h 180936"/>
              <a:gd name="connsiteX168" fmla="*/ 5607492 w 7813336"/>
              <a:gd name="connsiteY168" fmla="*/ 117987 h 180936"/>
              <a:gd name="connsiteX169" fmla="*/ 5361686 w 7813336"/>
              <a:gd name="connsiteY169" fmla="*/ 127819 h 180936"/>
              <a:gd name="connsiteX170" fmla="*/ 5332189 w 7813336"/>
              <a:gd name="connsiteY170" fmla="*/ 117987 h 180936"/>
              <a:gd name="connsiteX171" fmla="*/ 5292860 w 7813336"/>
              <a:gd name="connsiteY171" fmla="*/ 98322 h 180936"/>
              <a:gd name="connsiteX172" fmla="*/ 5204370 w 7813336"/>
              <a:gd name="connsiteY172" fmla="*/ 88490 h 180936"/>
              <a:gd name="connsiteX173" fmla="*/ 5135544 w 7813336"/>
              <a:gd name="connsiteY173" fmla="*/ 78658 h 180936"/>
              <a:gd name="connsiteX174" fmla="*/ 4988060 w 7813336"/>
              <a:gd name="connsiteY174" fmla="*/ 88490 h 180936"/>
              <a:gd name="connsiteX175" fmla="*/ 4968396 w 7813336"/>
              <a:gd name="connsiteY175" fmla="*/ 117987 h 180936"/>
              <a:gd name="connsiteX176" fmla="*/ 4997892 w 7813336"/>
              <a:gd name="connsiteY176" fmla="*/ 127819 h 180936"/>
              <a:gd name="connsiteX177" fmla="*/ 5056886 w 7813336"/>
              <a:gd name="connsiteY177" fmla="*/ 117987 h 180936"/>
              <a:gd name="connsiteX178" fmla="*/ 5047054 w 7813336"/>
              <a:gd name="connsiteY178" fmla="*/ 88490 h 180936"/>
              <a:gd name="connsiteX179" fmla="*/ 5007725 w 7813336"/>
              <a:gd name="connsiteY179" fmla="*/ 78658 h 180936"/>
              <a:gd name="connsiteX180" fmla="*/ 4811079 w 7813336"/>
              <a:gd name="connsiteY180" fmla="*/ 58993 h 180936"/>
              <a:gd name="connsiteX181" fmla="*/ 4427621 w 7813336"/>
              <a:gd name="connsiteY181" fmla="*/ 68826 h 180936"/>
              <a:gd name="connsiteX182" fmla="*/ 4339131 w 7813336"/>
              <a:gd name="connsiteY182" fmla="*/ 68826 h 180936"/>
              <a:gd name="connsiteX183" fmla="*/ 3857350 w 7813336"/>
              <a:gd name="connsiteY183" fmla="*/ 78658 h 180936"/>
              <a:gd name="connsiteX184" fmla="*/ 3798357 w 7813336"/>
              <a:gd name="connsiteY184" fmla="*/ 117987 h 180936"/>
              <a:gd name="connsiteX185" fmla="*/ 3513221 w 7813336"/>
              <a:gd name="connsiteY185" fmla="*/ 88490 h 180936"/>
              <a:gd name="connsiteX186" fmla="*/ 2962615 w 7813336"/>
              <a:gd name="connsiteY186" fmla="*/ 108155 h 180936"/>
              <a:gd name="connsiteX187" fmla="*/ 2933118 w 7813336"/>
              <a:gd name="connsiteY187" fmla="*/ 117987 h 180936"/>
              <a:gd name="connsiteX188" fmla="*/ 2923286 w 7813336"/>
              <a:gd name="connsiteY188" fmla="*/ 147484 h 180936"/>
              <a:gd name="connsiteX189" fmla="*/ 3021608 w 7813336"/>
              <a:gd name="connsiteY189" fmla="*/ 167148 h 180936"/>
              <a:gd name="connsiteX190" fmla="*/ 3277247 w 7813336"/>
              <a:gd name="connsiteY190" fmla="*/ 157316 h 180936"/>
              <a:gd name="connsiteX191" fmla="*/ 3228086 w 7813336"/>
              <a:gd name="connsiteY191" fmla="*/ 117987 h 180936"/>
              <a:gd name="connsiteX192" fmla="*/ 3149428 w 7813336"/>
              <a:gd name="connsiteY192" fmla="*/ 98322 h 180936"/>
              <a:gd name="connsiteX193" fmla="*/ 3090434 w 7813336"/>
              <a:gd name="connsiteY193" fmla="*/ 78658 h 180936"/>
              <a:gd name="connsiteX194" fmla="*/ 2923286 w 7813336"/>
              <a:gd name="connsiteY194" fmla="*/ 58993 h 180936"/>
              <a:gd name="connsiteX195" fmla="*/ 2736473 w 7813336"/>
              <a:gd name="connsiteY195" fmla="*/ 68826 h 180936"/>
              <a:gd name="connsiteX196" fmla="*/ 2697144 w 7813336"/>
              <a:gd name="connsiteY196" fmla="*/ 88490 h 180936"/>
              <a:gd name="connsiteX197" fmla="*/ 2353015 w 7813336"/>
              <a:gd name="connsiteY197" fmla="*/ 98322 h 180936"/>
              <a:gd name="connsiteX198" fmla="*/ 2353015 w 7813336"/>
              <a:gd name="connsiteY198" fmla="*/ 117987 h 180936"/>
              <a:gd name="connsiteX199" fmla="*/ 2677479 w 7813336"/>
              <a:gd name="connsiteY199" fmla="*/ 108155 h 180936"/>
              <a:gd name="connsiteX200" fmla="*/ 2618486 w 7813336"/>
              <a:gd name="connsiteY200" fmla="*/ 78658 h 180936"/>
              <a:gd name="connsiteX201" fmla="*/ 2559492 w 7813336"/>
              <a:gd name="connsiteY201" fmla="*/ 68826 h 180936"/>
              <a:gd name="connsiteX202" fmla="*/ 2372679 w 7813336"/>
              <a:gd name="connsiteY202" fmla="*/ 49161 h 180936"/>
              <a:gd name="connsiteX203" fmla="*/ 2136705 w 7813336"/>
              <a:gd name="connsiteY203" fmla="*/ 58993 h 180936"/>
              <a:gd name="connsiteX204" fmla="*/ 2126873 w 7813336"/>
              <a:gd name="connsiteY204" fmla="*/ 88490 h 180936"/>
              <a:gd name="connsiteX205" fmla="*/ 2284189 w 7813336"/>
              <a:gd name="connsiteY205" fmla="*/ 78658 h 180936"/>
              <a:gd name="connsiteX206" fmla="*/ 1969557 w 7813336"/>
              <a:gd name="connsiteY206" fmla="*/ 58993 h 180936"/>
              <a:gd name="connsiteX207" fmla="*/ 1487776 w 7813336"/>
              <a:gd name="connsiteY207" fmla="*/ 68826 h 180936"/>
              <a:gd name="connsiteX208" fmla="*/ 1507441 w 7813336"/>
              <a:gd name="connsiteY208" fmla="*/ 98322 h 180936"/>
              <a:gd name="connsiteX209" fmla="*/ 1586099 w 7813336"/>
              <a:gd name="connsiteY209" fmla="*/ 108155 h 180936"/>
              <a:gd name="connsiteX210" fmla="*/ 1713918 w 7813336"/>
              <a:gd name="connsiteY210" fmla="*/ 127819 h 180936"/>
              <a:gd name="connsiteX211" fmla="*/ 2028550 w 7813336"/>
              <a:gd name="connsiteY211" fmla="*/ 117987 h 180936"/>
              <a:gd name="connsiteX212" fmla="*/ 2008886 w 7813336"/>
              <a:gd name="connsiteY212" fmla="*/ 88490 h 180936"/>
              <a:gd name="connsiteX213" fmla="*/ 1949892 w 7813336"/>
              <a:gd name="connsiteY213" fmla="*/ 58993 h 180936"/>
              <a:gd name="connsiteX214" fmla="*/ 1890899 w 7813336"/>
              <a:gd name="connsiteY214" fmla="*/ 49161 h 180936"/>
              <a:gd name="connsiteX215" fmla="*/ 1841737 w 7813336"/>
              <a:gd name="connsiteY215" fmla="*/ 39329 h 180936"/>
              <a:gd name="connsiteX216" fmla="*/ 1586099 w 7813336"/>
              <a:gd name="connsiteY216" fmla="*/ 9832 h 180936"/>
              <a:gd name="connsiteX217" fmla="*/ 1261634 w 7813336"/>
              <a:gd name="connsiteY217" fmla="*/ 19664 h 180936"/>
              <a:gd name="connsiteX218" fmla="*/ 1271467 w 7813336"/>
              <a:gd name="connsiteY218" fmla="*/ 68826 h 180936"/>
              <a:gd name="connsiteX219" fmla="*/ 1399286 w 7813336"/>
              <a:gd name="connsiteY219" fmla="*/ 98322 h 180936"/>
              <a:gd name="connsiteX220" fmla="*/ 1330460 w 7813336"/>
              <a:gd name="connsiteY220" fmla="*/ 78658 h 180936"/>
              <a:gd name="connsiteX221" fmla="*/ 1123983 w 7813336"/>
              <a:gd name="connsiteY221" fmla="*/ 68826 h 180936"/>
              <a:gd name="connsiteX222" fmla="*/ 1094486 w 7813336"/>
              <a:gd name="connsiteY222" fmla="*/ 58993 h 180936"/>
              <a:gd name="connsiteX223" fmla="*/ 612705 w 7813336"/>
              <a:gd name="connsiteY223" fmla="*/ 58993 h 180936"/>
              <a:gd name="connsiteX224" fmla="*/ 622537 w 7813336"/>
              <a:gd name="connsiteY224" fmla="*/ 88490 h 180936"/>
              <a:gd name="connsiteX225" fmla="*/ 671699 w 7813336"/>
              <a:gd name="connsiteY225" fmla="*/ 98322 h 180936"/>
              <a:gd name="connsiteX226" fmla="*/ 809350 w 7813336"/>
              <a:gd name="connsiteY226" fmla="*/ 88490 h 180936"/>
              <a:gd name="connsiteX227" fmla="*/ 770021 w 7813336"/>
              <a:gd name="connsiteY227" fmla="*/ 68826 h 180936"/>
              <a:gd name="connsiteX228" fmla="*/ 701196 w 7813336"/>
              <a:gd name="connsiteY228" fmla="*/ 58993 h 180936"/>
              <a:gd name="connsiteX229" fmla="*/ 652034 w 7813336"/>
              <a:gd name="connsiteY229" fmla="*/ 49161 h 180936"/>
              <a:gd name="connsiteX230" fmla="*/ 376731 w 7813336"/>
              <a:gd name="connsiteY230" fmla="*/ 58993 h 180936"/>
              <a:gd name="connsiteX231" fmla="*/ 416060 w 7813336"/>
              <a:gd name="connsiteY231" fmla="*/ 78658 h 180936"/>
              <a:gd name="connsiteX232" fmla="*/ 445557 w 7813336"/>
              <a:gd name="connsiteY232" fmla="*/ 88490 h 180936"/>
              <a:gd name="connsiteX233" fmla="*/ 406228 w 7813336"/>
              <a:gd name="connsiteY233" fmla="*/ 58993 h 180936"/>
              <a:gd name="connsiteX234" fmla="*/ 347234 w 7813336"/>
              <a:gd name="connsiteY234" fmla="*/ 49161 h 180936"/>
              <a:gd name="connsiteX235" fmla="*/ 307905 w 7813336"/>
              <a:gd name="connsiteY235" fmla="*/ 29497 h 180936"/>
              <a:gd name="connsiteX236" fmla="*/ 140757 w 7813336"/>
              <a:gd name="connsiteY236" fmla="*/ 29497 h 180936"/>
              <a:gd name="connsiteX237" fmla="*/ 3105 w 7813336"/>
              <a:gd name="connsiteY237" fmla="*/ 68826 h 180936"/>
              <a:gd name="connsiteX238" fmla="*/ 22770 w 7813336"/>
              <a:gd name="connsiteY238" fmla="*/ 98322 h 180936"/>
              <a:gd name="connsiteX239" fmla="*/ 52267 w 7813336"/>
              <a:gd name="connsiteY239" fmla="*/ 108155 h 180936"/>
              <a:gd name="connsiteX240" fmla="*/ 160421 w 7813336"/>
              <a:gd name="connsiteY240" fmla="*/ 108155 h 18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7813336" h="180936">
                <a:moveTo>
                  <a:pt x="32602" y="108155"/>
                </a:moveTo>
                <a:cubicBezTo>
                  <a:pt x="114537" y="104877"/>
                  <a:pt x="196788" y="106221"/>
                  <a:pt x="278408" y="98322"/>
                </a:cubicBezTo>
                <a:cubicBezTo>
                  <a:pt x="299040" y="96325"/>
                  <a:pt x="337402" y="78658"/>
                  <a:pt x="337402" y="78658"/>
                </a:cubicBezTo>
                <a:cubicBezTo>
                  <a:pt x="347234" y="72103"/>
                  <a:pt x="356330" y="64278"/>
                  <a:pt x="366899" y="58993"/>
                </a:cubicBezTo>
                <a:cubicBezTo>
                  <a:pt x="376169" y="54358"/>
                  <a:pt x="387336" y="54194"/>
                  <a:pt x="396396" y="49161"/>
                </a:cubicBezTo>
                <a:cubicBezTo>
                  <a:pt x="417056" y="37684"/>
                  <a:pt x="477810" y="2359"/>
                  <a:pt x="455389" y="9832"/>
                </a:cubicBezTo>
                <a:cubicBezTo>
                  <a:pt x="386217" y="32888"/>
                  <a:pt x="471606" y="2881"/>
                  <a:pt x="386563" y="39329"/>
                </a:cubicBezTo>
                <a:cubicBezTo>
                  <a:pt x="362986" y="49434"/>
                  <a:pt x="342687" y="51864"/>
                  <a:pt x="317737" y="58993"/>
                </a:cubicBezTo>
                <a:cubicBezTo>
                  <a:pt x="249956" y="78360"/>
                  <a:pt x="335729" y="60912"/>
                  <a:pt x="229247" y="78658"/>
                </a:cubicBezTo>
                <a:cubicBezTo>
                  <a:pt x="225970" y="88490"/>
                  <a:pt x="216138" y="98323"/>
                  <a:pt x="219415" y="108155"/>
                </a:cubicBezTo>
                <a:cubicBezTo>
                  <a:pt x="232237" y="146620"/>
                  <a:pt x="279313" y="142719"/>
                  <a:pt x="307905" y="147484"/>
                </a:cubicBezTo>
                <a:cubicBezTo>
                  <a:pt x="402950" y="140929"/>
                  <a:pt x="498506" y="139636"/>
                  <a:pt x="593041" y="127819"/>
                </a:cubicBezTo>
                <a:cubicBezTo>
                  <a:pt x="604766" y="126353"/>
                  <a:pt x="614181" y="116511"/>
                  <a:pt x="622537" y="108155"/>
                </a:cubicBezTo>
                <a:cubicBezTo>
                  <a:pt x="630893" y="99799"/>
                  <a:pt x="635647" y="88490"/>
                  <a:pt x="642202" y="78658"/>
                </a:cubicBezTo>
                <a:cubicBezTo>
                  <a:pt x="645479" y="68826"/>
                  <a:pt x="659363" y="56490"/>
                  <a:pt x="652034" y="49161"/>
                </a:cubicBezTo>
                <a:cubicBezTo>
                  <a:pt x="644705" y="41832"/>
                  <a:pt x="629866" y="51664"/>
                  <a:pt x="622537" y="58993"/>
                </a:cubicBezTo>
                <a:cubicBezTo>
                  <a:pt x="605825" y="75705"/>
                  <a:pt x="583208" y="117987"/>
                  <a:pt x="583208" y="117987"/>
                </a:cubicBezTo>
                <a:cubicBezTo>
                  <a:pt x="586486" y="134374"/>
                  <a:pt x="576476" y="164939"/>
                  <a:pt x="593041" y="167148"/>
                </a:cubicBezTo>
                <a:cubicBezTo>
                  <a:pt x="838241" y="199841"/>
                  <a:pt x="804939" y="168031"/>
                  <a:pt x="956834" y="137652"/>
                </a:cubicBezTo>
                <a:cubicBezTo>
                  <a:pt x="979559" y="133107"/>
                  <a:pt x="1002755" y="131343"/>
                  <a:pt x="1025660" y="127819"/>
                </a:cubicBezTo>
                <a:cubicBezTo>
                  <a:pt x="1045364" y="124788"/>
                  <a:pt x="1064989" y="121264"/>
                  <a:pt x="1084654" y="117987"/>
                </a:cubicBezTo>
                <a:cubicBezTo>
                  <a:pt x="1097764" y="111432"/>
                  <a:pt x="1110511" y="104096"/>
                  <a:pt x="1123983" y="98322"/>
                </a:cubicBezTo>
                <a:cubicBezTo>
                  <a:pt x="1133509" y="94239"/>
                  <a:pt x="1149630" y="98113"/>
                  <a:pt x="1153479" y="88490"/>
                </a:cubicBezTo>
                <a:cubicBezTo>
                  <a:pt x="1158498" y="75943"/>
                  <a:pt x="1146924" y="62271"/>
                  <a:pt x="1143647" y="49161"/>
                </a:cubicBezTo>
                <a:cubicBezTo>
                  <a:pt x="1045324" y="52438"/>
                  <a:pt x="942636" y="29834"/>
                  <a:pt x="848679" y="58993"/>
                </a:cubicBezTo>
                <a:cubicBezTo>
                  <a:pt x="823443" y="66825"/>
                  <a:pt x="843855" y="115666"/>
                  <a:pt x="858512" y="137652"/>
                </a:cubicBezTo>
                <a:cubicBezTo>
                  <a:pt x="867782" y="151557"/>
                  <a:pt x="891286" y="144207"/>
                  <a:pt x="907673" y="147484"/>
                </a:cubicBezTo>
                <a:cubicBezTo>
                  <a:pt x="976485" y="143862"/>
                  <a:pt x="1121875" y="138588"/>
                  <a:pt x="1202641" y="127819"/>
                </a:cubicBezTo>
                <a:cubicBezTo>
                  <a:pt x="1236732" y="123273"/>
                  <a:pt x="1258629" y="110510"/>
                  <a:pt x="1291131" y="98322"/>
                </a:cubicBezTo>
                <a:cubicBezTo>
                  <a:pt x="1300835" y="94683"/>
                  <a:pt x="1310796" y="91767"/>
                  <a:pt x="1320628" y="88490"/>
                </a:cubicBezTo>
                <a:cubicBezTo>
                  <a:pt x="1349677" y="1342"/>
                  <a:pt x="1360893" y="27208"/>
                  <a:pt x="1251802" y="39329"/>
                </a:cubicBezTo>
                <a:cubicBezTo>
                  <a:pt x="1245519" y="58179"/>
                  <a:pt x="1229258" y="89368"/>
                  <a:pt x="1251802" y="108155"/>
                </a:cubicBezTo>
                <a:cubicBezTo>
                  <a:pt x="1264640" y="118853"/>
                  <a:pt x="1284576" y="114710"/>
                  <a:pt x="1300963" y="117987"/>
                </a:cubicBezTo>
                <a:lnTo>
                  <a:pt x="1812241" y="108155"/>
                </a:lnTo>
                <a:cubicBezTo>
                  <a:pt x="1825746" y="107673"/>
                  <a:pt x="1839149" y="103645"/>
                  <a:pt x="1851570" y="98322"/>
                </a:cubicBezTo>
                <a:cubicBezTo>
                  <a:pt x="1862431" y="93667"/>
                  <a:pt x="1871235" y="85213"/>
                  <a:pt x="1881067" y="78658"/>
                </a:cubicBezTo>
                <a:cubicBezTo>
                  <a:pt x="1895204" y="36245"/>
                  <a:pt x="1904967" y="39329"/>
                  <a:pt x="1831905" y="39329"/>
                </a:cubicBezTo>
                <a:cubicBezTo>
                  <a:pt x="1753179" y="39329"/>
                  <a:pt x="1674589" y="45884"/>
                  <a:pt x="1595931" y="49161"/>
                </a:cubicBezTo>
                <a:cubicBezTo>
                  <a:pt x="1592654" y="58993"/>
                  <a:pt x="1580767" y="69771"/>
                  <a:pt x="1586099" y="78658"/>
                </a:cubicBezTo>
                <a:cubicBezTo>
                  <a:pt x="1593640" y="91226"/>
                  <a:pt x="1611819" y="92879"/>
                  <a:pt x="1625428" y="98322"/>
                </a:cubicBezTo>
                <a:cubicBezTo>
                  <a:pt x="1698635" y="127605"/>
                  <a:pt x="1698930" y="119306"/>
                  <a:pt x="1792576" y="127819"/>
                </a:cubicBezTo>
                <a:cubicBezTo>
                  <a:pt x="1858124" y="124542"/>
                  <a:pt x="1924999" y="131507"/>
                  <a:pt x="1989221" y="117987"/>
                </a:cubicBezTo>
                <a:cubicBezTo>
                  <a:pt x="1999363" y="115852"/>
                  <a:pt x="1989586" y="90344"/>
                  <a:pt x="1979389" y="88490"/>
                </a:cubicBezTo>
                <a:cubicBezTo>
                  <a:pt x="1946983" y="82598"/>
                  <a:pt x="1913841" y="95045"/>
                  <a:pt x="1881067" y="98322"/>
                </a:cubicBezTo>
                <a:cubicBezTo>
                  <a:pt x="1872003" y="125511"/>
                  <a:pt x="1854321" y="146112"/>
                  <a:pt x="1910563" y="147484"/>
                </a:cubicBezTo>
                <a:lnTo>
                  <a:pt x="2274357" y="137652"/>
                </a:lnTo>
                <a:cubicBezTo>
                  <a:pt x="2277634" y="127820"/>
                  <a:pt x="2288824" y="117425"/>
                  <a:pt x="2284189" y="108155"/>
                </a:cubicBezTo>
                <a:cubicBezTo>
                  <a:pt x="2279554" y="98885"/>
                  <a:pt x="2265056" y="98322"/>
                  <a:pt x="2254692" y="98322"/>
                </a:cubicBezTo>
                <a:cubicBezTo>
                  <a:pt x="2192335" y="98322"/>
                  <a:pt x="2130150" y="104877"/>
                  <a:pt x="2067879" y="108155"/>
                </a:cubicBezTo>
                <a:cubicBezTo>
                  <a:pt x="2080989" y="114710"/>
                  <a:pt x="2093484" y="122673"/>
                  <a:pt x="2107208" y="127819"/>
                </a:cubicBezTo>
                <a:cubicBezTo>
                  <a:pt x="2143066" y="141266"/>
                  <a:pt x="2203964" y="144033"/>
                  <a:pt x="2235028" y="147484"/>
                </a:cubicBezTo>
                <a:cubicBezTo>
                  <a:pt x="2330073" y="144207"/>
                  <a:pt x="2425843" y="149822"/>
                  <a:pt x="2520163" y="137652"/>
                </a:cubicBezTo>
                <a:cubicBezTo>
                  <a:pt x="2531883" y="136140"/>
                  <a:pt x="2537885" y="119811"/>
                  <a:pt x="2539828" y="108155"/>
                </a:cubicBezTo>
                <a:cubicBezTo>
                  <a:pt x="2543782" y="84433"/>
                  <a:pt x="2518640" y="65040"/>
                  <a:pt x="2500499" y="58993"/>
                </a:cubicBezTo>
                <a:cubicBezTo>
                  <a:pt x="2474363" y="50281"/>
                  <a:pt x="2353378" y="40348"/>
                  <a:pt x="2343183" y="39329"/>
                </a:cubicBezTo>
                <a:cubicBezTo>
                  <a:pt x="2300576" y="42606"/>
                  <a:pt x="2252878" y="28699"/>
                  <a:pt x="2215363" y="49161"/>
                </a:cubicBezTo>
                <a:cubicBezTo>
                  <a:pt x="2199869" y="57612"/>
                  <a:pt x="2223406" y="85039"/>
                  <a:pt x="2235028" y="98322"/>
                </a:cubicBezTo>
                <a:cubicBezTo>
                  <a:pt x="2247612" y="112704"/>
                  <a:pt x="2266726" y="120057"/>
                  <a:pt x="2284189" y="127819"/>
                </a:cubicBezTo>
                <a:cubicBezTo>
                  <a:pt x="2320015" y="143742"/>
                  <a:pt x="2432099" y="146700"/>
                  <a:pt x="2441505" y="147484"/>
                </a:cubicBezTo>
                <a:lnTo>
                  <a:pt x="3218254" y="137652"/>
                </a:lnTo>
                <a:cubicBezTo>
                  <a:pt x="3230056" y="137069"/>
                  <a:pt x="3241655" y="119365"/>
                  <a:pt x="3237918" y="108155"/>
                </a:cubicBezTo>
                <a:cubicBezTo>
                  <a:pt x="3231021" y="87465"/>
                  <a:pt x="3188379" y="74337"/>
                  <a:pt x="3169092" y="68826"/>
                </a:cubicBezTo>
                <a:cubicBezTo>
                  <a:pt x="3087434" y="45495"/>
                  <a:pt x="3077708" y="56101"/>
                  <a:pt x="2952783" y="49161"/>
                </a:cubicBezTo>
                <a:cubicBezTo>
                  <a:pt x="2890512" y="52438"/>
                  <a:pt x="2826465" y="43869"/>
                  <a:pt x="2765970" y="58993"/>
                </a:cubicBezTo>
                <a:cubicBezTo>
                  <a:pt x="2752480" y="62365"/>
                  <a:pt x="2782399" y="83738"/>
                  <a:pt x="2795467" y="88490"/>
                </a:cubicBezTo>
                <a:cubicBezTo>
                  <a:pt x="2820300" y="97520"/>
                  <a:pt x="2848009" y="94304"/>
                  <a:pt x="2874125" y="98322"/>
                </a:cubicBezTo>
                <a:cubicBezTo>
                  <a:pt x="2918189" y="105101"/>
                  <a:pt x="2916896" y="106025"/>
                  <a:pt x="2952783" y="117987"/>
                </a:cubicBezTo>
                <a:cubicBezTo>
                  <a:pt x="3110099" y="114710"/>
                  <a:pt x="3267811" y="119779"/>
                  <a:pt x="3424731" y="108155"/>
                </a:cubicBezTo>
                <a:cubicBezTo>
                  <a:pt x="3446657" y="106531"/>
                  <a:pt x="3463430" y="87114"/>
                  <a:pt x="3483725" y="78658"/>
                </a:cubicBezTo>
                <a:cubicBezTo>
                  <a:pt x="3502859" y="70686"/>
                  <a:pt x="3525471" y="70491"/>
                  <a:pt x="3542718" y="58993"/>
                </a:cubicBezTo>
                <a:cubicBezTo>
                  <a:pt x="3552550" y="52438"/>
                  <a:pt x="3583991" y="40310"/>
                  <a:pt x="3572215" y="39329"/>
                </a:cubicBezTo>
                <a:cubicBezTo>
                  <a:pt x="3523115" y="35237"/>
                  <a:pt x="3473892" y="45884"/>
                  <a:pt x="3424731" y="49161"/>
                </a:cubicBezTo>
                <a:cubicBezTo>
                  <a:pt x="3444396" y="52438"/>
                  <a:pt x="3463911" y="56791"/>
                  <a:pt x="3483725" y="58993"/>
                </a:cubicBezTo>
                <a:cubicBezTo>
                  <a:pt x="3719840" y="85229"/>
                  <a:pt x="3863666" y="64148"/>
                  <a:pt x="4152318" y="58993"/>
                </a:cubicBezTo>
                <a:cubicBezTo>
                  <a:pt x="4218720" y="36860"/>
                  <a:pt x="4136983" y="58993"/>
                  <a:pt x="4240808" y="58993"/>
                </a:cubicBezTo>
                <a:cubicBezTo>
                  <a:pt x="4496468" y="58993"/>
                  <a:pt x="4752086" y="52438"/>
                  <a:pt x="5007725" y="49161"/>
                </a:cubicBezTo>
                <a:cubicBezTo>
                  <a:pt x="5017557" y="45884"/>
                  <a:pt x="5047585" y="39329"/>
                  <a:pt x="5037221" y="39329"/>
                </a:cubicBezTo>
                <a:cubicBezTo>
                  <a:pt x="5017285" y="39329"/>
                  <a:pt x="4990990" y="33846"/>
                  <a:pt x="4978228" y="49161"/>
                </a:cubicBezTo>
                <a:cubicBezTo>
                  <a:pt x="4967530" y="61999"/>
                  <a:pt x="4978790" y="84417"/>
                  <a:pt x="4988060" y="98322"/>
                </a:cubicBezTo>
                <a:cubicBezTo>
                  <a:pt x="4993809" y="106946"/>
                  <a:pt x="5007725" y="104877"/>
                  <a:pt x="5017557" y="108155"/>
                </a:cubicBezTo>
                <a:cubicBezTo>
                  <a:pt x="5027323" y="107580"/>
                  <a:pt x="5162903" y="114139"/>
                  <a:pt x="5214202" y="88490"/>
                </a:cubicBezTo>
                <a:cubicBezTo>
                  <a:pt x="5224771" y="83205"/>
                  <a:pt x="5233867" y="75381"/>
                  <a:pt x="5243699" y="68826"/>
                </a:cubicBezTo>
                <a:cubicBezTo>
                  <a:pt x="5240422" y="78658"/>
                  <a:pt x="5227649" y="90031"/>
                  <a:pt x="5233867" y="98322"/>
                </a:cubicBezTo>
                <a:cubicBezTo>
                  <a:pt x="5241975" y="109133"/>
                  <a:pt x="5259683" y="108155"/>
                  <a:pt x="5273196" y="108155"/>
                </a:cubicBezTo>
                <a:cubicBezTo>
                  <a:pt x="5325737" y="108155"/>
                  <a:pt x="5378073" y="101600"/>
                  <a:pt x="5430512" y="98322"/>
                </a:cubicBezTo>
                <a:cubicBezTo>
                  <a:pt x="5437067" y="88490"/>
                  <a:pt x="5454565" y="79797"/>
                  <a:pt x="5450176" y="68826"/>
                </a:cubicBezTo>
                <a:cubicBezTo>
                  <a:pt x="5444732" y="55217"/>
                  <a:pt x="5425490" y="49798"/>
                  <a:pt x="5410847" y="49161"/>
                </a:cubicBezTo>
                <a:lnTo>
                  <a:pt x="5224034" y="58993"/>
                </a:lnTo>
                <a:cubicBezTo>
                  <a:pt x="5203281" y="72829"/>
                  <a:pt x="5168815" y="82432"/>
                  <a:pt x="5204370" y="117987"/>
                </a:cubicBezTo>
                <a:cubicBezTo>
                  <a:pt x="5216850" y="130467"/>
                  <a:pt x="5236787" y="132071"/>
                  <a:pt x="5253531" y="137652"/>
                </a:cubicBezTo>
                <a:cubicBezTo>
                  <a:pt x="5316044" y="158490"/>
                  <a:pt x="5387416" y="153394"/>
                  <a:pt x="5450176" y="157316"/>
                </a:cubicBezTo>
                <a:cubicBezTo>
                  <a:pt x="5512447" y="154039"/>
                  <a:pt x="5574866" y="152886"/>
                  <a:pt x="5636989" y="147484"/>
                </a:cubicBezTo>
                <a:cubicBezTo>
                  <a:pt x="5653696" y="146031"/>
                  <a:pt x="5688560" y="133571"/>
                  <a:pt x="5705815" y="127819"/>
                </a:cubicBezTo>
                <a:cubicBezTo>
                  <a:pt x="5719650" y="107066"/>
                  <a:pt x="5743583" y="86929"/>
                  <a:pt x="5715647" y="58993"/>
                </a:cubicBezTo>
                <a:cubicBezTo>
                  <a:pt x="5706092" y="49438"/>
                  <a:pt x="5689428" y="52438"/>
                  <a:pt x="5676318" y="49161"/>
                </a:cubicBezTo>
                <a:cubicBezTo>
                  <a:pt x="5623879" y="52438"/>
                  <a:pt x="5569974" y="46250"/>
                  <a:pt x="5519002" y="58993"/>
                </a:cubicBezTo>
                <a:cubicBezTo>
                  <a:pt x="5504783" y="62548"/>
                  <a:pt x="5544049" y="75362"/>
                  <a:pt x="5558331" y="78658"/>
                </a:cubicBezTo>
                <a:cubicBezTo>
                  <a:pt x="5587249" y="85331"/>
                  <a:pt x="5617324" y="85213"/>
                  <a:pt x="5646821" y="88490"/>
                </a:cubicBezTo>
                <a:cubicBezTo>
                  <a:pt x="5771363" y="85213"/>
                  <a:pt x="5895862" y="78658"/>
                  <a:pt x="6020447" y="78658"/>
                </a:cubicBezTo>
                <a:cubicBezTo>
                  <a:pt x="6069717" y="78658"/>
                  <a:pt x="5920762" y="76540"/>
                  <a:pt x="5872963" y="88490"/>
                </a:cubicBezTo>
                <a:cubicBezTo>
                  <a:pt x="5861499" y="91356"/>
                  <a:pt x="5890905" y="105679"/>
                  <a:pt x="5902460" y="108155"/>
                </a:cubicBezTo>
                <a:cubicBezTo>
                  <a:pt x="5937857" y="115740"/>
                  <a:pt x="5974563" y="114710"/>
                  <a:pt x="6010615" y="117987"/>
                </a:cubicBezTo>
                <a:cubicBezTo>
                  <a:pt x="6082718" y="114710"/>
                  <a:pt x="6155630" y="119412"/>
                  <a:pt x="6226925" y="108155"/>
                </a:cubicBezTo>
                <a:cubicBezTo>
                  <a:pt x="6238597" y="106312"/>
                  <a:pt x="6209126" y="90161"/>
                  <a:pt x="6197428" y="88490"/>
                </a:cubicBezTo>
                <a:cubicBezTo>
                  <a:pt x="6184051" y="86579"/>
                  <a:pt x="6171209" y="95045"/>
                  <a:pt x="6158099" y="98322"/>
                </a:cubicBezTo>
                <a:cubicBezTo>
                  <a:pt x="6186215" y="107695"/>
                  <a:pt x="6196056" y="111813"/>
                  <a:pt x="6226925" y="117987"/>
                </a:cubicBezTo>
                <a:cubicBezTo>
                  <a:pt x="6246473" y="121897"/>
                  <a:pt x="6266254" y="124542"/>
                  <a:pt x="6285918" y="127819"/>
                </a:cubicBezTo>
                <a:cubicBezTo>
                  <a:pt x="6384241" y="124542"/>
                  <a:pt x="6482913" y="126894"/>
                  <a:pt x="6580886" y="117987"/>
                </a:cubicBezTo>
                <a:cubicBezTo>
                  <a:pt x="6592655" y="116917"/>
                  <a:pt x="6610383" y="110139"/>
                  <a:pt x="6610383" y="98322"/>
                </a:cubicBezTo>
                <a:cubicBezTo>
                  <a:pt x="6610383" y="86505"/>
                  <a:pt x="6569069" y="78658"/>
                  <a:pt x="6580886" y="78658"/>
                </a:cubicBezTo>
                <a:cubicBezTo>
                  <a:pt x="6640243" y="78658"/>
                  <a:pt x="6757867" y="98322"/>
                  <a:pt x="6757867" y="98322"/>
                </a:cubicBezTo>
                <a:cubicBezTo>
                  <a:pt x="6810306" y="95045"/>
                  <a:pt x="6863223" y="96284"/>
                  <a:pt x="6915183" y="88490"/>
                </a:cubicBezTo>
                <a:cubicBezTo>
                  <a:pt x="6929678" y="86316"/>
                  <a:pt x="6944148" y="79190"/>
                  <a:pt x="6954512" y="68826"/>
                </a:cubicBezTo>
                <a:cubicBezTo>
                  <a:pt x="6961841" y="61497"/>
                  <a:pt x="6974617" y="40699"/>
                  <a:pt x="6964344" y="39329"/>
                </a:cubicBezTo>
                <a:cubicBezTo>
                  <a:pt x="6912264" y="32385"/>
                  <a:pt x="6859467" y="45884"/>
                  <a:pt x="6807028" y="49161"/>
                </a:cubicBezTo>
                <a:cubicBezTo>
                  <a:pt x="6810305" y="58993"/>
                  <a:pt x="6808426" y="72634"/>
                  <a:pt x="6816860" y="78658"/>
                </a:cubicBezTo>
                <a:cubicBezTo>
                  <a:pt x="6848966" y="101590"/>
                  <a:pt x="6934063" y="104790"/>
                  <a:pt x="6964344" y="108155"/>
                </a:cubicBezTo>
                <a:cubicBezTo>
                  <a:pt x="7049557" y="104877"/>
                  <a:pt x="7135028" y="105710"/>
                  <a:pt x="7219983" y="98322"/>
                </a:cubicBezTo>
                <a:cubicBezTo>
                  <a:pt x="7230308" y="97424"/>
                  <a:pt x="7200850" y="88490"/>
                  <a:pt x="7190486" y="88490"/>
                </a:cubicBezTo>
                <a:cubicBezTo>
                  <a:pt x="7164063" y="88490"/>
                  <a:pt x="7138047" y="95045"/>
                  <a:pt x="7111828" y="98322"/>
                </a:cubicBezTo>
                <a:cubicBezTo>
                  <a:pt x="7124063" y="135029"/>
                  <a:pt x="7112702" y="127164"/>
                  <a:pt x="7151157" y="137652"/>
                </a:cubicBezTo>
                <a:cubicBezTo>
                  <a:pt x="7177231" y="144763"/>
                  <a:pt x="7229815" y="157316"/>
                  <a:pt x="7229815" y="157316"/>
                </a:cubicBezTo>
                <a:cubicBezTo>
                  <a:pt x="7285531" y="154039"/>
                  <a:pt x="7341203" y="145060"/>
                  <a:pt x="7396963" y="147484"/>
                </a:cubicBezTo>
                <a:cubicBezTo>
                  <a:pt x="7417672" y="148384"/>
                  <a:pt x="7455957" y="167148"/>
                  <a:pt x="7455957" y="167148"/>
                </a:cubicBezTo>
                <a:cubicBezTo>
                  <a:pt x="7528060" y="163871"/>
                  <a:pt x="7600603" y="165915"/>
                  <a:pt x="7672267" y="157316"/>
                </a:cubicBezTo>
                <a:cubicBezTo>
                  <a:pt x="7683999" y="155908"/>
                  <a:pt x="7692147" y="144520"/>
                  <a:pt x="7701763" y="137652"/>
                </a:cubicBezTo>
                <a:cubicBezTo>
                  <a:pt x="7715098" y="128127"/>
                  <a:pt x="7726435" y="115484"/>
                  <a:pt x="7741092" y="108155"/>
                </a:cubicBezTo>
                <a:cubicBezTo>
                  <a:pt x="7753179" y="102112"/>
                  <a:pt x="7767311" y="101600"/>
                  <a:pt x="7780421" y="98322"/>
                </a:cubicBezTo>
                <a:cubicBezTo>
                  <a:pt x="7796785" y="87413"/>
                  <a:pt x="7832737" y="77148"/>
                  <a:pt x="7800086" y="49161"/>
                </a:cubicBezTo>
                <a:cubicBezTo>
                  <a:pt x="7783393" y="34853"/>
                  <a:pt x="7761387" y="28120"/>
                  <a:pt x="7741092" y="19664"/>
                </a:cubicBezTo>
                <a:cubicBezTo>
                  <a:pt x="7721958" y="11692"/>
                  <a:pt x="7682099" y="0"/>
                  <a:pt x="7682099" y="0"/>
                </a:cubicBezTo>
                <a:cubicBezTo>
                  <a:pt x="7642770" y="3277"/>
                  <a:pt x="7603231" y="4616"/>
                  <a:pt x="7564112" y="9832"/>
                </a:cubicBezTo>
                <a:cubicBezTo>
                  <a:pt x="7553839" y="11202"/>
                  <a:pt x="7544580" y="16817"/>
                  <a:pt x="7534615" y="19664"/>
                </a:cubicBezTo>
                <a:cubicBezTo>
                  <a:pt x="7521622" y="23376"/>
                  <a:pt x="7508396" y="26219"/>
                  <a:pt x="7495286" y="29497"/>
                </a:cubicBezTo>
                <a:cubicBezTo>
                  <a:pt x="7482176" y="39329"/>
                  <a:pt x="7469853" y="50308"/>
                  <a:pt x="7455957" y="58993"/>
                </a:cubicBezTo>
                <a:cubicBezTo>
                  <a:pt x="7443528" y="66761"/>
                  <a:pt x="7426992" y="68294"/>
                  <a:pt x="7416628" y="78658"/>
                </a:cubicBezTo>
                <a:cubicBezTo>
                  <a:pt x="7409300" y="85987"/>
                  <a:pt x="7396458" y="107417"/>
                  <a:pt x="7406796" y="108155"/>
                </a:cubicBezTo>
                <a:cubicBezTo>
                  <a:pt x="7456266" y="111688"/>
                  <a:pt x="7505118" y="95045"/>
                  <a:pt x="7554279" y="88490"/>
                </a:cubicBezTo>
                <a:cubicBezTo>
                  <a:pt x="7551002" y="72103"/>
                  <a:pt x="7560889" y="42318"/>
                  <a:pt x="7544447" y="39329"/>
                </a:cubicBezTo>
                <a:cubicBezTo>
                  <a:pt x="7510028" y="33071"/>
                  <a:pt x="7368426" y="35731"/>
                  <a:pt x="7298641" y="58993"/>
                </a:cubicBezTo>
                <a:cubicBezTo>
                  <a:pt x="7187566" y="96018"/>
                  <a:pt x="7304398" y="64929"/>
                  <a:pt x="7210150" y="88490"/>
                </a:cubicBezTo>
                <a:cubicBezTo>
                  <a:pt x="7223260" y="95045"/>
                  <a:pt x="7235021" y="110565"/>
                  <a:pt x="7249479" y="108155"/>
                </a:cubicBezTo>
                <a:cubicBezTo>
                  <a:pt x="7261135" y="106212"/>
                  <a:pt x="7272010" y="90122"/>
                  <a:pt x="7269144" y="78658"/>
                </a:cubicBezTo>
                <a:cubicBezTo>
                  <a:pt x="7266630" y="68603"/>
                  <a:pt x="7249612" y="71673"/>
                  <a:pt x="7239647" y="68826"/>
                </a:cubicBezTo>
                <a:cubicBezTo>
                  <a:pt x="7189114" y="54388"/>
                  <a:pt x="7185510" y="57142"/>
                  <a:pt x="7121660" y="49161"/>
                </a:cubicBezTo>
                <a:cubicBezTo>
                  <a:pt x="7099502" y="50047"/>
                  <a:pt x="6910151" y="14864"/>
                  <a:pt x="6846357" y="78658"/>
                </a:cubicBezTo>
                <a:cubicBezTo>
                  <a:pt x="6838001" y="87014"/>
                  <a:pt x="6833247" y="98323"/>
                  <a:pt x="6826692" y="108155"/>
                </a:cubicBezTo>
                <a:cubicBezTo>
                  <a:pt x="6839802" y="114710"/>
                  <a:pt x="6851511" y="125746"/>
                  <a:pt x="6866021" y="127819"/>
                </a:cubicBezTo>
                <a:cubicBezTo>
                  <a:pt x="6876281" y="129285"/>
                  <a:pt x="6893004" y="128042"/>
                  <a:pt x="6895518" y="117987"/>
                </a:cubicBezTo>
                <a:cubicBezTo>
                  <a:pt x="6898384" y="106523"/>
                  <a:pt x="6886423" y="93775"/>
                  <a:pt x="6875854" y="88490"/>
                </a:cubicBezTo>
                <a:cubicBezTo>
                  <a:pt x="6851681" y="76404"/>
                  <a:pt x="6797196" y="68826"/>
                  <a:pt x="6797196" y="68826"/>
                </a:cubicBezTo>
                <a:cubicBezTo>
                  <a:pt x="6764422" y="72103"/>
                  <a:pt x="6731811" y="78658"/>
                  <a:pt x="6698873" y="78658"/>
                </a:cubicBezTo>
                <a:cubicBezTo>
                  <a:pt x="6688509" y="78658"/>
                  <a:pt x="6679740" y="68826"/>
                  <a:pt x="6669376" y="68826"/>
                </a:cubicBezTo>
                <a:cubicBezTo>
                  <a:pt x="6623375" y="68826"/>
                  <a:pt x="6577609" y="75381"/>
                  <a:pt x="6531725" y="78658"/>
                </a:cubicBezTo>
                <a:cubicBezTo>
                  <a:pt x="6521893" y="81935"/>
                  <a:pt x="6512592" y="88490"/>
                  <a:pt x="6502228" y="88490"/>
                </a:cubicBezTo>
                <a:cubicBezTo>
                  <a:pt x="6491864" y="88490"/>
                  <a:pt x="6482786" y="81172"/>
                  <a:pt x="6472731" y="78658"/>
                </a:cubicBezTo>
                <a:cubicBezTo>
                  <a:pt x="6456518" y="74605"/>
                  <a:pt x="6439957" y="72103"/>
                  <a:pt x="6423570" y="68826"/>
                </a:cubicBezTo>
                <a:cubicBezTo>
                  <a:pt x="6344912" y="72103"/>
                  <a:pt x="6265841" y="69964"/>
                  <a:pt x="6187596" y="78658"/>
                </a:cubicBezTo>
                <a:cubicBezTo>
                  <a:pt x="6142669" y="83650"/>
                  <a:pt x="6160332" y="105022"/>
                  <a:pt x="6167931" y="127819"/>
                </a:cubicBezTo>
                <a:cubicBezTo>
                  <a:pt x="6207260" y="124542"/>
                  <a:pt x="6247631" y="127559"/>
                  <a:pt x="6285918" y="117987"/>
                </a:cubicBezTo>
                <a:cubicBezTo>
                  <a:pt x="6299028" y="114710"/>
                  <a:pt x="6259409" y="112428"/>
                  <a:pt x="6246589" y="108155"/>
                </a:cubicBezTo>
                <a:cubicBezTo>
                  <a:pt x="6229845" y="102574"/>
                  <a:pt x="6214172" y="94071"/>
                  <a:pt x="6197428" y="88490"/>
                </a:cubicBezTo>
                <a:cubicBezTo>
                  <a:pt x="6174792" y="80945"/>
                  <a:pt x="6152204" y="72323"/>
                  <a:pt x="6128602" y="68826"/>
                </a:cubicBezTo>
                <a:cubicBezTo>
                  <a:pt x="6063438" y="59172"/>
                  <a:pt x="5931957" y="49161"/>
                  <a:pt x="5931957" y="49161"/>
                </a:cubicBezTo>
                <a:cubicBezTo>
                  <a:pt x="5807415" y="52438"/>
                  <a:pt x="5680102" y="32664"/>
                  <a:pt x="5558331" y="58993"/>
                </a:cubicBezTo>
                <a:cubicBezTo>
                  <a:pt x="5535680" y="63891"/>
                  <a:pt x="5555880" y="108167"/>
                  <a:pt x="5568163" y="127819"/>
                </a:cubicBezTo>
                <a:cubicBezTo>
                  <a:pt x="5575325" y="139278"/>
                  <a:pt x="5594382" y="134374"/>
                  <a:pt x="5607492" y="137652"/>
                </a:cubicBezTo>
                <a:cubicBezTo>
                  <a:pt x="5623879" y="134374"/>
                  <a:pt x="5656654" y="144531"/>
                  <a:pt x="5656654" y="127819"/>
                </a:cubicBezTo>
                <a:cubicBezTo>
                  <a:pt x="5656654" y="111107"/>
                  <a:pt x="5624204" y="117987"/>
                  <a:pt x="5607492" y="117987"/>
                </a:cubicBezTo>
                <a:cubicBezTo>
                  <a:pt x="5525491" y="117987"/>
                  <a:pt x="5443621" y="124542"/>
                  <a:pt x="5361686" y="127819"/>
                </a:cubicBezTo>
                <a:cubicBezTo>
                  <a:pt x="5351854" y="124542"/>
                  <a:pt x="5341715" y="122070"/>
                  <a:pt x="5332189" y="117987"/>
                </a:cubicBezTo>
                <a:cubicBezTo>
                  <a:pt x="5318717" y="112213"/>
                  <a:pt x="5307142" y="101618"/>
                  <a:pt x="5292860" y="98322"/>
                </a:cubicBezTo>
                <a:cubicBezTo>
                  <a:pt x="5263942" y="91649"/>
                  <a:pt x="5233819" y="92171"/>
                  <a:pt x="5204370" y="88490"/>
                </a:cubicBezTo>
                <a:cubicBezTo>
                  <a:pt x="5181374" y="85616"/>
                  <a:pt x="5158486" y="81935"/>
                  <a:pt x="5135544" y="78658"/>
                </a:cubicBezTo>
                <a:cubicBezTo>
                  <a:pt x="5086383" y="81935"/>
                  <a:pt x="5036021" y="77205"/>
                  <a:pt x="4988060" y="88490"/>
                </a:cubicBezTo>
                <a:cubicBezTo>
                  <a:pt x="4976557" y="91197"/>
                  <a:pt x="4965530" y="106523"/>
                  <a:pt x="4968396" y="117987"/>
                </a:cubicBezTo>
                <a:cubicBezTo>
                  <a:pt x="4970910" y="128041"/>
                  <a:pt x="4988060" y="124542"/>
                  <a:pt x="4997892" y="127819"/>
                </a:cubicBezTo>
                <a:cubicBezTo>
                  <a:pt x="5017557" y="124542"/>
                  <a:pt x="5041319" y="130441"/>
                  <a:pt x="5056886" y="117987"/>
                </a:cubicBezTo>
                <a:cubicBezTo>
                  <a:pt x="5064979" y="111513"/>
                  <a:pt x="5055147" y="94964"/>
                  <a:pt x="5047054" y="88490"/>
                </a:cubicBezTo>
                <a:cubicBezTo>
                  <a:pt x="5036502" y="80048"/>
                  <a:pt x="5021054" y="80879"/>
                  <a:pt x="5007725" y="78658"/>
                </a:cubicBezTo>
                <a:cubicBezTo>
                  <a:pt x="4948821" y="68841"/>
                  <a:pt x="4867404" y="63687"/>
                  <a:pt x="4811079" y="58993"/>
                </a:cubicBezTo>
                <a:lnTo>
                  <a:pt x="4427621" y="68826"/>
                </a:lnTo>
                <a:cubicBezTo>
                  <a:pt x="4332564" y="73147"/>
                  <a:pt x="4421070" y="89310"/>
                  <a:pt x="4339131" y="68826"/>
                </a:cubicBezTo>
                <a:lnTo>
                  <a:pt x="3857350" y="78658"/>
                </a:lnTo>
                <a:cubicBezTo>
                  <a:pt x="3833813" y="80798"/>
                  <a:pt x="3798357" y="117987"/>
                  <a:pt x="3798357" y="117987"/>
                </a:cubicBezTo>
                <a:cubicBezTo>
                  <a:pt x="3638888" y="86093"/>
                  <a:pt x="3733411" y="100079"/>
                  <a:pt x="3513221" y="88490"/>
                </a:cubicBezTo>
                <a:cubicBezTo>
                  <a:pt x="3334350" y="91930"/>
                  <a:pt x="3139888" y="57504"/>
                  <a:pt x="2962615" y="108155"/>
                </a:cubicBezTo>
                <a:cubicBezTo>
                  <a:pt x="2952650" y="111002"/>
                  <a:pt x="2942950" y="114710"/>
                  <a:pt x="2933118" y="117987"/>
                </a:cubicBezTo>
                <a:cubicBezTo>
                  <a:pt x="2929841" y="127819"/>
                  <a:pt x="2914226" y="142451"/>
                  <a:pt x="2923286" y="147484"/>
                </a:cubicBezTo>
                <a:cubicBezTo>
                  <a:pt x="2952503" y="163716"/>
                  <a:pt x="3021608" y="167148"/>
                  <a:pt x="3021608" y="167148"/>
                </a:cubicBezTo>
                <a:cubicBezTo>
                  <a:pt x="3106821" y="163871"/>
                  <a:pt x="3194290" y="177068"/>
                  <a:pt x="3277247" y="157316"/>
                </a:cubicBezTo>
                <a:cubicBezTo>
                  <a:pt x="3297662" y="152455"/>
                  <a:pt x="3247140" y="126781"/>
                  <a:pt x="3228086" y="117987"/>
                </a:cubicBezTo>
                <a:cubicBezTo>
                  <a:pt x="3203547" y="106661"/>
                  <a:pt x="3175067" y="106868"/>
                  <a:pt x="3149428" y="98322"/>
                </a:cubicBezTo>
                <a:cubicBezTo>
                  <a:pt x="3129763" y="91767"/>
                  <a:pt x="3110432" y="84112"/>
                  <a:pt x="3090434" y="78658"/>
                </a:cubicBezTo>
                <a:cubicBezTo>
                  <a:pt x="3036313" y="63898"/>
                  <a:pt x="2978250" y="63574"/>
                  <a:pt x="2923286" y="58993"/>
                </a:cubicBezTo>
                <a:cubicBezTo>
                  <a:pt x="2861015" y="62271"/>
                  <a:pt x="2797619" y="56597"/>
                  <a:pt x="2736473" y="68826"/>
                </a:cubicBezTo>
                <a:cubicBezTo>
                  <a:pt x="2654538" y="85213"/>
                  <a:pt x="2805301" y="124541"/>
                  <a:pt x="2697144" y="88490"/>
                </a:cubicBezTo>
                <a:cubicBezTo>
                  <a:pt x="2582434" y="91767"/>
                  <a:pt x="2467613" y="92290"/>
                  <a:pt x="2353015" y="98322"/>
                </a:cubicBezTo>
                <a:cubicBezTo>
                  <a:pt x="2285080" y="101898"/>
                  <a:pt x="2342291" y="114413"/>
                  <a:pt x="2353015" y="117987"/>
                </a:cubicBezTo>
                <a:lnTo>
                  <a:pt x="2677479" y="108155"/>
                </a:lnTo>
                <a:cubicBezTo>
                  <a:pt x="2699227" y="104933"/>
                  <a:pt x="2639343" y="85610"/>
                  <a:pt x="2618486" y="78658"/>
                </a:cubicBezTo>
                <a:cubicBezTo>
                  <a:pt x="2599573" y="72354"/>
                  <a:pt x="2579196" y="71857"/>
                  <a:pt x="2559492" y="68826"/>
                </a:cubicBezTo>
                <a:cubicBezTo>
                  <a:pt x="2468398" y="54811"/>
                  <a:pt x="2485151" y="58533"/>
                  <a:pt x="2372679" y="49161"/>
                </a:cubicBezTo>
                <a:cubicBezTo>
                  <a:pt x="2294021" y="52438"/>
                  <a:pt x="2214442" y="46555"/>
                  <a:pt x="2136705" y="58993"/>
                </a:cubicBezTo>
                <a:cubicBezTo>
                  <a:pt x="2126471" y="60630"/>
                  <a:pt x="2116600" y="87120"/>
                  <a:pt x="2126873" y="88490"/>
                </a:cubicBezTo>
                <a:cubicBezTo>
                  <a:pt x="2178953" y="95434"/>
                  <a:pt x="2231750" y="81935"/>
                  <a:pt x="2284189" y="78658"/>
                </a:cubicBezTo>
                <a:cubicBezTo>
                  <a:pt x="2160083" y="64869"/>
                  <a:pt x="2125247" y="58993"/>
                  <a:pt x="1969557" y="58993"/>
                </a:cubicBezTo>
                <a:cubicBezTo>
                  <a:pt x="1808930" y="58993"/>
                  <a:pt x="1648370" y="65548"/>
                  <a:pt x="1487776" y="68826"/>
                </a:cubicBezTo>
                <a:cubicBezTo>
                  <a:pt x="1494331" y="78658"/>
                  <a:pt x="1496469" y="93933"/>
                  <a:pt x="1507441" y="98322"/>
                </a:cubicBezTo>
                <a:cubicBezTo>
                  <a:pt x="1531975" y="108135"/>
                  <a:pt x="1559941" y="104418"/>
                  <a:pt x="1586099" y="108155"/>
                </a:cubicBezTo>
                <a:cubicBezTo>
                  <a:pt x="1628773" y="114251"/>
                  <a:pt x="1671312" y="121264"/>
                  <a:pt x="1713918" y="127819"/>
                </a:cubicBezTo>
                <a:cubicBezTo>
                  <a:pt x="1818795" y="124542"/>
                  <a:pt x="1924542" y="131855"/>
                  <a:pt x="2028550" y="117987"/>
                </a:cubicBezTo>
                <a:cubicBezTo>
                  <a:pt x="2040263" y="116425"/>
                  <a:pt x="2017242" y="96846"/>
                  <a:pt x="2008886" y="88490"/>
                </a:cubicBezTo>
                <a:cubicBezTo>
                  <a:pt x="1993735" y="73339"/>
                  <a:pt x="1970453" y="63562"/>
                  <a:pt x="1949892" y="58993"/>
                </a:cubicBezTo>
                <a:cubicBezTo>
                  <a:pt x="1930431" y="54668"/>
                  <a:pt x="1910513" y="52727"/>
                  <a:pt x="1890899" y="49161"/>
                </a:cubicBezTo>
                <a:cubicBezTo>
                  <a:pt x="1874457" y="46172"/>
                  <a:pt x="1858311" y="41468"/>
                  <a:pt x="1841737" y="39329"/>
                </a:cubicBezTo>
                <a:cubicBezTo>
                  <a:pt x="1756664" y="28352"/>
                  <a:pt x="1586099" y="9832"/>
                  <a:pt x="1586099" y="9832"/>
                </a:cubicBezTo>
                <a:cubicBezTo>
                  <a:pt x="1477944" y="13109"/>
                  <a:pt x="1367985" y="-277"/>
                  <a:pt x="1261634" y="19664"/>
                </a:cubicBezTo>
                <a:cubicBezTo>
                  <a:pt x="1245208" y="22744"/>
                  <a:pt x="1259650" y="57009"/>
                  <a:pt x="1271467" y="68826"/>
                </a:cubicBezTo>
                <a:cubicBezTo>
                  <a:pt x="1289462" y="86821"/>
                  <a:pt x="1380359" y="95618"/>
                  <a:pt x="1399286" y="98322"/>
                </a:cubicBezTo>
                <a:cubicBezTo>
                  <a:pt x="1456982" y="79091"/>
                  <a:pt x="1448785" y="86292"/>
                  <a:pt x="1330460" y="78658"/>
                </a:cubicBezTo>
                <a:cubicBezTo>
                  <a:pt x="1261699" y="74222"/>
                  <a:pt x="1192809" y="72103"/>
                  <a:pt x="1123983" y="68826"/>
                </a:cubicBezTo>
                <a:cubicBezTo>
                  <a:pt x="1114151" y="65548"/>
                  <a:pt x="1104649" y="61026"/>
                  <a:pt x="1094486" y="58993"/>
                </a:cubicBezTo>
                <a:cubicBezTo>
                  <a:pt x="941734" y="28442"/>
                  <a:pt x="737613" y="56019"/>
                  <a:pt x="612705" y="58993"/>
                </a:cubicBezTo>
                <a:cubicBezTo>
                  <a:pt x="615982" y="68825"/>
                  <a:pt x="613913" y="82741"/>
                  <a:pt x="622537" y="88490"/>
                </a:cubicBezTo>
                <a:cubicBezTo>
                  <a:pt x="636442" y="97760"/>
                  <a:pt x="654987" y="98322"/>
                  <a:pt x="671699" y="98322"/>
                </a:cubicBezTo>
                <a:cubicBezTo>
                  <a:pt x="717700" y="98322"/>
                  <a:pt x="763466" y="91767"/>
                  <a:pt x="809350" y="88490"/>
                </a:cubicBezTo>
                <a:cubicBezTo>
                  <a:pt x="796240" y="81935"/>
                  <a:pt x="784162" y="72683"/>
                  <a:pt x="770021" y="68826"/>
                </a:cubicBezTo>
                <a:cubicBezTo>
                  <a:pt x="747663" y="62728"/>
                  <a:pt x="724055" y="62803"/>
                  <a:pt x="701196" y="58993"/>
                </a:cubicBezTo>
                <a:cubicBezTo>
                  <a:pt x="684712" y="56246"/>
                  <a:pt x="668421" y="52438"/>
                  <a:pt x="652034" y="49161"/>
                </a:cubicBezTo>
                <a:cubicBezTo>
                  <a:pt x="560266" y="52438"/>
                  <a:pt x="467848" y="47603"/>
                  <a:pt x="376731" y="58993"/>
                </a:cubicBezTo>
                <a:cubicBezTo>
                  <a:pt x="362187" y="60811"/>
                  <a:pt x="402588" y="72884"/>
                  <a:pt x="416060" y="78658"/>
                </a:cubicBezTo>
                <a:cubicBezTo>
                  <a:pt x="425586" y="82741"/>
                  <a:pt x="435725" y="85213"/>
                  <a:pt x="445557" y="88490"/>
                </a:cubicBezTo>
                <a:cubicBezTo>
                  <a:pt x="432447" y="78658"/>
                  <a:pt x="421443" y="65079"/>
                  <a:pt x="406228" y="58993"/>
                </a:cubicBezTo>
                <a:cubicBezTo>
                  <a:pt x="387718" y="51589"/>
                  <a:pt x="347234" y="49161"/>
                  <a:pt x="347234" y="49161"/>
                </a:cubicBezTo>
                <a:cubicBezTo>
                  <a:pt x="334124" y="42606"/>
                  <a:pt x="321377" y="35271"/>
                  <a:pt x="307905" y="29497"/>
                </a:cubicBezTo>
                <a:cubicBezTo>
                  <a:pt x="248696" y="4122"/>
                  <a:pt x="226930" y="23341"/>
                  <a:pt x="140757" y="29497"/>
                </a:cubicBezTo>
                <a:cubicBezTo>
                  <a:pt x="113768" y="110464"/>
                  <a:pt x="156283" y="13125"/>
                  <a:pt x="3105" y="68826"/>
                </a:cubicBezTo>
                <a:cubicBezTo>
                  <a:pt x="-8000" y="72864"/>
                  <a:pt x="13543" y="90940"/>
                  <a:pt x="22770" y="98322"/>
                </a:cubicBezTo>
                <a:cubicBezTo>
                  <a:pt x="30863" y="104796"/>
                  <a:pt x="41929" y="107417"/>
                  <a:pt x="52267" y="108155"/>
                </a:cubicBezTo>
                <a:cubicBezTo>
                  <a:pt x="88227" y="110724"/>
                  <a:pt x="124370" y="108155"/>
                  <a:pt x="160421" y="1081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03217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9CAC50-D477-4393-B2A3-4D6F97F5B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99920"/>
            <a:ext cx="12192000" cy="5699203"/>
          </a:xfrm>
          <a:prstGeom prst="rect">
            <a:avLst/>
          </a:prstGeom>
        </p:spPr>
      </p:pic>
      <p:sp>
        <p:nvSpPr>
          <p:cNvPr id="2" name="Полілінія: фігура 1">
            <a:extLst>
              <a:ext uri="{FF2B5EF4-FFF2-40B4-BE49-F238E27FC236}">
                <a16:creationId xmlns:a16="http://schemas.microsoft.com/office/drawing/2014/main" id="{A8F556E0-1BB0-40F8-8F47-4B343D1F8307}"/>
              </a:ext>
            </a:extLst>
          </p:cNvPr>
          <p:cNvSpPr/>
          <p:nvPr/>
        </p:nvSpPr>
        <p:spPr>
          <a:xfrm>
            <a:off x="5987845" y="1854878"/>
            <a:ext cx="4277032" cy="229563"/>
          </a:xfrm>
          <a:custGeom>
            <a:avLst/>
            <a:gdLst>
              <a:gd name="connsiteX0" fmla="*/ 206478 w 4277032"/>
              <a:gd name="connsiteY0" fmla="*/ 111574 h 229563"/>
              <a:gd name="connsiteX1" fmla="*/ 137652 w 4277032"/>
              <a:gd name="connsiteY1" fmla="*/ 150903 h 229563"/>
              <a:gd name="connsiteX2" fmla="*/ 98323 w 4277032"/>
              <a:gd name="connsiteY2" fmla="*/ 160735 h 229563"/>
              <a:gd name="connsiteX3" fmla="*/ 68826 w 4277032"/>
              <a:gd name="connsiteY3" fmla="*/ 180399 h 229563"/>
              <a:gd name="connsiteX4" fmla="*/ 0 w 4277032"/>
              <a:gd name="connsiteY4" fmla="*/ 209896 h 229563"/>
              <a:gd name="connsiteX5" fmla="*/ 29497 w 4277032"/>
              <a:gd name="connsiteY5" fmla="*/ 219728 h 229563"/>
              <a:gd name="connsiteX6" fmla="*/ 176981 w 4277032"/>
              <a:gd name="connsiteY6" fmla="*/ 190232 h 229563"/>
              <a:gd name="connsiteX7" fmla="*/ 245807 w 4277032"/>
              <a:gd name="connsiteY7" fmla="*/ 170567 h 229563"/>
              <a:gd name="connsiteX8" fmla="*/ 285136 w 4277032"/>
              <a:gd name="connsiteY8" fmla="*/ 150903 h 229563"/>
              <a:gd name="connsiteX9" fmla="*/ 324465 w 4277032"/>
              <a:gd name="connsiteY9" fmla="*/ 141070 h 229563"/>
              <a:gd name="connsiteX10" fmla="*/ 226142 w 4277032"/>
              <a:gd name="connsiteY10" fmla="*/ 170567 h 229563"/>
              <a:gd name="connsiteX11" fmla="*/ 186813 w 4277032"/>
              <a:gd name="connsiteY11" fmla="*/ 190232 h 229563"/>
              <a:gd name="connsiteX12" fmla="*/ 206478 w 4277032"/>
              <a:gd name="connsiteY12" fmla="*/ 209896 h 229563"/>
              <a:gd name="connsiteX13" fmla="*/ 275303 w 4277032"/>
              <a:gd name="connsiteY13" fmla="*/ 200064 h 229563"/>
              <a:gd name="connsiteX14" fmla="*/ 432620 w 4277032"/>
              <a:gd name="connsiteY14" fmla="*/ 170567 h 229563"/>
              <a:gd name="connsiteX15" fmla="*/ 550607 w 4277032"/>
              <a:gd name="connsiteY15" fmla="*/ 141070 h 229563"/>
              <a:gd name="connsiteX16" fmla="*/ 580103 w 4277032"/>
              <a:gd name="connsiteY16" fmla="*/ 131238 h 229563"/>
              <a:gd name="connsiteX17" fmla="*/ 530942 w 4277032"/>
              <a:gd name="connsiteY17" fmla="*/ 141070 h 229563"/>
              <a:gd name="connsiteX18" fmla="*/ 452284 w 4277032"/>
              <a:gd name="connsiteY18" fmla="*/ 180399 h 229563"/>
              <a:gd name="connsiteX19" fmla="*/ 422787 w 4277032"/>
              <a:gd name="connsiteY19" fmla="*/ 190232 h 229563"/>
              <a:gd name="connsiteX20" fmla="*/ 393290 w 4277032"/>
              <a:gd name="connsiteY20" fmla="*/ 209896 h 229563"/>
              <a:gd name="connsiteX21" fmla="*/ 462116 w 4277032"/>
              <a:gd name="connsiteY21" fmla="*/ 200064 h 229563"/>
              <a:gd name="connsiteX22" fmla="*/ 550607 w 4277032"/>
              <a:gd name="connsiteY22" fmla="*/ 190232 h 229563"/>
              <a:gd name="connsiteX23" fmla="*/ 766916 w 4277032"/>
              <a:gd name="connsiteY23" fmla="*/ 150903 h 229563"/>
              <a:gd name="connsiteX24" fmla="*/ 953729 w 4277032"/>
              <a:gd name="connsiteY24" fmla="*/ 111574 h 229563"/>
              <a:gd name="connsiteX25" fmla="*/ 914400 w 4277032"/>
              <a:gd name="connsiteY25" fmla="*/ 121406 h 229563"/>
              <a:gd name="connsiteX26" fmla="*/ 796413 w 4277032"/>
              <a:gd name="connsiteY26" fmla="*/ 160735 h 229563"/>
              <a:gd name="connsiteX27" fmla="*/ 747252 w 4277032"/>
              <a:gd name="connsiteY27" fmla="*/ 190232 h 229563"/>
              <a:gd name="connsiteX28" fmla="*/ 668594 w 4277032"/>
              <a:gd name="connsiteY28" fmla="*/ 209896 h 229563"/>
              <a:gd name="connsiteX29" fmla="*/ 796413 w 4277032"/>
              <a:gd name="connsiteY29" fmla="*/ 200064 h 229563"/>
              <a:gd name="connsiteX30" fmla="*/ 914400 w 4277032"/>
              <a:gd name="connsiteY30" fmla="*/ 170567 h 229563"/>
              <a:gd name="connsiteX31" fmla="*/ 1179871 w 4277032"/>
              <a:gd name="connsiteY31" fmla="*/ 121406 h 229563"/>
              <a:gd name="connsiteX32" fmla="*/ 1415845 w 4277032"/>
              <a:gd name="connsiteY32" fmla="*/ 72245 h 229563"/>
              <a:gd name="connsiteX33" fmla="*/ 1514168 w 4277032"/>
              <a:gd name="connsiteY33" fmla="*/ 42748 h 229563"/>
              <a:gd name="connsiteX34" fmla="*/ 1553497 w 4277032"/>
              <a:gd name="connsiteY34" fmla="*/ 32916 h 229563"/>
              <a:gd name="connsiteX35" fmla="*/ 1524000 w 4277032"/>
              <a:gd name="connsiteY35" fmla="*/ 52580 h 229563"/>
              <a:gd name="connsiteX36" fmla="*/ 1465007 w 4277032"/>
              <a:gd name="connsiteY36" fmla="*/ 72245 h 229563"/>
              <a:gd name="connsiteX37" fmla="*/ 1406013 w 4277032"/>
              <a:gd name="connsiteY37" fmla="*/ 111574 h 229563"/>
              <a:gd name="connsiteX38" fmla="*/ 1356852 w 4277032"/>
              <a:gd name="connsiteY38" fmla="*/ 131238 h 229563"/>
              <a:gd name="connsiteX39" fmla="*/ 1229032 w 4277032"/>
              <a:gd name="connsiteY39" fmla="*/ 200064 h 229563"/>
              <a:gd name="connsiteX40" fmla="*/ 1337187 w 4277032"/>
              <a:gd name="connsiteY40" fmla="*/ 190232 h 229563"/>
              <a:gd name="connsiteX41" fmla="*/ 1445342 w 4277032"/>
              <a:gd name="connsiteY41" fmla="*/ 170567 h 229563"/>
              <a:gd name="connsiteX42" fmla="*/ 1651820 w 4277032"/>
              <a:gd name="connsiteY42" fmla="*/ 91909 h 229563"/>
              <a:gd name="connsiteX43" fmla="*/ 1740310 w 4277032"/>
              <a:gd name="connsiteY43" fmla="*/ 52580 h 229563"/>
              <a:gd name="connsiteX44" fmla="*/ 1809136 w 4277032"/>
              <a:gd name="connsiteY44" fmla="*/ 32916 h 229563"/>
              <a:gd name="connsiteX45" fmla="*/ 1848465 w 4277032"/>
              <a:gd name="connsiteY45" fmla="*/ 13251 h 229563"/>
              <a:gd name="connsiteX46" fmla="*/ 1877961 w 4277032"/>
              <a:gd name="connsiteY46" fmla="*/ 3419 h 229563"/>
              <a:gd name="connsiteX47" fmla="*/ 1848465 w 4277032"/>
              <a:gd name="connsiteY47" fmla="*/ 23083 h 229563"/>
              <a:gd name="connsiteX48" fmla="*/ 1809136 w 4277032"/>
              <a:gd name="connsiteY48" fmla="*/ 42748 h 229563"/>
              <a:gd name="connsiteX49" fmla="*/ 1651820 w 4277032"/>
              <a:gd name="connsiteY49" fmla="*/ 141070 h 229563"/>
              <a:gd name="connsiteX50" fmla="*/ 1612490 w 4277032"/>
              <a:gd name="connsiteY50" fmla="*/ 160735 h 229563"/>
              <a:gd name="connsiteX51" fmla="*/ 1582994 w 4277032"/>
              <a:gd name="connsiteY51" fmla="*/ 180399 h 229563"/>
              <a:gd name="connsiteX52" fmla="*/ 1818968 w 4277032"/>
              <a:gd name="connsiteY52" fmla="*/ 141070 h 229563"/>
              <a:gd name="connsiteX53" fmla="*/ 2025445 w 4277032"/>
              <a:gd name="connsiteY53" fmla="*/ 91909 h 229563"/>
              <a:gd name="connsiteX54" fmla="*/ 2113936 w 4277032"/>
              <a:gd name="connsiteY54" fmla="*/ 82077 h 229563"/>
              <a:gd name="connsiteX55" fmla="*/ 2182761 w 4277032"/>
              <a:gd name="connsiteY55" fmla="*/ 62412 h 229563"/>
              <a:gd name="connsiteX56" fmla="*/ 2231923 w 4277032"/>
              <a:gd name="connsiteY56" fmla="*/ 52580 h 229563"/>
              <a:gd name="connsiteX57" fmla="*/ 2182761 w 4277032"/>
              <a:gd name="connsiteY57" fmla="*/ 82077 h 229563"/>
              <a:gd name="connsiteX58" fmla="*/ 2143432 w 4277032"/>
              <a:gd name="connsiteY58" fmla="*/ 111574 h 229563"/>
              <a:gd name="connsiteX59" fmla="*/ 2064774 w 4277032"/>
              <a:gd name="connsiteY59" fmla="*/ 150903 h 229563"/>
              <a:gd name="connsiteX60" fmla="*/ 2005781 w 4277032"/>
              <a:gd name="connsiteY60" fmla="*/ 180399 h 229563"/>
              <a:gd name="connsiteX61" fmla="*/ 2045110 w 4277032"/>
              <a:gd name="connsiteY61" fmla="*/ 190232 h 229563"/>
              <a:gd name="connsiteX62" fmla="*/ 2241755 w 4277032"/>
              <a:gd name="connsiteY62" fmla="*/ 160735 h 229563"/>
              <a:gd name="connsiteX63" fmla="*/ 2320413 w 4277032"/>
              <a:gd name="connsiteY63" fmla="*/ 131238 h 229563"/>
              <a:gd name="connsiteX64" fmla="*/ 2399071 w 4277032"/>
              <a:gd name="connsiteY64" fmla="*/ 121406 h 229563"/>
              <a:gd name="connsiteX65" fmla="*/ 2507226 w 4277032"/>
              <a:gd name="connsiteY65" fmla="*/ 101741 h 229563"/>
              <a:gd name="connsiteX66" fmla="*/ 2536723 w 4277032"/>
              <a:gd name="connsiteY66" fmla="*/ 91909 h 229563"/>
              <a:gd name="connsiteX67" fmla="*/ 2458065 w 4277032"/>
              <a:gd name="connsiteY67" fmla="*/ 131238 h 229563"/>
              <a:gd name="connsiteX68" fmla="*/ 2418736 w 4277032"/>
              <a:gd name="connsiteY68" fmla="*/ 150903 h 229563"/>
              <a:gd name="connsiteX69" fmla="*/ 2389239 w 4277032"/>
              <a:gd name="connsiteY69" fmla="*/ 160735 h 229563"/>
              <a:gd name="connsiteX70" fmla="*/ 2359742 w 4277032"/>
              <a:gd name="connsiteY70" fmla="*/ 180399 h 229563"/>
              <a:gd name="connsiteX71" fmla="*/ 2517058 w 4277032"/>
              <a:gd name="connsiteY71" fmla="*/ 150903 h 229563"/>
              <a:gd name="connsiteX72" fmla="*/ 2694039 w 4277032"/>
              <a:gd name="connsiteY72" fmla="*/ 91909 h 229563"/>
              <a:gd name="connsiteX73" fmla="*/ 2851355 w 4277032"/>
              <a:gd name="connsiteY73" fmla="*/ 52580 h 229563"/>
              <a:gd name="connsiteX74" fmla="*/ 2831690 w 4277032"/>
              <a:gd name="connsiteY74" fmla="*/ 91909 h 229563"/>
              <a:gd name="connsiteX75" fmla="*/ 2792361 w 4277032"/>
              <a:gd name="connsiteY75" fmla="*/ 111574 h 229563"/>
              <a:gd name="connsiteX76" fmla="*/ 2762865 w 4277032"/>
              <a:gd name="connsiteY76" fmla="*/ 141070 h 229563"/>
              <a:gd name="connsiteX77" fmla="*/ 2703871 w 4277032"/>
              <a:gd name="connsiteY77" fmla="*/ 190232 h 229563"/>
              <a:gd name="connsiteX78" fmla="*/ 2762865 w 4277032"/>
              <a:gd name="connsiteY78" fmla="*/ 200064 h 229563"/>
              <a:gd name="connsiteX79" fmla="*/ 2880852 w 4277032"/>
              <a:gd name="connsiteY79" fmla="*/ 160735 h 229563"/>
              <a:gd name="connsiteX80" fmla="*/ 2969342 w 4277032"/>
              <a:gd name="connsiteY80" fmla="*/ 150903 h 229563"/>
              <a:gd name="connsiteX81" fmla="*/ 3185652 w 4277032"/>
              <a:gd name="connsiteY81" fmla="*/ 121406 h 229563"/>
              <a:gd name="connsiteX82" fmla="*/ 3224981 w 4277032"/>
              <a:gd name="connsiteY82" fmla="*/ 131238 h 229563"/>
              <a:gd name="connsiteX83" fmla="*/ 3195484 w 4277032"/>
              <a:gd name="connsiteY83" fmla="*/ 150903 h 229563"/>
              <a:gd name="connsiteX84" fmla="*/ 3146323 w 4277032"/>
              <a:gd name="connsiteY84" fmla="*/ 190232 h 229563"/>
              <a:gd name="connsiteX85" fmla="*/ 3116826 w 4277032"/>
              <a:gd name="connsiteY85" fmla="*/ 200064 h 229563"/>
              <a:gd name="connsiteX86" fmla="*/ 3303639 w 4277032"/>
              <a:gd name="connsiteY86" fmla="*/ 160735 h 229563"/>
              <a:gd name="connsiteX87" fmla="*/ 3372465 w 4277032"/>
              <a:gd name="connsiteY87" fmla="*/ 131238 h 229563"/>
              <a:gd name="connsiteX88" fmla="*/ 3470787 w 4277032"/>
              <a:gd name="connsiteY88" fmla="*/ 101741 h 229563"/>
              <a:gd name="connsiteX89" fmla="*/ 3500284 w 4277032"/>
              <a:gd name="connsiteY89" fmla="*/ 91909 h 229563"/>
              <a:gd name="connsiteX90" fmla="*/ 3490452 w 4277032"/>
              <a:gd name="connsiteY90" fmla="*/ 131238 h 229563"/>
              <a:gd name="connsiteX91" fmla="*/ 3460955 w 4277032"/>
              <a:gd name="connsiteY91" fmla="*/ 141070 h 229563"/>
              <a:gd name="connsiteX92" fmla="*/ 3431458 w 4277032"/>
              <a:gd name="connsiteY92" fmla="*/ 160735 h 229563"/>
              <a:gd name="connsiteX93" fmla="*/ 3392129 w 4277032"/>
              <a:gd name="connsiteY93" fmla="*/ 190232 h 229563"/>
              <a:gd name="connsiteX94" fmla="*/ 3362632 w 4277032"/>
              <a:gd name="connsiteY94" fmla="*/ 209896 h 229563"/>
              <a:gd name="connsiteX95" fmla="*/ 3490452 w 4277032"/>
              <a:gd name="connsiteY95" fmla="*/ 200064 h 229563"/>
              <a:gd name="connsiteX96" fmla="*/ 3578942 w 4277032"/>
              <a:gd name="connsiteY96" fmla="*/ 180399 h 229563"/>
              <a:gd name="connsiteX97" fmla="*/ 3647768 w 4277032"/>
              <a:gd name="connsiteY97" fmla="*/ 160735 h 229563"/>
              <a:gd name="connsiteX98" fmla="*/ 3755923 w 4277032"/>
              <a:gd name="connsiteY98" fmla="*/ 141070 h 229563"/>
              <a:gd name="connsiteX99" fmla="*/ 3775587 w 4277032"/>
              <a:gd name="connsiteY99" fmla="*/ 150903 h 229563"/>
              <a:gd name="connsiteX100" fmla="*/ 3814916 w 4277032"/>
              <a:gd name="connsiteY100" fmla="*/ 160735 h 229563"/>
              <a:gd name="connsiteX101" fmla="*/ 3883742 w 4277032"/>
              <a:gd name="connsiteY101" fmla="*/ 141070 h 229563"/>
              <a:gd name="connsiteX102" fmla="*/ 3913239 w 4277032"/>
              <a:gd name="connsiteY102" fmla="*/ 121406 h 229563"/>
              <a:gd name="connsiteX103" fmla="*/ 3883742 w 4277032"/>
              <a:gd name="connsiteY103" fmla="*/ 190232 h 229563"/>
              <a:gd name="connsiteX104" fmla="*/ 3873910 w 4277032"/>
              <a:gd name="connsiteY104" fmla="*/ 219728 h 229563"/>
              <a:gd name="connsiteX105" fmla="*/ 3962400 w 4277032"/>
              <a:gd name="connsiteY105" fmla="*/ 209896 h 229563"/>
              <a:gd name="connsiteX106" fmla="*/ 4031226 w 4277032"/>
              <a:gd name="connsiteY106" fmla="*/ 209896 h 229563"/>
              <a:gd name="connsiteX107" fmla="*/ 4159045 w 4277032"/>
              <a:gd name="connsiteY107" fmla="*/ 200064 h 229563"/>
              <a:gd name="connsiteX108" fmla="*/ 4198374 w 4277032"/>
              <a:gd name="connsiteY108" fmla="*/ 190232 h 229563"/>
              <a:gd name="connsiteX109" fmla="*/ 4277032 w 4277032"/>
              <a:gd name="connsiteY109" fmla="*/ 180399 h 2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4277032" h="229563">
                <a:moveTo>
                  <a:pt x="206478" y="111574"/>
                </a:moveTo>
                <a:cubicBezTo>
                  <a:pt x="183536" y="124684"/>
                  <a:pt x="161707" y="139969"/>
                  <a:pt x="137652" y="150903"/>
                </a:cubicBezTo>
                <a:cubicBezTo>
                  <a:pt x="125350" y="156495"/>
                  <a:pt x="110744" y="155412"/>
                  <a:pt x="98323" y="160735"/>
                </a:cubicBezTo>
                <a:cubicBezTo>
                  <a:pt x="87462" y="165390"/>
                  <a:pt x="79086" y="174536"/>
                  <a:pt x="68826" y="180399"/>
                </a:cubicBezTo>
                <a:cubicBezTo>
                  <a:pt x="34803" y="199841"/>
                  <a:pt x="33095" y="198865"/>
                  <a:pt x="0" y="209896"/>
                </a:cubicBezTo>
                <a:cubicBezTo>
                  <a:pt x="9832" y="213173"/>
                  <a:pt x="19133" y="219728"/>
                  <a:pt x="29497" y="219728"/>
                </a:cubicBezTo>
                <a:cubicBezTo>
                  <a:pt x="68453" y="219728"/>
                  <a:pt x="141875" y="199594"/>
                  <a:pt x="176981" y="190232"/>
                </a:cubicBezTo>
                <a:cubicBezTo>
                  <a:pt x="200035" y="184084"/>
                  <a:pt x="223383" y="178721"/>
                  <a:pt x="245807" y="170567"/>
                </a:cubicBezTo>
                <a:cubicBezTo>
                  <a:pt x="259582" y="165558"/>
                  <a:pt x="271412" y="156049"/>
                  <a:pt x="285136" y="150903"/>
                </a:cubicBezTo>
                <a:cubicBezTo>
                  <a:pt x="297789" y="146158"/>
                  <a:pt x="336552" y="135027"/>
                  <a:pt x="324465" y="141070"/>
                </a:cubicBezTo>
                <a:cubicBezTo>
                  <a:pt x="300522" y="153041"/>
                  <a:pt x="254373" y="163509"/>
                  <a:pt x="226142" y="170567"/>
                </a:cubicBezTo>
                <a:cubicBezTo>
                  <a:pt x="213032" y="177122"/>
                  <a:pt x="199381" y="182691"/>
                  <a:pt x="186813" y="190232"/>
                </a:cubicBezTo>
                <a:cubicBezTo>
                  <a:pt x="80649" y="253932"/>
                  <a:pt x="133120" y="224568"/>
                  <a:pt x="206478" y="209896"/>
                </a:cubicBezTo>
                <a:cubicBezTo>
                  <a:pt x="229203" y="205351"/>
                  <a:pt x="252578" y="204609"/>
                  <a:pt x="275303" y="200064"/>
                </a:cubicBezTo>
                <a:cubicBezTo>
                  <a:pt x="449122" y="165300"/>
                  <a:pt x="259167" y="192248"/>
                  <a:pt x="432620" y="170567"/>
                </a:cubicBezTo>
                <a:cubicBezTo>
                  <a:pt x="471949" y="160735"/>
                  <a:pt x="512148" y="153890"/>
                  <a:pt x="550607" y="141070"/>
                </a:cubicBezTo>
                <a:cubicBezTo>
                  <a:pt x="560439" y="137793"/>
                  <a:pt x="590467" y="131238"/>
                  <a:pt x="580103" y="131238"/>
                </a:cubicBezTo>
                <a:cubicBezTo>
                  <a:pt x="563391" y="131238"/>
                  <a:pt x="547329" y="137793"/>
                  <a:pt x="530942" y="141070"/>
                </a:cubicBezTo>
                <a:cubicBezTo>
                  <a:pt x="504723" y="154180"/>
                  <a:pt x="480094" y="171129"/>
                  <a:pt x="452284" y="180399"/>
                </a:cubicBezTo>
                <a:cubicBezTo>
                  <a:pt x="442452" y="183677"/>
                  <a:pt x="432057" y="185597"/>
                  <a:pt x="422787" y="190232"/>
                </a:cubicBezTo>
                <a:cubicBezTo>
                  <a:pt x="412218" y="195517"/>
                  <a:pt x="381826" y="207030"/>
                  <a:pt x="393290" y="209896"/>
                </a:cubicBezTo>
                <a:cubicBezTo>
                  <a:pt x="415773" y="215517"/>
                  <a:pt x="439120" y="202938"/>
                  <a:pt x="462116" y="200064"/>
                </a:cubicBezTo>
                <a:cubicBezTo>
                  <a:pt x="491565" y="196383"/>
                  <a:pt x="521110" y="193509"/>
                  <a:pt x="550607" y="190232"/>
                </a:cubicBezTo>
                <a:cubicBezTo>
                  <a:pt x="796612" y="116430"/>
                  <a:pt x="488094" y="201598"/>
                  <a:pt x="766916" y="150903"/>
                </a:cubicBezTo>
                <a:cubicBezTo>
                  <a:pt x="1105515" y="89340"/>
                  <a:pt x="647485" y="145600"/>
                  <a:pt x="953729" y="111574"/>
                </a:cubicBezTo>
                <a:cubicBezTo>
                  <a:pt x="953729" y="111574"/>
                  <a:pt x="927220" y="117133"/>
                  <a:pt x="914400" y="121406"/>
                </a:cubicBezTo>
                <a:cubicBezTo>
                  <a:pt x="875071" y="134516"/>
                  <a:pt x="831961" y="139406"/>
                  <a:pt x="796413" y="160735"/>
                </a:cubicBezTo>
                <a:cubicBezTo>
                  <a:pt x="780026" y="170567"/>
                  <a:pt x="765089" y="183372"/>
                  <a:pt x="747252" y="190232"/>
                </a:cubicBezTo>
                <a:cubicBezTo>
                  <a:pt x="722027" y="199934"/>
                  <a:pt x="641647" y="211969"/>
                  <a:pt x="668594" y="209896"/>
                </a:cubicBezTo>
                <a:lnTo>
                  <a:pt x="796413" y="200064"/>
                </a:lnTo>
                <a:cubicBezTo>
                  <a:pt x="835742" y="190232"/>
                  <a:pt x="874648" y="178517"/>
                  <a:pt x="914400" y="170567"/>
                </a:cubicBezTo>
                <a:cubicBezTo>
                  <a:pt x="1131432" y="127161"/>
                  <a:pt x="953444" y="178013"/>
                  <a:pt x="1179871" y="121406"/>
                </a:cubicBezTo>
                <a:cubicBezTo>
                  <a:pt x="1389505" y="68997"/>
                  <a:pt x="1242216" y="89608"/>
                  <a:pt x="1415845" y="72245"/>
                </a:cubicBezTo>
                <a:lnTo>
                  <a:pt x="1514168" y="42748"/>
                </a:lnTo>
                <a:cubicBezTo>
                  <a:pt x="1527161" y="39036"/>
                  <a:pt x="1543942" y="23361"/>
                  <a:pt x="1553497" y="32916"/>
                </a:cubicBezTo>
                <a:cubicBezTo>
                  <a:pt x="1561853" y="41272"/>
                  <a:pt x="1534798" y="47781"/>
                  <a:pt x="1524000" y="52580"/>
                </a:cubicBezTo>
                <a:cubicBezTo>
                  <a:pt x="1505058" y="60998"/>
                  <a:pt x="1483547" y="62975"/>
                  <a:pt x="1465007" y="72245"/>
                </a:cubicBezTo>
                <a:cubicBezTo>
                  <a:pt x="1443868" y="82814"/>
                  <a:pt x="1426761" y="100257"/>
                  <a:pt x="1406013" y="111574"/>
                </a:cubicBezTo>
                <a:cubicBezTo>
                  <a:pt x="1390519" y="120025"/>
                  <a:pt x="1372846" y="123774"/>
                  <a:pt x="1356852" y="131238"/>
                </a:cubicBezTo>
                <a:cubicBezTo>
                  <a:pt x="1266107" y="173585"/>
                  <a:pt x="1283165" y="163975"/>
                  <a:pt x="1229032" y="200064"/>
                </a:cubicBezTo>
                <a:cubicBezTo>
                  <a:pt x="1300055" y="235575"/>
                  <a:pt x="1238934" y="217524"/>
                  <a:pt x="1337187" y="190232"/>
                </a:cubicBezTo>
                <a:cubicBezTo>
                  <a:pt x="1372493" y="180425"/>
                  <a:pt x="1409290" y="177122"/>
                  <a:pt x="1445342" y="170567"/>
                </a:cubicBezTo>
                <a:cubicBezTo>
                  <a:pt x="1514168" y="144348"/>
                  <a:pt x="1584517" y="121822"/>
                  <a:pt x="1651820" y="91909"/>
                </a:cubicBezTo>
                <a:cubicBezTo>
                  <a:pt x="1681317" y="78799"/>
                  <a:pt x="1710086" y="63914"/>
                  <a:pt x="1740310" y="52580"/>
                </a:cubicBezTo>
                <a:cubicBezTo>
                  <a:pt x="1762651" y="44202"/>
                  <a:pt x="1786713" y="41070"/>
                  <a:pt x="1809136" y="32916"/>
                </a:cubicBezTo>
                <a:cubicBezTo>
                  <a:pt x="1822911" y="27907"/>
                  <a:pt x="1834993" y="19025"/>
                  <a:pt x="1848465" y="13251"/>
                </a:cubicBezTo>
                <a:cubicBezTo>
                  <a:pt x="1857991" y="9168"/>
                  <a:pt x="1877961" y="-6945"/>
                  <a:pt x="1877961" y="3419"/>
                </a:cubicBezTo>
                <a:cubicBezTo>
                  <a:pt x="1877961" y="15236"/>
                  <a:pt x="1858725" y="17220"/>
                  <a:pt x="1848465" y="23083"/>
                </a:cubicBezTo>
                <a:cubicBezTo>
                  <a:pt x="1835739" y="30355"/>
                  <a:pt x="1821949" y="35630"/>
                  <a:pt x="1809136" y="42748"/>
                </a:cubicBezTo>
                <a:cubicBezTo>
                  <a:pt x="1754939" y="72858"/>
                  <a:pt x="1706017" y="110961"/>
                  <a:pt x="1651820" y="141070"/>
                </a:cubicBezTo>
                <a:cubicBezTo>
                  <a:pt x="1639007" y="148188"/>
                  <a:pt x="1625216" y="153463"/>
                  <a:pt x="1612490" y="160735"/>
                </a:cubicBezTo>
                <a:cubicBezTo>
                  <a:pt x="1602230" y="166598"/>
                  <a:pt x="1571177" y="180399"/>
                  <a:pt x="1582994" y="180399"/>
                </a:cubicBezTo>
                <a:cubicBezTo>
                  <a:pt x="1646094" y="180399"/>
                  <a:pt x="1751721" y="157081"/>
                  <a:pt x="1818968" y="141070"/>
                </a:cubicBezTo>
                <a:cubicBezTo>
                  <a:pt x="1857158" y="131977"/>
                  <a:pt x="1978708" y="99699"/>
                  <a:pt x="2025445" y="91909"/>
                </a:cubicBezTo>
                <a:cubicBezTo>
                  <a:pt x="2054720" y="87030"/>
                  <a:pt x="2084439" y="85354"/>
                  <a:pt x="2113936" y="82077"/>
                </a:cubicBezTo>
                <a:cubicBezTo>
                  <a:pt x="2136878" y="75522"/>
                  <a:pt x="2159614" y="68199"/>
                  <a:pt x="2182761" y="62412"/>
                </a:cubicBezTo>
                <a:cubicBezTo>
                  <a:pt x="2198974" y="58359"/>
                  <a:pt x="2231923" y="35868"/>
                  <a:pt x="2231923" y="52580"/>
                </a:cubicBezTo>
                <a:cubicBezTo>
                  <a:pt x="2231923" y="71691"/>
                  <a:pt x="2198662" y="71476"/>
                  <a:pt x="2182761" y="82077"/>
                </a:cubicBezTo>
                <a:cubicBezTo>
                  <a:pt x="2169126" y="91167"/>
                  <a:pt x="2157587" y="103317"/>
                  <a:pt x="2143432" y="111574"/>
                </a:cubicBezTo>
                <a:cubicBezTo>
                  <a:pt x="2118111" y="126345"/>
                  <a:pt x="2089165" y="134642"/>
                  <a:pt x="2064774" y="150903"/>
                </a:cubicBezTo>
                <a:cubicBezTo>
                  <a:pt x="2026655" y="176316"/>
                  <a:pt x="2046488" y="166830"/>
                  <a:pt x="2005781" y="180399"/>
                </a:cubicBezTo>
                <a:cubicBezTo>
                  <a:pt x="2018891" y="183677"/>
                  <a:pt x="2031597" y="190232"/>
                  <a:pt x="2045110" y="190232"/>
                </a:cubicBezTo>
                <a:cubicBezTo>
                  <a:pt x="2117225" y="190232"/>
                  <a:pt x="2174668" y="181700"/>
                  <a:pt x="2241755" y="160735"/>
                </a:cubicBezTo>
                <a:cubicBezTo>
                  <a:pt x="2268483" y="152383"/>
                  <a:pt x="2293247" y="138030"/>
                  <a:pt x="2320413" y="131238"/>
                </a:cubicBezTo>
                <a:cubicBezTo>
                  <a:pt x="2346047" y="124829"/>
                  <a:pt x="2372913" y="125143"/>
                  <a:pt x="2399071" y="121406"/>
                </a:cubicBezTo>
                <a:cubicBezTo>
                  <a:pt x="2419539" y="118482"/>
                  <a:pt x="2484629" y="107390"/>
                  <a:pt x="2507226" y="101741"/>
                </a:cubicBezTo>
                <a:cubicBezTo>
                  <a:pt x="2517281" y="99227"/>
                  <a:pt x="2545610" y="86577"/>
                  <a:pt x="2536723" y="91909"/>
                </a:cubicBezTo>
                <a:cubicBezTo>
                  <a:pt x="2511586" y="106991"/>
                  <a:pt x="2484284" y="118128"/>
                  <a:pt x="2458065" y="131238"/>
                </a:cubicBezTo>
                <a:cubicBezTo>
                  <a:pt x="2444955" y="137793"/>
                  <a:pt x="2432641" y="146268"/>
                  <a:pt x="2418736" y="150903"/>
                </a:cubicBezTo>
                <a:cubicBezTo>
                  <a:pt x="2408904" y="154180"/>
                  <a:pt x="2398509" y="156100"/>
                  <a:pt x="2389239" y="160735"/>
                </a:cubicBezTo>
                <a:cubicBezTo>
                  <a:pt x="2378670" y="166020"/>
                  <a:pt x="2347960" y="181305"/>
                  <a:pt x="2359742" y="180399"/>
                </a:cubicBezTo>
                <a:cubicBezTo>
                  <a:pt x="2412937" y="176307"/>
                  <a:pt x="2464619" y="160735"/>
                  <a:pt x="2517058" y="150903"/>
                </a:cubicBezTo>
                <a:cubicBezTo>
                  <a:pt x="2720876" y="60318"/>
                  <a:pt x="2491929" y="155069"/>
                  <a:pt x="2694039" y="91909"/>
                </a:cubicBezTo>
                <a:cubicBezTo>
                  <a:pt x="2845531" y="44567"/>
                  <a:pt x="2672201" y="72486"/>
                  <a:pt x="2851355" y="52580"/>
                </a:cubicBezTo>
                <a:cubicBezTo>
                  <a:pt x="2844800" y="65690"/>
                  <a:pt x="2842054" y="81545"/>
                  <a:pt x="2831690" y="91909"/>
                </a:cubicBezTo>
                <a:cubicBezTo>
                  <a:pt x="2821326" y="102273"/>
                  <a:pt x="2804288" y="103055"/>
                  <a:pt x="2792361" y="111574"/>
                </a:cubicBezTo>
                <a:cubicBezTo>
                  <a:pt x="2781046" y="119656"/>
                  <a:pt x="2773547" y="132169"/>
                  <a:pt x="2762865" y="141070"/>
                </a:cubicBezTo>
                <a:cubicBezTo>
                  <a:pt x="2680733" y="209513"/>
                  <a:pt x="2790045" y="104058"/>
                  <a:pt x="2703871" y="190232"/>
                </a:cubicBezTo>
                <a:cubicBezTo>
                  <a:pt x="2723536" y="193509"/>
                  <a:pt x="2742929" y="200064"/>
                  <a:pt x="2762865" y="200064"/>
                </a:cubicBezTo>
                <a:cubicBezTo>
                  <a:pt x="2817855" y="200064"/>
                  <a:pt x="2824516" y="174819"/>
                  <a:pt x="2880852" y="160735"/>
                </a:cubicBezTo>
                <a:cubicBezTo>
                  <a:pt x="2909644" y="153537"/>
                  <a:pt x="2939845" y="154180"/>
                  <a:pt x="2969342" y="150903"/>
                </a:cubicBezTo>
                <a:cubicBezTo>
                  <a:pt x="3060889" y="130559"/>
                  <a:pt x="3082376" y="121406"/>
                  <a:pt x="3185652" y="121406"/>
                </a:cubicBezTo>
                <a:cubicBezTo>
                  <a:pt x="3199165" y="121406"/>
                  <a:pt x="3211871" y="127961"/>
                  <a:pt x="3224981" y="131238"/>
                </a:cubicBezTo>
                <a:cubicBezTo>
                  <a:pt x="3215149" y="137793"/>
                  <a:pt x="3204938" y="143813"/>
                  <a:pt x="3195484" y="150903"/>
                </a:cubicBezTo>
                <a:cubicBezTo>
                  <a:pt x="3178696" y="163494"/>
                  <a:pt x="3164119" y="179110"/>
                  <a:pt x="3146323" y="190232"/>
                </a:cubicBezTo>
                <a:cubicBezTo>
                  <a:pt x="3137534" y="195725"/>
                  <a:pt x="3106525" y="201209"/>
                  <a:pt x="3116826" y="200064"/>
                </a:cubicBezTo>
                <a:cubicBezTo>
                  <a:pt x="3174396" y="193667"/>
                  <a:pt x="3246714" y="181065"/>
                  <a:pt x="3303639" y="160735"/>
                </a:cubicBezTo>
                <a:cubicBezTo>
                  <a:pt x="3327145" y="152340"/>
                  <a:pt x="3349169" y="140198"/>
                  <a:pt x="3372465" y="131238"/>
                </a:cubicBezTo>
                <a:cubicBezTo>
                  <a:pt x="3439949" y="105283"/>
                  <a:pt x="3414171" y="117917"/>
                  <a:pt x="3470787" y="101741"/>
                </a:cubicBezTo>
                <a:cubicBezTo>
                  <a:pt x="3480752" y="98894"/>
                  <a:pt x="3490452" y="95186"/>
                  <a:pt x="3500284" y="91909"/>
                </a:cubicBezTo>
                <a:cubicBezTo>
                  <a:pt x="3497007" y="105019"/>
                  <a:pt x="3498894" y="120686"/>
                  <a:pt x="3490452" y="131238"/>
                </a:cubicBezTo>
                <a:cubicBezTo>
                  <a:pt x="3483978" y="139331"/>
                  <a:pt x="3470225" y="136435"/>
                  <a:pt x="3460955" y="141070"/>
                </a:cubicBezTo>
                <a:cubicBezTo>
                  <a:pt x="3450386" y="146355"/>
                  <a:pt x="3441074" y="153866"/>
                  <a:pt x="3431458" y="160735"/>
                </a:cubicBezTo>
                <a:cubicBezTo>
                  <a:pt x="3418123" y="170260"/>
                  <a:pt x="3405464" y="180707"/>
                  <a:pt x="3392129" y="190232"/>
                </a:cubicBezTo>
                <a:cubicBezTo>
                  <a:pt x="3382513" y="197100"/>
                  <a:pt x="3350874" y="208720"/>
                  <a:pt x="3362632" y="209896"/>
                </a:cubicBezTo>
                <a:cubicBezTo>
                  <a:pt x="3405152" y="214148"/>
                  <a:pt x="3447845" y="203341"/>
                  <a:pt x="3490452" y="200064"/>
                </a:cubicBezTo>
                <a:cubicBezTo>
                  <a:pt x="3519949" y="193509"/>
                  <a:pt x="3549628" y="187728"/>
                  <a:pt x="3578942" y="180399"/>
                </a:cubicBezTo>
                <a:cubicBezTo>
                  <a:pt x="3602090" y="174612"/>
                  <a:pt x="3624620" y="166522"/>
                  <a:pt x="3647768" y="160735"/>
                </a:cubicBezTo>
                <a:cubicBezTo>
                  <a:pt x="3675245" y="153866"/>
                  <a:pt x="3729633" y="145452"/>
                  <a:pt x="3755923" y="141070"/>
                </a:cubicBezTo>
                <a:cubicBezTo>
                  <a:pt x="3827565" y="93310"/>
                  <a:pt x="3759757" y="129795"/>
                  <a:pt x="3775587" y="150903"/>
                </a:cubicBezTo>
                <a:cubicBezTo>
                  <a:pt x="3783695" y="161714"/>
                  <a:pt x="3801806" y="157458"/>
                  <a:pt x="3814916" y="160735"/>
                </a:cubicBezTo>
                <a:cubicBezTo>
                  <a:pt x="3827524" y="157583"/>
                  <a:pt x="3869632" y="148125"/>
                  <a:pt x="3883742" y="141070"/>
                </a:cubicBezTo>
                <a:cubicBezTo>
                  <a:pt x="3894311" y="135785"/>
                  <a:pt x="3903407" y="127961"/>
                  <a:pt x="3913239" y="121406"/>
                </a:cubicBezTo>
                <a:cubicBezTo>
                  <a:pt x="3892777" y="203257"/>
                  <a:pt x="3917692" y="122332"/>
                  <a:pt x="3883742" y="190232"/>
                </a:cubicBezTo>
                <a:cubicBezTo>
                  <a:pt x="3879107" y="199502"/>
                  <a:pt x="3863856" y="217214"/>
                  <a:pt x="3873910" y="219728"/>
                </a:cubicBezTo>
                <a:cubicBezTo>
                  <a:pt x="3902702" y="226926"/>
                  <a:pt x="3932903" y="213173"/>
                  <a:pt x="3962400" y="209896"/>
                </a:cubicBezTo>
                <a:cubicBezTo>
                  <a:pt x="4067841" y="157177"/>
                  <a:pt x="3944753" y="204492"/>
                  <a:pt x="4031226" y="209896"/>
                </a:cubicBezTo>
                <a:cubicBezTo>
                  <a:pt x="4073875" y="212561"/>
                  <a:pt x="4116439" y="203341"/>
                  <a:pt x="4159045" y="200064"/>
                </a:cubicBezTo>
                <a:cubicBezTo>
                  <a:pt x="4172155" y="196787"/>
                  <a:pt x="4185079" y="192649"/>
                  <a:pt x="4198374" y="190232"/>
                </a:cubicBezTo>
                <a:cubicBezTo>
                  <a:pt x="4255004" y="179935"/>
                  <a:pt x="4246209" y="180399"/>
                  <a:pt x="4277032" y="180399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Полілінія: фігура 3">
            <a:extLst>
              <a:ext uri="{FF2B5EF4-FFF2-40B4-BE49-F238E27FC236}">
                <a16:creationId xmlns:a16="http://schemas.microsoft.com/office/drawing/2014/main" id="{6B9A044F-6B96-48B8-80AF-583F727E9099}"/>
              </a:ext>
            </a:extLst>
          </p:cNvPr>
          <p:cNvSpPr/>
          <p:nvPr/>
        </p:nvSpPr>
        <p:spPr>
          <a:xfrm>
            <a:off x="5987845" y="2258000"/>
            <a:ext cx="4277032" cy="229563"/>
          </a:xfrm>
          <a:custGeom>
            <a:avLst/>
            <a:gdLst>
              <a:gd name="connsiteX0" fmla="*/ 206478 w 4277032"/>
              <a:gd name="connsiteY0" fmla="*/ 111574 h 229563"/>
              <a:gd name="connsiteX1" fmla="*/ 137652 w 4277032"/>
              <a:gd name="connsiteY1" fmla="*/ 150903 h 229563"/>
              <a:gd name="connsiteX2" fmla="*/ 98323 w 4277032"/>
              <a:gd name="connsiteY2" fmla="*/ 160735 h 229563"/>
              <a:gd name="connsiteX3" fmla="*/ 68826 w 4277032"/>
              <a:gd name="connsiteY3" fmla="*/ 180399 h 229563"/>
              <a:gd name="connsiteX4" fmla="*/ 0 w 4277032"/>
              <a:gd name="connsiteY4" fmla="*/ 209896 h 229563"/>
              <a:gd name="connsiteX5" fmla="*/ 29497 w 4277032"/>
              <a:gd name="connsiteY5" fmla="*/ 219728 h 229563"/>
              <a:gd name="connsiteX6" fmla="*/ 176981 w 4277032"/>
              <a:gd name="connsiteY6" fmla="*/ 190232 h 229563"/>
              <a:gd name="connsiteX7" fmla="*/ 245807 w 4277032"/>
              <a:gd name="connsiteY7" fmla="*/ 170567 h 229563"/>
              <a:gd name="connsiteX8" fmla="*/ 285136 w 4277032"/>
              <a:gd name="connsiteY8" fmla="*/ 150903 h 229563"/>
              <a:gd name="connsiteX9" fmla="*/ 324465 w 4277032"/>
              <a:gd name="connsiteY9" fmla="*/ 141070 h 229563"/>
              <a:gd name="connsiteX10" fmla="*/ 226142 w 4277032"/>
              <a:gd name="connsiteY10" fmla="*/ 170567 h 229563"/>
              <a:gd name="connsiteX11" fmla="*/ 186813 w 4277032"/>
              <a:gd name="connsiteY11" fmla="*/ 190232 h 229563"/>
              <a:gd name="connsiteX12" fmla="*/ 206478 w 4277032"/>
              <a:gd name="connsiteY12" fmla="*/ 209896 h 229563"/>
              <a:gd name="connsiteX13" fmla="*/ 275303 w 4277032"/>
              <a:gd name="connsiteY13" fmla="*/ 200064 h 229563"/>
              <a:gd name="connsiteX14" fmla="*/ 432620 w 4277032"/>
              <a:gd name="connsiteY14" fmla="*/ 170567 h 229563"/>
              <a:gd name="connsiteX15" fmla="*/ 550607 w 4277032"/>
              <a:gd name="connsiteY15" fmla="*/ 141070 h 229563"/>
              <a:gd name="connsiteX16" fmla="*/ 580103 w 4277032"/>
              <a:gd name="connsiteY16" fmla="*/ 131238 h 229563"/>
              <a:gd name="connsiteX17" fmla="*/ 530942 w 4277032"/>
              <a:gd name="connsiteY17" fmla="*/ 141070 h 229563"/>
              <a:gd name="connsiteX18" fmla="*/ 452284 w 4277032"/>
              <a:gd name="connsiteY18" fmla="*/ 180399 h 229563"/>
              <a:gd name="connsiteX19" fmla="*/ 422787 w 4277032"/>
              <a:gd name="connsiteY19" fmla="*/ 190232 h 229563"/>
              <a:gd name="connsiteX20" fmla="*/ 393290 w 4277032"/>
              <a:gd name="connsiteY20" fmla="*/ 209896 h 229563"/>
              <a:gd name="connsiteX21" fmla="*/ 462116 w 4277032"/>
              <a:gd name="connsiteY21" fmla="*/ 200064 h 229563"/>
              <a:gd name="connsiteX22" fmla="*/ 550607 w 4277032"/>
              <a:gd name="connsiteY22" fmla="*/ 190232 h 229563"/>
              <a:gd name="connsiteX23" fmla="*/ 766916 w 4277032"/>
              <a:gd name="connsiteY23" fmla="*/ 150903 h 229563"/>
              <a:gd name="connsiteX24" fmla="*/ 953729 w 4277032"/>
              <a:gd name="connsiteY24" fmla="*/ 111574 h 229563"/>
              <a:gd name="connsiteX25" fmla="*/ 914400 w 4277032"/>
              <a:gd name="connsiteY25" fmla="*/ 121406 h 229563"/>
              <a:gd name="connsiteX26" fmla="*/ 796413 w 4277032"/>
              <a:gd name="connsiteY26" fmla="*/ 160735 h 229563"/>
              <a:gd name="connsiteX27" fmla="*/ 747252 w 4277032"/>
              <a:gd name="connsiteY27" fmla="*/ 190232 h 229563"/>
              <a:gd name="connsiteX28" fmla="*/ 668594 w 4277032"/>
              <a:gd name="connsiteY28" fmla="*/ 209896 h 229563"/>
              <a:gd name="connsiteX29" fmla="*/ 796413 w 4277032"/>
              <a:gd name="connsiteY29" fmla="*/ 200064 h 229563"/>
              <a:gd name="connsiteX30" fmla="*/ 914400 w 4277032"/>
              <a:gd name="connsiteY30" fmla="*/ 170567 h 229563"/>
              <a:gd name="connsiteX31" fmla="*/ 1179871 w 4277032"/>
              <a:gd name="connsiteY31" fmla="*/ 121406 h 229563"/>
              <a:gd name="connsiteX32" fmla="*/ 1415845 w 4277032"/>
              <a:gd name="connsiteY32" fmla="*/ 72245 h 229563"/>
              <a:gd name="connsiteX33" fmla="*/ 1514168 w 4277032"/>
              <a:gd name="connsiteY33" fmla="*/ 42748 h 229563"/>
              <a:gd name="connsiteX34" fmla="*/ 1553497 w 4277032"/>
              <a:gd name="connsiteY34" fmla="*/ 32916 h 229563"/>
              <a:gd name="connsiteX35" fmla="*/ 1524000 w 4277032"/>
              <a:gd name="connsiteY35" fmla="*/ 52580 h 229563"/>
              <a:gd name="connsiteX36" fmla="*/ 1465007 w 4277032"/>
              <a:gd name="connsiteY36" fmla="*/ 72245 h 229563"/>
              <a:gd name="connsiteX37" fmla="*/ 1406013 w 4277032"/>
              <a:gd name="connsiteY37" fmla="*/ 111574 h 229563"/>
              <a:gd name="connsiteX38" fmla="*/ 1356852 w 4277032"/>
              <a:gd name="connsiteY38" fmla="*/ 131238 h 229563"/>
              <a:gd name="connsiteX39" fmla="*/ 1229032 w 4277032"/>
              <a:gd name="connsiteY39" fmla="*/ 200064 h 229563"/>
              <a:gd name="connsiteX40" fmla="*/ 1337187 w 4277032"/>
              <a:gd name="connsiteY40" fmla="*/ 190232 h 229563"/>
              <a:gd name="connsiteX41" fmla="*/ 1445342 w 4277032"/>
              <a:gd name="connsiteY41" fmla="*/ 170567 h 229563"/>
              <a:gd name="connsiteX42" fmla="*/ 1651820 w 4277032"/>
              <a:gd name="connsiteY42" fmla="*/ 91909 h 229563"/>
              <a:gd name="connsiteX43" fmla="*/ 1740310 w 4277032"/>
              <a:gd name="connsiteY43" fmla="*/ 52580 h 229563"/>
              <a:gd name="connsiteX44" fmla="*/ 1809136 w 4277032"/>
              <a:gd name="connsiteY44" fmla="*/ 32916 h 229563"/>
              <a:gd name="connsiteX45" fmla="*/ 1848465 w 4277032"/>
              <a:gd name="connsiteY45" fmla="*/ 13251 h 229563"/>
              <a:gd name="connsiteX46" fmla="*/ 1877961 w 4277032"/>
              <a:gd name="connsiteY46" fmla="*/ 3419 h 229563"/>
              <a:gd name="connsiteX47" fmla="*/ 1848465 w 4277032"/>
              <a:gd name="connsiteY47" fmla="*/ 23083 h 229563"/>
              <a:gd name="connsiteX48" fmla="*/ 1809136 w 4277032"/>
              <a:gd name="connsiteY48" fmla="*/ 42748 h 229563"/>
              <a:gd name="connsiteX49" fmla="*/ 1651820 w 4277032"/>
              <a:gd name="connsiteY49" fmla="*/ 141070 h 229563"/>
              <a:gd name="connsiteX50" fmla="*/ 1612490 w 4277032"/>
              <a:gd name="connsiteY50" fmla="*/ 160735 h 229563"/>
              <a:gd name="connsiteX51" fmla="*/ 1582994 w 4277032"/>
              <a:gd name="connsiteY51" fmla="*/ 180399 h 229563"/>
              <a:gd name="connsiteX52" fmla="*/ 1818968 w 4277032"/>
              <a:gd name="connsiteY52" fmla="*/ 141070 h 229563"/>
              <a:gd name="connsiteX53" fmla="*/ 2025445 w 4277032"/>
              <a:gd name="connsiteY53" fmla="*/ 91909 h 229563"/>
              <a:gd name="connsiteX54" fmla="*/ 2113936 w 4277032"/>
              <a:gd name="connsiteY54" fmla="*/ 82077 h 229563"/>
              <a:gd name="connsiteX55" fmla="*/ 2182761 w 4277032"/>
              <a:gd name="connsiteY55" fmla="*/ 62412 h 229563"/>
              <a:gd name="connsiteX56" fmla="*/ 2231923 w 4277032"/>
              <a:gd name="connsiteY56" fmla="*/ 52580 h 229563"/>
              <a:gd name="connsiteX57" fmla="*/ 2182761 w 4277032"/>
              <a:gd name="connsiteY57" fmla="*/ 82077 h 229563"/>
              <a:gd name="connsiteX58" fmla="*/ 2143432 w 4277032"/>
              <a:gd name="connsiteY58" fmla="*/ 111574 h 229563"/>
              <a:gd name="connsiteX59" fmla="*/ 2064774 w 4277032"/>
              <a:gd name="connsiteY59" fmla="*/ 150903 h 229563"/>
              <a:gd name="connsiteX60" fmla="*/ 2005781 w 4277032"/>
              <a:gd name="connsiteY60" fmla="*/ 180399 h 229563"/>
              <a:gd name="connsiteX61" fmla="*/ 2045110 w 4277032"/>
              <a:gd name="connsiteY61" fmla="*/ 190232 h 229563"/>
              <a:gd name="connsiteX62" fmla="*/ 2241755 w 4277032"/>
              <a:gd name="connsiteY62" fmla="*/ 160735 h 229563"/>
              <a:gd name="connsiteX63" fmla="*/ 2320413 w 4277032"/>
              <a:gd name="connsiteY63" fmla="*/ 131238 h 229563"/>
              <a:gd name="connsiteX64" fmla="*/ 2399071 w 4277032"/>
              <a:gd name="connsiteY64" fmla="*/ 121406 h 229563"/>
              <a:gd name="connsiteX65" fmla="*/ 2507226 w 4277032"/>
              <a:gd name="connsiteY65" fmla="*/ 101741 h 229563"/>
              <a:gd name="connsiteX66" fmla="*/ 2536723 w 4277032"/>
              <a:gd name="connsiteY66" fmla="*/ 91909 h 229563"/>
              <a:gd name="connsiteX67" fmla="*/ 2458065 w 4277032"/>
              <a:gd name="connsiteY67" fmla="*/ 131238 h 229563"/>
              <a:gd name="connsiteX68" fmla="*/ 2418736 w 4277032"/>
              <a:gd name="connsiteY68" fmla="*/ 150903 h 229563"/>
              <a:gd name="connsiteX69" fmla="*/ 2389239 w 4277032"/>
              <a:gd name="connsiteY69" fmla="*/ 160735 h 229563"/>
              <a:gd name="connsiteX70" fmla="*/ 2359742 w 4277032"/>
              <a:gd name="connsiteY70" fmla="*/ 180399 h 229563"/>
              <a:gd name="connsiteX71" fmla="*/ 2517058 w 4277032"/>
              <a:gd name="connsiteY71" fmla="*/ 150903 h 229563"/>
              <a:gd name="connsiteX72" fmla="*/ 2694039 w 4277032"/>
              <a:gd name="connsiteY72" fmla="*/ 91909 h 229563"/>
              <a:gd name="connsiteX73" fmla="*/ 2851355 w 4277032"/>
              <a:gd name="connsiteY73" fmla="*/ 52580 h 229563"/>
              <a:gd name="connsiteX74" fmla="*/ 2831690 w 4277032"/>
              <a:gd name="connsiteY74" fmla="*/ 91909 h 229563"/>
              <a:gd name="connsiteX75" fmla="*/ 2792361 w 4277032"/>
              <a:gd name="connsiteY75" fmla="*/ 111574 h 229563"/>
              <a:gd name="connsiteX76" fmla="*/ 2762865 w 4277032"/>
              <a:gd name="connsiteY76" fmla="*/ 141070 h 229563"/>
              <a:gd name="connsiteX77" fmla="*/ 2703871 w 4277032"/>
              <a:gd name="connsiteY77" fmla="*/ 190232 h 229563"/>
              <a:gd name="connsiteX78" fmla="*/ 2762865 w 4277032"/>
              <a:gd name="connsiteY78" fmla="*/ 200064 h 229563"/>
              <a:gd name="connsiteX79" fmla="*/ 2880852 w 4277032"/>
              <a:gd name="connsiteY79" fmla="*/ 160735 h 229563"/>
              <a:gd name="connsiteX80" fmla="*/ 2969342 w 4277032"/>
              <a:gd name="connsiteY80" fmla="*/ 150903 h 229563"/>
              <a:gd name="connsiteX81" fmla="*/ 3185652 w 4277032"/>
              <a:gd name="connsiteY81" fmla="*/ 121406 h 229563"/>
              <a:gd name="connsiteX82" fmla="*/ 3224981 w 4277032"/>
              <a:gd name="connsiteY82" fmla="*/ 131238 h 229563"/>
              <a:gd name="connsiteX83" fmla="*/ 3195484 w 4277032"/>
              <a:gd name="connsiteY83" fmla="*/ 150903 h 229563"/>
              <a:gd name="connsiteX84" fmla="*/ 3146323 w 4277032"/>
              <a:gd name="connsiteY84" fmla="*/ 190232 h 229563"/>
              <a:gd name="connsiteX85" fmla="*/ 3116826 w 4277032"/>
              <a:gd name="connsiteY85" fmla="*/ 200064 h 229563"/>
              <a:gd name="connsiteX86" fmla="*/ 3303639 w 4277032"/>
              <a:gd name="connsiteY86" fmla="*/ 160735 h 229563"/>
              <a:gd name="connsiteX87" fmla="*/ 3372465 w 4277032"/>
              <a:gd name="connsiteY87" fmla="*/ 131238 h 229563"/>
              <a:gd name="connsiteX88" fmla="*/ 3470787 w 4277032"/>
              <a:gd name="connsiteY88" fmla="*/ 101741 h 229563"/>
              <a:gd name="connsiteX89" fmla="*/ 3500284 w 4277032"/>
              <a:gd name="connsiteY89" fmla="*/ 91909 h 229563"/>
              <a:gd name="connsiteX90" fmla="*/ 3490452 w 4277032"/>
              <a:gd name="connsiteY90" fmla="*/ 131238 h 229563"/>
              <a:gd name="connsiteX91" fmla="*/ 3460955 w 4277032"/>
              <a:gd name="connsiteY91" fmla="*/ 141070 h 229563"/>
              <a:gd name="connsiteX92" fmla="*/ 3431458 w 4277032"/>
              <a:gd name="connsiteY92" fmla="*/ 160735 h 229563"/>
              <a:gd name="connsiteX93" fmla="*/ 3392129 w 4277032"/>
              <a:gd name="connsiteY93" fmla="*/ 190232 h 229563"/>
              <a:gd name="connsiteX94" fmla="*/ 3362632 w 4277032"/>
              <a:gd name="connsiteY94" fmla="*/ 209896 h 229563"/>
              <a:gd name="connsiteX95" fmla="*/ 3490452 w 4277032"/>
              <a:gd name="connsiteY95" fmla="*/ 200064 h 229563"/>
              <a:gd name="connsiteX96" fmla="*/ 3578942 w 4277032"/>
              <a:gd name="connsiteY96" fmla="*/ 180399 h 229563"/>
              <a:gd name="connsiteX97" fmla="*/ 3647768 w 4277032"/>
              <a:gd name="connsiteY97" fmla="*/ 160735 h 229563"/>
              <a:gd name="connsiteX98" fmla="*/ 3755923 w 4277032"/>
              <a:gd name="connsiteY98" fmla="*/ 141070 h 229563"/>
              <a:gd name="connsiteX99" fmla="*/ 3775587 w 4277032"/>
              <a:gd name="connsiteY99" fmla="*/ 150903 h 229563"/>
              <a:gd name="connsiteX100" fmla="*/ 3814916 w 4277032"/>
              <a:gd name="connsiteY100" fmla="*/ 160735 h 229563"/>
              <a:gd name="connsiteX101" fmla="*/ 3883742 w 4277032"/>
              <a:gd name="connsiteY101" fmla="*/ 141070 h 229563"/>
              <a:gd name="connsiteX102" fmla="*/ 3913239 w 4277032"/>
              <a:gd name="connsiteY102" fmla="*/ 121406 h 229563"/>
              <a:gd name="connsiteX103" fmla="*/ 3883742 w 4277032"/>
              <a:gd name="connsiteY103" fmla="*/ 190232 h 229563"/>
              <a:gd name="connsiteX104" fmla="*/ 3873910 w 4277032"/>
              <a:gd name="connsiteY104" fmla="*/ 219728 h 229563"/>
              <a:gd name="connsiteX105" fmla="*/ 3962400 w 4277032"/>
              <a:gd name="connsiteY105" fmla="*/ 209896 h 229563"/>
              <a:gd name="connsiteX106" fmla="*/ 4031226 w 4277032"/>
              <a:gd name="connsiteY106" fmla="*/ 209896 h 229563"/>
              <a:gd name="connsiteX107" fmla="*/ 4159045 w 4277032"/>
              <a:gd name="connsiteY107" fmla="*/ 200064 h 229563"/>
              <a:gd name="connsiteX108" fmla="*/ 4198374 w 4277032"/>
              <a:gd name="connsiteY108" fmla="*/ 190232 h 229563"/>
              <a:gd name="connsiteX109" fmla="*/ 4277032 w 4277032"/>
              <a:gd name="connsiteY109" fmla="*/ 180399 h 2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4277032" h="229563">
                <a:moveTo>
                  <a:pt x="206478" y="111574"/>
                </a:moveTo>
                <a:cubicBezTo>
                  <a:pt x="183536" y="124684"/>
                  <a:pt x="161707" y="139969"/>
                  <a:pt x="137652" y="150903"/>
                </a:cubicBezTo>
                <a:cubicBezTo>
                  <a:pt x="125350" y="156495"/>
                  <a:pt x="110744" y="155412"/>
                  <a:pt x="98323" y="160735"/>
                </a:cubicBezTo>
                <a:cubicBezTo>
                  <a:pt x="87462" y="165390"/>
                  <a:pt x="79086" y="174536"/>
                  <a:pt x="68826" y="180399"/>
                </a:cubicBezTo>
                <a:cubicBezTo>
                  <a:pt x="34803" y="199841"/>
                  <a:pt x="33095" y="198865"/>
                  <a:pt x="0" y="209896"/>
                </a:cubicBezTo>
                <a:cubicBezTo>
                  <a:pt x="9832" y="213173"/>
                  <a:pt x="19133" y="219728"/>
                  <a:pt x="29497" y="219728"/>
                </a:cubicBezTo>
                <a:cubicBezTo>
                  <a:pt x="68453" y="219728"/>
                  <a:pt x="141875" y="199594"/>
                  <a:pt x="176981" y="190232"/>
                </a:cubicBezTo>
                <a:cubicBezTo>
                  <a:pt x="200035" y="184084"/>
                  <a:pt x="223383" y="178721"/>
                  <a:pt x="245807" y="170567"/>
                </a:cubicBezTo>
                <a:cubicBezTo>
                  <a:pt x="259582" y="165558"/>
                  <a:pt x="271412" y="156049"/>
                  <a:pt x="285136" y="150903"/>
                </a:cubicBezTo>
                <a:cubicBezTo>
                  <a:pt x="297789" y="146158"/>
                  <a:pt x="336552" y="135027"/>
                  <a:pt x="324465" y="141070"/>
                </a:cubicBezTo>
                <a:cubicBezTo>
                  <a:pt x="300522" y="153041"/>
                  <a:pt x="254373" y="163509"/>
                  <a:pt x="226142" y="170567"/>
                </a:cubicBezTo>
                <a:cubicBezTo>
                  <a:pt x="213032" y="177122"/>
                  <a:pt x="199381" y="182691"/>
                  <a:pt x="186813" y="190232"/>
                </a:cubicBezTo>
                <a:cubicBezTo>
                  <a:pt x="80649" y="253932"/>
                  <a:pt x="133120" y="224568"/>
                  <a:pt x="206478" y="209896"/>
                </a:cubicBezTo>
                <a:cubicBezTo>
                  <a:pt x="229203" y="205351"/>
                  <a:pt x="252578" y="204609"/>
                  <a:pt x="275303" y="200064"/>
                </a:cubicBezTo>
                <a:cubicBezTo>
                  <a:pt x="449122" y="165300"/>
                  <a:pt x="259167" y="192248"/>
                  <a:pt x="432620" y="170567"/>
                </a:cubicBezTo>
                <a:cubicBezTo>
                  <a:pt x="471949" y="160735"/>
                  <a:pt x="512148" y="153890"/>
                  <a:pt x="550607" y="141070"/>
                </a:cubicBezTo>
                <a:cubicBezTo>
                  <a:pt x="560439" y="137793"/>
                  <a:pt x="590467" y="131238"/>
                  <a:pt x="580103" y="131238"/>
                </a:cubicBezTo>
                <a:cubicBezTo>
                  <a:pt x="563391" y="131238"/>
                  <a:pt x="547329" y="137793"/>
                  <a:pt x="530942" y="141070"/>
                </a:cubicBezTo>
                <a:cubicBezTo>
                  <a:pt x="504723" y="154180"/>
                  <a:pt x="480094" y="171129"/>
                  <a:pt x="452284" y="180399"/>
                </a:cubicBezTo>
                <a:cubicBezTo>
                  <a:pt x="442452" y="183677"/>
                  <a:pt x="432057" y="185597"/>
                  <a:pt x="422787" y="190232"/>
                </a:cubicBezTo>
                <a:cubicBezTo>
                  <a:pt x="412218" y="195517"/>
                  <a:pt x="381826" y="207030"/>
                  <a:pt x="393290" y="209896"/>
                </a:cubicBezTo>
                <a:cubicBezTo>
                  <a:pt x="415773" y="215517"/>
                  <a:pt x="439120" y="202938"/>
                  <a:pt x="462116" y="200064"/>
                </a:cubicBezTo>
                <a:cubicBezTo>
                  <a:pt x="491565" y="196383"/>
                  <a:pt x="521110" y="193509"/>
                  <a:pt x="550607" y="190232"/>
                </a:cubicBezTo>
                <a:cubicBezTo>
                  <a:pt x="796612" y="116430"/>
                  <a:pt x="488094" y="201598"/>
                  <a:pt x="766916" y="150903"/>
                </a:cubicBezTo>
                <a:cubicBezTo>
                  <a:pt x="1105515" y="89340"/>
                  <a:pt x="647485" y="145600"/>
                  <a:pt x="953729" y="111574"/>
                </a:cubicBezTo>
                <a:cubicBezTo>
                  <a:pt x="953729" y="111574"/>
                  <a:pt x="927220" y="117133"/>
                  <a:pt x="914400" y="121406"/>
                </a:cubicBezTo>
                <a:cubicBezTo>
                  <a:pt x="875071" y="134516"/>
                  <a:pt x="831961" y="139406"/>
                  <a:pt x="796413" y="160735"/>
                </a:cubicBezTo>
                <a:cubicBezTo>
                  <a:pt x="780026" y="170567"/>
                  <a:pt x="765089" y="183372"/>
                  <a:pt x="747252" y="190232"/>
                </a:cubicBezTo>
                <a:cubicBezTo>
                  <a:pt x="722027" y="199934"/>
                  <a:pt x="641647" y="211969"/>
                  <a:pt x="668594" y="209896"/>
                </a:cubicBezTo>
                <a:lnTo>
                  <a:pt x="796413" y="200064"/>
                </a:lnTo>
                <a:cubicBezTo>
                  <a:pt x="835742" y="190232"/>
                  <a:pt x="874648" y="178517"/>
                  <a:pt x="914400" y="170567"/>
                </a:cubicBezTo>
                <a:cubicBezTo>
                  <a:pt x="1131432" y="127161"/>
                  <a:pt x="953444" y="178013"/>
                  <a:pt x="1179871" y="121406"/>
                </a:cubicBezTo>
                <a:cubicBezTo>
                  <a:pt x="1389505" y="68997"/>
                  <a:pt x="1242216" y="89608"/>
                  <a:pt x="1415845" y="72245"/>
                </a:cubicBezTo>
                <a:lnTo>
                  <a:pt x="1514168" y="42748"/>
                </a:lnTo>
                <a:cubicBezTo>
                  <a:pt x="1527161" y="39036"/>
                  <a:pt x="1543942" y="23361"/>
                  <a:pt x="1553497" y="32916"/>
                </a:cubicBezTo>
                <a:cubicBezTo>
                  <a:pt x="1561853" y="41272"/>
                  <a:pt x="1534798" y="47781"/>
                  <a:pt x="1524000" y="52580"/>
                </a:cubicBezTo>
                <a:cubicBezTo>
                  <a:pt x="1505058" y="60998"/>
                  <a:pt x="1483547" y="62975"/>
                  <a:pt x="1465007" y="72245"/>
                </a:cubicBezTo>
                <a:cubicBezTo>
                  <a:pt x="1443868" y="82814"/>
                  <a:pt x="1426761" y="100257"/>
                  <a:pt x="1406013" y="111574"/>
                </a:cubicBezTo>
                <a:cubicBezTo>
                  <a:pt x="1390519" y="120025"/>
                  <a:pt x="1372846" y="123774"/>
                  <a:pt x="1356852" y="131238"/>
                </a:cubicBezTo>
                <a:cubicBezTo>
                  <a:pt x="1266107" y="173585"/>
                  <a:pt x="1283165" y="163975"/>
                  <a:pt x="1229032" y="200064"/>
                </a:cubicBezTo>
                <a:cubicBezTo>
                  <a:pt x="1300055" y="235575"/>
                  <a:pt x="1238934" y="217524"/>
                  <a:pt x="1337187" y="190232"/>
                </a:cubicBezTo>
                <a:cubicBezTo>
                  <a:pt x="1372493" y="180425"/>
                  <a:pt x="1409290" y="177122"/>
                  <a:pt x="1445342" y="170567"/>
                </a:cubicBezTo>
                <a:cubicBezTo>
                  <a:pt x="1514168" y="144348"/>
                  <a:pt x="1584517" y="121822"/>
                  <a:pt x="1651820" y="91909"/>
                </a:cubicBezTo>
                <a:cubicBezTo>
                  <a:pt x="1681317" y="78799"/>
                  <a:pt x="1710086" y="63914"/>
                  <a:pt x="1740310" y="52580"/>
                </a:cubicBezTo>
                <a:cubicBezTo>
                  <a:pt x="1762651" y="44202"/>
                  <a:pt x="1786713" y="41070"/>
                  <a:pt x="1809136" y="32916"/>
                </a:cubicBezTo>
                <a:cubicBezTo>
                  <a:pt x="1822911" y="27907"/>
                  <a:pt x="1834993" y="19025"/>
                  <a:pt x="1848465" y="13251"/>
                </a:cubicBezTo>
                <a:cubicBezTo>
                  <a:pt x="1857991" y="9168"/>
                  <a:pt x="1877961" y="-6945"/>
                  <a:pt x="1877961" y="3419"/>
                </a:cubicBezTo>
                <a:cubicBezTo>
                  <a:pt x="1877961" y="15236"/>
                  <a:pt x="1858725" y="17220"/>
                  <a:pt x="1848465" y="23083"/>
                </a:cubicBezTo>
                <a:cubicBezTo>
                  <a:pt x="1835739" y="30355"/>
                  <a:pt x="1821949" y="35630"/>
                  <a:pt x="1809136" y="42748"/>
                </a:cubicBezTo>
                <a:cubicBezTo>
                  <a:pt x="1754939" y="72858"/>
                  <a:pt x="1706017" y="110961"/>
                  <a:pt x="1651820" y="141070"/>
                </a:cubicBezTo>
                <a:cubicBezTo>
                  <a:pt x="1639007" y="148188"/>
                  <a:pt x="1625216" y="153463"/>
                  <a:pt x="1612490" y="160735"/>
                </a:cubicBezTo>
                <a:cubicBezTo>
                  <a:pt x="1602230" y="166598"/>
                  <a:pt x="1571177" y="180399"/>
                  <a:pt x="1582994" y="180399"/>
                </a:cubicBezTo>
                <a:cubicBezTo>
                  <a:pt x="1646094" y="180399"/>
                  <a:pt x="1751721" y="157081"/>
                  <a:pt x="1818968" y="141070"/>
                </a:cubicBezTo>
                <a:cubicBezTo>
                  <a:pt x="1857158" y="131977"/>
                  <a:pt x="1978708" y="99699"/>
                  <a:pt x="2025445" y="91909"/>
                </a:cubicBezTo>
                <a:cubicBezTo>
                  <a:pt x="2054720" y="87030"/>
                  <a:pt x="2084439" y="85354"/>
                  <a:pt x="2113936" y="82077"/>
                </a:cubicBezTo>
                <a:cubicBezTo>
                  <a:pt x="2136878" y="75522"/>
                  <a:pt x="2159614" y="68199"/>
                  <a:pt x="2182761" y="62412"/>
                </a:cubicBezTo>
                <a:cubicBezTo>
                  <a:pt x="2198974" y="58359"/>
                  <a:pt x="2231923" y="35868"/>
                  <a:pt x="2231923" y="52580"/>
                </a:cubicBezTo>
                <a:cubicBezTo>
                  <a:pt x="2231923" y="71691"/>
                  <a:pt x="2198662" y="71476"/>
                  <a:pt x="2182761" y="82077"/>
                </a:cubicBezTo>
                <a:cubicBezTo>
                  <a:pt x="2169126" y="91167"/>
                  <a:pt x="2157587" y="103317"/>
                  <a:pt x="2143432" y="111574"/>
                </a:cubicBezTo>
                <a:cubicBezTo>
                  <a:pt x="2118111" y="126345"/>
                  <a:pt x="2089165" y="134642"/>
                  <a:pt x="2064774" y="150903"/>
                </a:cubicBezTo>
                <a:cubicBezTo>
                  <a:pt x="2026655" y="176316"/>
                  <a:pt x="2046488" y="166830"/>
                  <a:pt x="2005781" y="180399"/>
                </a:cubicBezTo>
                <a:cubicBezTo>
                  <a:pt x="2018891" y="183677"/>
                  <a:pt x="2031597" y="190232"/>
                  <a:pt x="2045110" y="190232"/>
                </a:cubicBezTo>
                <a:cubicBezTo>
                  <a:pt x="2117225" y="190232"/>
                  <a:pt x="2174668" y="181700"/>
                  <a:pt x="2241755" y="160735"/>
                </a:cubicBezTo>
                <a:cubicBezTo>
                  <a:pt x="2268483" y="152383"/>
                  <a:pt x="2293247" y="138030"/>
                  <a:pt x="2320413" y="131238"/>
                </a:cubicBezTo>
                <a:cubicBezTo>
                  <a:pt x="2346047" y="124829"/>
                  <a:pt x="2372913" y="125143"/>
                  <a:pt x="2399071" y="121406"/>
                </a:cubicBezTo>
                <a:cubicBezTo>
                  <a:pt x="2419539" y="118482"/>
                  <a:pt x="2484629" y="107390"/>
                  <a:pt x="2507226" y="101741"/>
                </a:cubicBezTo>
                <a:cubicBezTo>
                  <a:pt x="2517281" y="99227"/>
                  <a:pt x="2545610" y="86577"/>
                  <a:pt x="2536723" y="91909"/>
                </a:cubicBezTo>
                <a:cubicBezTo>
                  <a:pt x="2511586" y="106991"/>
                  <a:pt x="2484284" y="118128"/>
                  <a:pt x="2458065" y="131238"/>
                </a:cubicBezTo>
                <a:cubicBezTo>
                  <a:pt x="2444955" y="137793"/>
                  <a:pt x="2432641" y="146268"/>
                  <a:pt x="2418736" y="150903"/>
                </a:cubicBezTo>
                <a:cubicBezTo>
                  <a:pt x="2408904" y="154180"/>
                  <a:pt x="2398509" y="156100"/>
                  <a:pt x="2389239" y="160735"/>
                </a:cubicBezTo>
                <a:cubicBezTo>
                  <a:pt x="2378670" y="166020"/>
                  <a:pt x="2347960" y="181305"/>
                  <a:pt x="2359742" y="180399"/>
                </a:cubicBezTo>
                <a:cubicBezTo>
                  <a:pt x="2412937" y="176307"/>
                  <a:pt x="2464619" y="160735"/>
                  <a:pt x="2517058" y="150903"/>
                </a:cubicBezTo>
                <a:cubicBezTo>
                  <a:pt x="2720876" y="60318"/>
                  <a:pt x="2491929" y="155069"/>
                  <a:pt x="2694039" y="91909"/>
                </a:cubicBezTo>
                <a:cubicBezTo>
                  <a:pt x="2845531" y="44567"/>
                  <a:pt x="2672201" y="72486"/>
                  <a:pt x="2851355" y="52580"/>
                </a:cubicBezTo>
                <a:cubicBezTo>
                  <a:pt x="2844800" y="65690"/>
                  <a:pt x="2842054" y="81545"/>
                  <a:pt x="2831690" y="91909"/>
                </a:cubicBezTo>
                <a:cubicBezTo>
                  <a:pt x="2821326" y="102273"/>
                  <a:pt x="2804288" y="103055"/>
                  <a:pt x="2792361" y="111574"/>
                </a:cubicBezTo>
                <a:cubicBezTo>
                  <a:pt x="2781046" y="119656"/>
                  <a:pt x="2773547" y="132169"/>
                  <a:pt x="2762865" y="141070"/>
                </a:cubicBezTo>
                <a:cubicBezTo>
                  <a:pt x="2680733" y="209513"/>
                  <a:pt x="2790045" y="104058"/>
                  <a:pt x="2703871" y="190232"/>
                </a:cubicBezTo>
                <a:cubicBezTo>
                  <a:pt x="2723536" y="193509"/>
                  <a:pt x="2742929" y="200064"/>
                  <a:pt x="2762865" y="200064"/>
                </a:cubicBezTo>
                <a:cubicBezTo>
                  <a:pt x="2817855" y="200064"/>
                  <a:pt x="2824516" y="174819"/>
                  <a:pt x="2880852" y="160735"/>
                </a:cubicBezTo>
                <a:cubicBezTo>
                  <a:pt x="2909644" y="153537"/>
                  <a:pt x="2939845" y="154180"/>
                  <a:pt x="2969342" y="150903"/>
                </a:cubicBezTo>
                <a:cubicBezTo>
                  <a:pt x="3060889" y="130559"/>
                  <a:pt x="3082376" y="121406"/>
                  <a:pt x="3185652" y="121406"/>
                </a:cubicBezTo>
                <a:cubicBezTo>
                  <a:pt x="3199165" y="121406"/>
                  <a:pt x="3211871" y="127961"/>
                  <a:pt x="3224981" y="131238"/>
                </a:cubicBezTo>
                <a:cubicBezTo>
                  <a:pt x="3215149" y="137793"/>
                  <a:pt x="3204938" y="143813"/>
                  <a:pt x="3195484" y="150903"/>
                </a:cubicBezTo>
                <a:cubicBezTo>
                  <a:pt x="3178696" y="163494"/>
                  <a:pt x="3164119" y="179110"/>
                  <a:pt x="3146323" y="190232"/>
                </a:cubicBezTo>
                <a:cubicBezTo>
                  <a:pt x="3137534" y="195725"/>
                  <a:pt x="3106525" y="201209"/>
                  <a:pt x="3116826" y="200064"/>
                </a:cubicBezTo>
                <a:cubicBezTo>
                  <a:pt x="3174396" y="193667"/>
                  <a:pt x="3246714" y="181065"/>
                  <a:pt x="3303639" y="160735"/>
                </a:cubicBezTo>
                <a:cubicBezTo>
                  <a:pt x="3327145" y="152340"/>
                  <a:pt x="3349169" y="140198"/>
                  <a:pt x="3372465" y="131238"/>
                </a:cubicBezTo>
                <a:cubicBezTo>
                  <a:pt x="3439949" y="105283"/>
                  <a:pt x="3414171" y="117917"/>
                  <a:pt x="3470787" y="101741"/>
                </a:cubicBezTo>
                <a:cubicBezTo>
                  <a:pt x="3480752" y="98894"/>
                  <a:pt x="3490452" y="95186"/>
                  <a:pt x="3500284" y="91909"/>
                </a:cubicBezTo>
                <a:cubicBezTo>
                  <a:pt x="3497007" y="105019"/>
                  <a:pt x="3498894" y="120686"/>
                  <a:pt x="3490452" y="131238"/>
                </a:cubicBezTo>
                <a:cubicBezTo>
                  <a:pt x="3483978" y="139331"/>
                  <a:pt x="3470225" y="136435"/>
                  <a:pt x="3460955" y="141070"/>
                </a:cubicBezTo>
                <a:cubicBezTo>
                  <a:pt x="3450386" y="146355"/>
                  <a:pt x="3441074" y="153866"/>
                  <a:pt x="3431458" y="160735"/>
                </a:cubicBezTo>
                <a:cubicBezTo>
                  <a:pt x="3418123" y="170260"/>
                  <a:pt x="3405464" y="180707"/>
                  <a:pt x="3392129" y="190232"/>
                </a:cubicBezTo>
                <a:cubicBezTo>
                  <a:pt x="3382513" y="197100"/>
                  <a:pt x="3350874" y="208720"/>
                  <a:pt x="3362632" y="209896"/>
                </a:cubicBezTo>
                <a:cubicBezTo>
                  <a:pt x="3405152" y="214148"/>
                  <a:pt x="3447845" y="203341"/>
                  <a:pt x="3490452" y="200064"/>
                </a:cubicBezTo>
                <a:cubicBezTo>
                  <a:pt x="3519949" y="193509"/>
                  <a:pt x="3549628" y="187728"/>
                  <a:pt x="3578942" y="180399"/>
                </a:cubicBezTo>
                <a:cubicBezTo>
                  <a:pt x="3602090" y="174612"/>
                  <a:pt x="3624620" y="166522"/>
                  <a:pt x="3647768" y="160735"/>
                </a:cubicBezTo>
                <a:cubicBezTo>
                  <a:pt x="3675245" y="153866"/>
                  <a:pt x="3729633" y="145452"/>
                  <a:pt x="3755923" y="141070"/>
                </a:cubicBezTo>
                <a:cubicBezTo>
                  <a:pt x="3827565" y="93310"/>
                  <a:pt x="3759757" y="129795"/>
                  <a:pt x="3775587" y="150903"/>
                </a:cubicBezTo>
                <a:cubicBezTo>
                  <a:pt x="3783695" y="161714"/>
                  <a:pt x="3801806" y="157458"/>
                  <a:pt x="3814916" y="160735"/>
                </a:cubicBezTo>
                <a:cubicBezTo>
                  <a:pt x="3827524" y="157583"/>
                  <a:pt x="3869632" y="148125"/>
                  <a:pt x="3883742" y="141070"/>
                </a:cubicBezTo>
                <a:cubicBezTo>
                  <a:pt x="3894311" y="135785"/>
                  <a:pt x="3903407" y="127961"/>
                  <a:pt x="3913239" y="121406"/>
                </a:cubicBezTo>
                <a:cubicBezTo>
                  <a:pt x="3892777" y="203257"/>
                  <a:pt x="3917692" y="122332"/>
                  <a:pt x="3883742" y="190232"/>
                </a:cubicBezTo>
                <a:cubicBezTo>
                  <a:pt x="3879107" y="199502"/>
                  <a:pt x="3863856" y="217214"/>
                  <a:pt x="3873910" y="219728"/>
                </a:cubicBezTo>
                <a:cubicBezTo>
                  <a:pt x="3902702" y="226926"/>
                  <a:pt x="3932903" y="213173"/>
                  <a:pt x="3962400" y="209896"/>
                </a:cubicBezTo>
                <a:cubicBezTo>
                  <a:pt x="4067841" y="157177"/>
                  <a:pt x="3944753" y="204492"/>
                  <a:pt x="4031226" y="209896"/>
                </a:cubicBezTo>
                <a:cubicBezTo>
                  <a:pt x="4073875" y="212561"/>
                  <a:pt x="4116439" y="203341"/>
                  <a:pt x="4159045" y="200064"/>
                </a:cubicBezTo>
                <a:cubicBezTo>
                  <a:pt x="4172155" y="196787"/>
                  <a:pt x="4185079" y="192649"/>
                  <a:pt x="4198374" y="190232"/>
                </a:cubicBezTo>
                <a:cubicBezTo>
                  <a:pt x="4255004" y="179935"/>
                  <a:pt x="4246209" y="180399"/>
                  <a:pt x="4277032" y="180399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8BF87BDA-13BC-4210-A62C-005008B279D2}"/>
              </a:ext>
            </a:extLst>
          </p:cNvPr>
          <p:cNvSpPr/>
          <p:nvPr/>
        </p:nvSpPr>
        <p:spPr>
          <a:xfrm>
            <a:off x="5987845" y="2451441"/>
            <a:ext cx="4277032" cy="229563"/>
          </a:xfrm>
          <a:custGeom>
            <a:avLst/>
            <a:gdLst>
              <a:gd name="connsiteX0" fmla="*/ 206478 w 4277032"/>
              <a:gd name="connsiteY0" fmla="*/ 111574 h 229563"/>
              <a:gd name="connsiteX1" fmla="*/ 137652 w 4277032"/>
              <a:gd name="connsiteY1" fmla="*/ 150903 h 229563"/>
              <a:gd name="connsiteX2" fmla="*/ 98323 w 4277032"/>
              <a:gd name="connsiteY2" fmla="*/ 160735 h 229563"/>
              <a:gd name="connsiteX3" fmla="*/ 68826 w 4277032"/>
              <a:gd name="connsiteY3" fmla="*/ 180399 h 229563"/>
              <a:gd name="connsiteX4" fmla="*/ 0 w 4277032"/>
              <a:gd name="connsiteY4" fmla="*/ 209896 h 229563"/>
              <a:gd name="connsiteX5" fmla="*/ 29497 w 4277032"/>
              <a:gd name="connsiteY5" fmla="*/ 219728 h 229563"/>
              <a:gd name="connsiteX6" fmla="*/ 176981 w 4277032"/>
              <a:gd name="connsiteY6" fmla="*/ 190232 h 229563"/>
              <a:gd name="connsiteX7" fmla="*/ 245807 w 4277032"/>
              <a:gd name="connsiteY7" fmla="*/ 170567 h 229563"/>
              <a:gd name="connsiteX8" fmla="*/ 285136 w 4277032"/>
              <a:gd name="connsiteY8" fmla="*/ 150903 h 229563"/>
              <a:gd name="connsiteX9" fmla="*/ 324465 w 4277032"/>
              <a:gd name="connsiteY9" fmla="*/ 141070 h 229563"/>
              <a:gd name="connsiteX10" fmla="*/ 226142 w 4277032"/>
              <a:gd name="connsiteY10" fmla="*/ 170567 h 229563"/>
              <a:gd name="connsiteX11" fmla="*/ 186813 w 4277032"/>
              <a:gd name="connsiteY11" fmla="*/ 190232 h 229563"/>
              <a:gd name="connsiteX12" fmla="*/ 206478 w 4277032"/>
              <a:gd name="connsiteY12" fmla="*/ 209896 h 229563"/>
              <a:gd name="connsiteX13" fmla="*/ 275303 w 4277032"/>
              <a:gd name="connsiteY13" fmla="*/ 200064 h 229563"/>
              <a:gd name="connsiteX14" fmla="*/ 432620 w 4277032"/>
              <a:gd name="connsiteY14" fmla="*/ 170567 h 229563"/>
              <a:gd name="connsiteX15" fmla="*/ 550607 w 4277032"/>
              <a:gd name="connsiteY15" fmla="*/ 141070 h 229563"/>
              <a:gd name="connsiteX16" fmla="*/ 580103 w 4277032"/>
              <a:gd name="connsiteY16" fmla="*/ 131238 h 229563"/>
              <a:gd name="connsiteX17" fmla="*/ 530942 w 4277032"/>
              <a:gd name="connsiteY17" fmla="*/ 141070 h 229563"/>
              <a:gd name="connsiteX18" fmla="*/ 452284 w 4277032"/>
              <a:gd name="connsiteY18" fmla="*/ 180399 h 229563"/>
              <a:gd name="connsiteX19" fmla="*/ 422787 w 4277032"/>
              <a:gd name="connsiteY19" fmla="*/ 190232 h 229563"/>
              <a:gd name="connsiteX20" fmla="*/ 393290 w 4277032"/>
              <a:gd name="connsiteY20" fmla="*/ 209896 h 229563"/>
              <a:gd name="connsiteX21" fmla="*/ 462116 w 4277032"/>
              <a:gd name="connsiteY21" fmla="*/ 200064 h 229563"/>
              <a:gd name="connsiteX22" fmla="*/ 550607 w 4277032"/>
              <a:gd name="connsiteY22" fmla="*/ 190232 h 229563"/>
              <a:gd name="connsiteX23" fmla="*/ 766916 w 4277032"/>
              <a:gd name="connsiteY23" fmla="*/ 150903 h 229563"/>
              <a:gd name="connsiteX24" fmla="*/ 953729 w 4277032"/>
              <a:gd name="connsiteY24" fmla="*/ 111574 h 229563"/>
              <a:gd name="connsiteX25" fmla="*/ 914400 w 4277032"/>
              <a:gd name="connsiteY25" fmla="*/ 121406 h 229563"/>
              <a:gd name="connsiteX26" fmla="*/ 796413 w 4277032"/>
              <a:gd name="connsiteY26" fmla="*/ 160735 h 229563"/>
              <a:gd name="connsiteX27" fmla="*/ 747252 w 4277032"/>
              <a:gd name="connsiteY27" fmla="*/ 190232 h 229563"/>
              <a:gd name="connsiteX28" fmla="*/ 668594 w 4277032"/>
              <a:gd name="connsiteY28" fmla="*/ 209896 h 229563"/>
              <a:gd name="connsiteX29" fmla="*/ 796413 w 4277032"/>
              <a:gd name="connsiteY29" fmla="*/ 200064 h 229563"/>
              <a:gd name="connsiteX30" fmla="*/ 914400 w 4277032"/>
              <a:gd name="connsiteY30" fmla="*/ 170567 h 229563"/>
              <a:gd name="connsiteX31" fmla="*/ 1179871 w 4277032"/>
              <a:gd name="connsiteY31" fmla="*/ 121406 h 229563"/>
              <a:gd name="connsiteX32" fmla="*/ 1415845 w 4277032"/>
              <a:gd name="connsiteY32" fmla="*/ 72245 h 229563"/>
              <a:gd name="connsiteX33" fmla="*/ 1514168 w 4277032"/>
              <a:gd name="connsiteY33" fmla="*/ 42748 h 229563"/>
              <a:gd name="connsiteX34" fmla="*/ 1553497 w 4277032"/>
              <a:gd name="connsiteY34" fmla="*/ 32916 h 229563"/>
              <a:gd name="connsiteX35" fmla="*/ 1524000 w 4277032"/>
              <a:gd name="connsiteY35" fmla="*/ 52580 h 229563"/>
              <a:gd name="connsiteX36" fmla="*/ 1465007 w 4277032"/>
              <a:gd name="connsiteY36" fmla="*/ 72245 h 229563"/>
              <a:gd name="connsiteX37" fmla="*/ 1406013 w 4277032"/>
              <a:gd name="connsiteY37" fmla="*/ 111574 h 229563"/>
              <a:gd name="connsiteX38" fmla="*/ 1356852 w 4277032"/>
              <a:gd name="connsiteY38" fmla="*/ 131238 h 229563"/>
              <a:gd name="connsiteX39" fmla="*/ 1229032 w 4277032"/>
              <a:gd name="connsiteY39" fmla="*/ 200064 h 229563"/>
              <a:gd name="connsiteX40" fmla="*/ 1337187 w 4277032"/>
              <a:gd name="connsiteY40" fmla="*/ 190232 h 229563"/>
              <a:gd name="connsiteX41" fmla="*/ 1445342 w 4277032"/>
              <a:gd name="connsiteY41" fmla="*/ 170567 h 229563"/>
              <a:gd name="connsiteX42" fmla="*/ 1651820 w 4277032"/>
              <a:gd name="connsiteY42" fmla="*/ 91909 h 229563"/>
              <a:gd name="connsiteX43" fmla="*/ 1740310 w 4277032"/>
              <a:gd name="connsiteY43" fmla="*/ 52580 h 229563"/>
              <a:gd name="connsiteX44" fmla="*/ 1809136 w 4277032"/>
              <a:gd name="connsiteY44" fmla="*/ 32916 h 229563"/>
              <a:gd name="connsiteX45" fmla="*/ 1848465 w 4277032"/>
              <a:gd name="connsiteY45" fmla="*/ 13251 h 229563"/>
              <a:gd name="connsiteX46" fmla="*/ 1877961 w 4277032"/>
              <a:gd name="connsiteY46" fmla="*/ 3419 h 229563"/>
              <a:gd name="connsiteX47" fmla="*/ 1848465 w 4277032"/>
              <a:gd name="connsiteY47" fmla="*/ 23083 h 229563"/>
              <a:gd name="connsiteX48" fmla="*/ 1809136 w 4277032"/>
              <a:gd name="connsiteY48" fmla="*/ 42748 h 229563"/>
              <a:gd name="connsiteX49" fmla="*/ 1651820 w 4277032"/>
              <a:gd name="connsiteY49" fmla="*/ 141070 h 229563"/>
              <a:gd name="connsiteX50" fmla="*/ 1612490 w 4277032"/>
              <a:gd name="connsiteY50" fmla="*/ 160735 h 229563"/>
              <a:gd name="connsiteX51" fmla="*/ 1582994 w 4277032"/>
              <a:gd name="connsiteY51" fmla="*/ 180399 h 229563"/>
              <a:gd name="connsiteX52" fmla="*/ 1818968 w 4277032"/>
              <a:gd name="connsiteY52" fmla="*/ 141070 h 229563"/>
              <a:gd name="connsiteX53" fmla="*/ 2025445 w 4277032"/>
              <a:gd name="connsiteY53" fmla="*/ 91909 h 229563"/>
              <a:gd name="connsiteX54" fmla="*/ 2113936 w 4277032"/>
              <a:gd name="connsiteY54" fmla="*/ 82077 h 229563"/>
              <a:gd name="connsiteX55" fmla="*/ 2182761 w 4277032"/>
              <a:gd name="connsiteY55" fmla="*/ 62412 h 229563"/>
              <a:gd name="connsiteX56" fmla="*/ 2231923 w 4277032"/>
              <a:gd name="connsiteY56" fmla="*/ 52580 h 229563"/>
              <a:gd name="connsiteX57" fmla="*/ 2182761 w 4277032"/>
              <a:gd name="connsiteY57" fmla="*/ 82077 h 229563"/>
              <a:gd name="connsiteX58" fmla="*/ 2143432 w 4277032"/>
              <a:gd name="connsiteY58" fmla="*/ 111574 h 229563"/>
              <a:gd name="connsiteX59" fmla="*/ 2064774 w 4277032"/>
              <a:gd name="connsiteY59" fmla="*/ 150903 h 229563"/>
              <a:gd name="connsiteX60" fmla="*/ 2005781 w 4277032"/>
              <a:gd name="connsiteY60" fmla="*/ 180399 h 229563"/>
              <a:gd name="connsiteX61" fmla="*/ 2045110 w 4277032"/>
              <a:gd name="connsiteY61" fmla="*/ 190232 h 229563"/>
              <a:gd name="connsiteX62" fmla="*/ 2241755 w 4277032"/>
              <a:gd name="connsiteY62" fmla="*/ 160735 h 229563"/>
              <a:gd name="connsiteX63" fmla="*/ 2320413 w 4277032"/>
              <a:gd name="connsiteY63" fmla="*/ 131238 h 229563"/>
              <a:gd name="connsiteX64" fmla="*/ 2399071 w 4277032"/>
              <a:gd name="connsiteY64" fmla="*/ 121406 h 229563"/>
              <a:gd name="connsiteX65" fmla="*/ 2507226 w 4277032"/>
              <a:gd name="connsiteY65" fmla="*/ 101741 h 229563"/>
              <a:gd name="connsiteX66" fmla="*/ 2536723 w 4277032"/>
              <a:gd name="connsiteY66" fmla="*/ 91909 h 229563"/>
              <a:gd name="connsiteX67" fmla="*/ 2458065 w 4277032"/>
              <a:gd name="connsiteY67" fmla="*/ 131238 h 229563"/>
              <a:gd name="connsiteX68" fmla="*/ 2418736 w 4277032"/>
              <a:gd name="connsiteY68" fmla="*/ 150903 h 229563"/>
              <a:gd name="connsiteX69" fmla="*/ 2389239 w 4277032"/>
              <a:gd name="connsiteY69" fmla="*/ 160735 h 229563"/>
              <a:gd name="connsiteX70" fmla="*/ 2359742 w 4277032"/>
              <a:gd name="connsiteY70" fmla="*/ 180399 h 229563"/>
              <a:gd name="connsiteX71" fmla="*/ 2517058 w 4277032"/>
              <a:gd name="connsiteY71" fmla="*/ 150903 h 229563"/>
              <a:gd name="connsiteX72" fmla="*/ 2694039 w 4277032"/>
              <a:gd name="connsiteY72" fmla="*/ 91909 h 229563"/>
              <a:gd name="connsiteX73" fmla="*/ 2851355 w 4277032"/>
              <a:gd name="connsiteY73" fmla="*/ 52580 h 229563"/>
              <a:gd name="connsiteX74" fmla="*/ 2831690 w 4277032"/>
              <a:gd name="connsiteY74" fmla="*/ 91909 h 229563"/>
              <a:gd name="connsiteX75" fmla="*/ 2792361 w 4277032"/>
              <a:gd name="connsiteY75" fmla="*/ 111574 h 229563"/>
              <a:gd name="connsiteX76" fmla="*/ 2762865 w 4277032"/>
              <a:gd name="connsiteY76" fmla="*/ 141070 h 229563"/>
              <a:gd name="connsiteX77" fmla="*/ 2703871 w 4277032"/>
              <a:gd name="connsiteY77" fmla="*/ 190232 h 229563"/>
              <a:gd name="connsiteX78" fmla="*/ 2762865 w 4277032"/>
              <a:gd name="connsiteY78" fmla="*/ 200064 h 229563"/>
              <a:gd name="connsiteX79" fmla="*/ 2880852 w 4277032"/>
              <a:gd name="connsiteY79" fmla="*/ 160735 h 229563"/>
              <a:gd name="connsiteX80" fmla="*/ 2969342 w 4277032"/>
              <a:gd name="connsiteY80" fmla="*/ 150903 h 229563"/>
              <a:gd name="connsiteX81" fmla="*/ 3185652 w 4277032"/>
              <a:gd name="connsiteY81" fmla="*/ 121406 h 229563"/>
              <a:gd name="connsiteX82" fmla="*/ 3224981 w 4277032"/>
              <a:gd name="connsiteY82" fmla="*/ 131238 h 229563"/>
              <a:gd name="connsiteX83" fmla="*/ 3195484 w 4277032"/>
              <a:gd name="connsiteY83" fmla="*/ 150903 h 229563"/>
              <a:gd name="connsiteX84" fmla="*/ 3146323 w 4277032"/>
              <a:gd name="connsiteY84" fmla="*/ 190232 h 229563"/>
              <a:gd name="connsiteX85" fmla="*/ 3116826 w 4277032"/>
              <a:gd name="connsiteY85" fmla="*/ 200064 h 229563"/>
              <a:gd name="connsiteX86" fmla="*/ 3303639 w 4277032"/>
              <a:gd name="connsiteY86" fmla="*/ 160735 h 229563"/>
              <a:gd name="connsiteX87" fmla="*/ 3372465 w 4277032"/>
              <a:gd name="connsiteY87" fmla="*/ 131238 h 229563"/>
              <a:gd name="connsiteX88" fmla="*/ 3470787 w 4277032"/>
              <a:gd name="connsiteY88" fmla="*/ 101741 h 229563"/>
              <a:gd name="connsiteX89" fmla="*/ 3500284 w 4277032"/>
              <a:gd name="connsiteY89" fmla="*/ 91909 h 229563"/>
              <a:gd name="connsiteX90" fmla="*/ 3490452 w 4277032"/>
              <a:gd name="connsiteY90" fmla="*/ 131238 h 229563"/>
              <a:gd name="connsiteX91" fmla="*/ 3460955 w 4277032"/>
              <a:gd name="connsiteY91" fmla="*/ 141070 h 229563"/>
              <a:gd name="connsiteX92" fmla="*/ 3431458 w 4277032"/>
              <a:gd name="connsiteY92" fmla="*/ 160735 h 229563"/>
              <a:gd name="connsiteX93" fmla="*/ 3392129 w 4277032"/>
              <a:gd name="connsiteY93" fmla="*/ 190232 h 229563"/>
              <a:gd name="connsiteX94" fmla="*/ 3362632 w 4277032"/>
              <a:gd name="connsiteY94" fmla="*/ 209896 h 229563"/>
              <a:gd name="connsiteX95" fmla="*/ 3490452 w 4277032"/>
              <a:gd name="connsiteY95" fmla="*/ 200064 h 229563"/>
              <a:gd name="connsiteX96" fmla="*/ 3578942 w 4277032"/>
              <a:gd name="connsiteY96" fmla="*/ 180399 h 229563"/>
              <a:gd name="connsiteX97" fmla="*/ 3647768 w 4277032"/>
              <a:gd name="connsiteY97" fmla="*/ 160735 h 229563"/>
              <a:gd name="connsiteX98" fmla="*/ 3755923 w 4277032"/>
              <a:gd name="connsiteY98" fmla="*/ 141070 h 229563"/>
              <a:gd name="connsiteX99" fmla="*/ 3775587 w 4277032"/>
              <a:gd name="connsiteY99" fmla="*/ 150903 h 229563"/>
              <a:gd name="connsiteX100" fmla="*/ 3814916 w 4277032"/>
              <a:gd name="connsiteY100" fmla="*/ 160735 h 229563"/>
              <a:gd name="connsiteX101" fmla="*/ 3883742 w 4277032"/>
              <a:gd name="connsiteY101" fmla="*/ 141070 h 229563"/>
              <a:gd name="connsiteX102" fmla="*/ 3913239 w 4277032"/>
              <a:gd name="connsiteY102" fmla="*/ 121406 h 229563"/>
              <a:gd name="connsiteX103" fmla="*/ 3883742 w 4277032"/>
              <a:gd name="connsiteY103" fmla="*/ 190232 h 229563"/>
              <a:gd name="connsiteX104" fmla="*/ 3873910 w 4277032"/>
              <a:gd name="connsiteY104" fmla="*/ 219728 h 229563"/>
              <a:gd name="connsiteX105" fmla="*/ 3962400 w 4277032"/>
              <a:gd name="connsiteY105" fmla="*/ 209896 h 229563"/>
              <a:gd name="connsiteX106" fmla="*/ 4031226 w 4277032"/>
              <a:gd name="connsiteY106" fmla="*/ 209896 h 229563"/>
              <a:gd name="connsiteX107" fmla="*/ 4159045 w 4277032"/>
              <a:gd name="connsiteY107" fmla="*/ 200064 h 229563"/>
              <a:gd name="connsiteX108" fmla="*/ 4198374 w 4277032"/>
              <a:gd name="connsiteY108" fmla="*/ 190232 h 229563"/>
              <a:gd name="connsiteX109" fmla="*/ 4277032 w 4277032"/>
              <a:gd name="connsiteY109" fmla="*/ 180399 h 2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4277032" h="229563">
                <a:moveTo>
                  <a:pt x="206478" y="111574"/>
                </a:moveTo>
                <a:cubicBezTo>
                  <a:pt x="183536" y="124684"/>
                  <a:pt x="161707" y="139969"/>
                  <a:pt x="137652" y="150903"/>
                </a:cubicBezTo>
                <a:cubicBezTo>
                  <a:pt x="125350" y="156495"/>
                  <a:pt x="110744" y="155412"/>
                  <a:pt x="98323" y="160735"/>
                </a:cubicBezTo>
                <a:cubicBezTo>
                  <a:pt x="87462" y="165390"/>
                  <a:pt x="79086" y="174536"/>
                  <a:pt x="68826" y="180399"/>
                </a:cubicBezTo>
                <a:cubicBezTo>
                  <a:pt x="34803" y="199841"/>
                  <a:pt x="33095" y="198865"/>
                  <a:pt x="0" y="209896"/>
                </a:cubicBezTo>
                <a:cubicBezTo>
                  <a:pt x="9832" y="213173"/>
                  <a:pt x="19133" y="219728"/>
                  <a:pt x="29497" y="219728"/>
                </a:cubicBezTo>
                <a:cubicBezTo>
                  <a:pt x="68453" y="219728"/>
                  <a:pt x="141875" y="199594"/>
                  <a:pt x="176981" y="190232"/>
                </a:cubicBezTo>
                <a:cubicBezTo>
                  <a:pt x="200035" y="184084"/>
                  <a:pt x="223383" y="178721"/>
                  <a:pt x="245807" y="170567"/>
                </a:cubicBezTo>
                <a:cubicBezTo>
                  <a:pt x="259582" y="165558"/>
                  <a:pt x="271412" y="156049"/>
                  <a:pt x="285136" y="150903"/>
                </a:cubicBezTo>
                <a:cubicBezTo>
                  <a:pt x="297789" y="146158"/>
                  <a:pt x="336552" y="135027"/>
                  <a:pt x="324465" y="141070"/>
                </a:cubicBezTo>
                <a:cubicBezTo>
                  <a:pt x="300522" y="153041"/>
                  <a:pt x="254373" y="163509"/>
                  <a:pt x="226142" y="170567"/>
                </a:cubicBezTo>
                <a:cubicBezTo>
                  <a:pt x="213032" y="177122"/>
                  <a:pt x="199381" y="182691"/>
                  <a:pt x="186813" y="190232"/>
                </a:cubicBezTo>
                <a:cubicBezTo>
                  <a:pt x="80649" y="253932"/>
                  <a:pt x="133120" y="224568"/>
                  <a:pt x="206478" y="209896"/>
                </a:cubicBezTo>
                <a:cubicBezTo>
                  <a:pt x="229203" y="205351"/>
                  <a:pt x="252578" y="204609"/>
                  <a:pt x="275303" y="200064"/>
                </a:cubicBezTo>
                <a:cubicBezTo>
                  <a:pt x="449122" y="165300"/>
                  <a:pt x="259167" y="192248"/>
                  <a:pt x="432620" y="170567"/>
                </a:cubicBezTo>
                <a:cubicBezTo>
                  <a:pt x="471949" y="160735"/>
                  <a:pt x="512148" y="153890"/>
                  <a:pt x="550607" y="141070"/>
                </a:cubicBezTo>
                <a:cubicBezTo>
                  <a:pt x="560439" y="137793"/>
                  <a:pt x="590467" y="131238"/>
                  <a:pt x="580103" y="131238"/>
                </a:cubicBezTo>
                <a:cubicBezTo>
                  <a:pt x="563391" y="131238"/>
                  <a:pt x="547329" y="137793"/>
                  <a:pt x="530942" y="141070"/>
                </a:cubicBezTo>
                <a:cubicBezTo>
                  <a:pt x="504723" y="154180"/>
                  <a:pt x="480094" y="171129"/>
                  <a:pt x="452284" y="180399"/>
                </a:cubicBezTo>
                <a:cubicBezTo>
                  <a:pt x="442452" y="183677"/>
                  <a:pt x="432057" y="185597"/>
                  <a:pt x="422787" y="190232"/>
                </a:cubicBezTo>
                <a:cubicBezTo>
                  <a:pt x="412218" y="195517"/>
                  <a:pt x="381826" y="207030"/>
                  <a:pt x="393290" y="209896"/>
                </a:cubicBezTo>
                <a:cubicBezTo>
                  <a:pt x="415773" y="215517"/>
                  <a:pt x="439120" y="202938"/>
                  <a:pt x="462116" y="200064"/>
                </a:cubicBezTo>
                <a:cubicBezTo>
                  <a:pt x="491565" y="196383"/>
                  <a:pt x="521110" y="193509"/>
                  <a:pt x="550607" y="190232"/>
                </a:cubicBezTo>
                <a:cubicBezTo>
                  <a:pt x="796612" y="116430"/>
                  <a:pt x="488094" y="201598"/>
                  <a:pt x="766916" y="150903"/>
                </a:cubicBezTo>
                <a:cubicBezTo>
                  <a:pt x="1105515" y="89340"/>
                  <a:pt x="647485" y="145600"/>
                  <a:pt x="953729" y="111574"/>
                </a:cubicBezTo>
                <a:cubicBezTo>
                  <a:pt x="953729" y="111574"/>
                  <a:pt x="927220" y="117133"/>
                  <a:pt x="914400" y="121406"/>
                </a:cubicBezTo>
                <a:cubicBezTo>
                  <a:pt x="875071" y="134516"/>
                  <a:pt x="831961" y="139406"/>
                  <a:pt x="796413" y="160735"/>
                </a:cubicBezTo>
                <a:cubicBezTo>
                  <a:pt x="780026" y="170567"/>
                  <a:pt x="765089" y="183372"/>
                  <a:pt x="747252" y="190232"/>
                </a:cubicBezTo>
                <a:cubicBezTo>
                  <a:pt x="722027" y="199934"/>
                  <a:pt x="641647" y="211969"/>
                  <a:pt x="668594" y="209896"/>
                </a:cubicBezTo>
                <a:lnTo>
                  <a:pt x="796413" y="200064"/>
                </a:lnTo>
                <a:cubicBezTo>
                  <a:pt x="835742" y="190232"/>
                  <a:pt x="874648" y="178517"/>
                  <a:pt x="914400" y="170567"/>
                </a:cubicBezTo>
                <a:cubicBezTo>
                  <a:pt x="1131432" y="127161"/>
                  <a:pt x="953444" y="178013"/>
                  <a:pt x="1179871" y="121406"/>
                </a:cubicBezTo>
                <a:cubicBezTo>
                  <a:pt x="1389505" y="68997"/>
                  <a:pt x="1242216" y="89608"/>
                  <a:pt x="1415845" y="72245"/>
                </a:cubicBezTo>
                <a:lnTo>
                  <a:pt x="1514168" y="42748"/>
                </a:lnTo>
                <a:cubicBezTo>
                  <a:pt x="1527161" y="39036"/>
                  <a:pt x="1543942" y="23361"/>
                  <a:pt x="1553497" y="32916"/>
                </a:cubicBezTo>
                <a:cubicBezTo>
                  <a:pt x="1561853" y="41272"/>
                  <a:pt x="1534798" y="47781"/>
                  <a:pt x="1524000" y="52580"/>
                </a:cubicBezTo>
                <a:cubicBezTo>
                  <a:pt x="1505058" y="60998"/>
                  <a:pt x="1483547" y="62975"/>
                  <a:pt x="1465007" y="72245"/>
                </a:cubicBezTo>
                <a:cubicBezTo>
                  <a:pt x="1443868" y="82814"/>
                  <a:pt x="1426761" y="100257"/>
                  <a:pt x="1406013" y="111574"/>
                </a:cubicBezTo>
                <a:cubicBezTo>
                  <a:pt x="1390519" y="120025"/>
                  <a:pt x="1372846" y="123774"/>
                  <a:pt x="1356852" y="131238"/>
                </a:cubicBezTo>
                <a:cubicBezTo>
                  <a:pt x="1266107" y="173585"/>
                  <a:pt x="1283165" y="163975"/>
                  <a:pt x="1229032" y="200064"/>
                </a:cubicBezTo>
                <a:cubicBezTo>
                  <a:pt x="1300055" y="235575"/>
                  <a:pt x="1238934" y="217524"/>
                  <a:pt x="1337187" y="190232"/>
                </a:cubicBezTo>
                <a:cubicBezTo>
                  <a:pt x="1372493" y="180425"/>
                  <a:pt x="1409290" y="177122"/>
                  <a:pt x="1445342" y="170567"/>
                </a:cubicBezTo>
                <a:cubicBezTo>
                  <a:pt x="1514168" y="144348"/>
                  <a:pt x="1584517" y="121822"/>
                  <a:pt x="1651820" y="91909"/>
                </a:cubicBezTo>
                <a:cubicBezTo>
                  <a:pt x="1681317" y="78799"/>
                  <a:pt x="1710086" y="63914"/>
                  <a:pt x="1740310" y="52580"/>
                </a:cubicBezTo>
                <a:cubicBezTo>
                  <a:pt x="1762651" y="44202"/>
                  <a:pt x="1786713" y="41070"/>
                  <a:pt x="1809136" y="32916"/>
                </a:cubicBezTo>
                <a:cubicBezTo>
                  <a:pt x="1822911" y="27907"/>
                  <a:pt x="1834993" y="19025"/>
                  <a:pt x="1848465" y="13251"/>
                </a:cubicBezTo>
                <a:cubicBezTo>
                  <a:pt x="1857991" y="9168"/>
                  <a:pt x="1877961" y="-6945"/>
                  <a:pt x="1877961" y="3419"/>
                </a:cubicBezTo>
                <a:cubicBezTo>
                  <a:pt x="1877961" y="15236"/>
                  <a:pt x="1858725" y="17220"/>
                  <a:pt x="1848465" y="23083"/>
                </a:cubicBezTo>
                <a:cubicBezTo>
                  <a:pt x="1835739" y="30355"/>
                  <a:pt x="1821949" y="35630"/>
                  <a:pt x="1809136" y="42748"/>
                </a:cubicBezTo>
                <a:cubicBezTo>
                  <a:pt x="1754939" y="72858"/>
                  <a:pt x="1706017" y="110961"/>
                  <a:pt x="1651820" y="141070"/>
                </a:cubicBezTo>
                <a:cubicBezTo>
                  <a:pt x="1639007" y="148188"/>
                  <a:pt x="1625216" y="153463"/>
                  <a:pt x="1612490" y="160735"/>
                </a:cubicBezTo>
                <a:cubicBezTo>
                  <a:pt x="1602230" y="166598"/>
                  <a:pt x="1571177" y="180399"/>
                  <a:pt x="1582994" y="180399"/>
                </a:cubicBezTo>
                <a:cubicBezTo>
                  <a:pt x="1646094" y="180399"/>
                  <a:pt x="1751721" y="157081"/>
                  <a:pt x="1818968" y="141070"/>
                </a:cubicBezTo>
                <a:cubicBezTo>
                  <a:pt x="1857158" y="131977"/>
                  <a:pt x="1978708" y="99699"/>
                  <a:pt x="2025445" y="91909"/>
                </a:cubicBezTo>
                <a:cubicBezTo>
                  <a:pt x="2054720" y="87030"/>
                  <a:pt x="2084439" y="85354"/>
                  <a:pt x="2113936" y="82077"/>
                </a:cubicBezTo>
                <a:cubicBezTo>
                  <a:pt x="2136878" y="75522"/>
                  <a:pt x="2159614" y="68199"/>
                  <a:pt x="2182761" y="62412"/>
                </a:cubicBezTo>
                <a:cubicBezTo>
                  <a:pt x="2198974" y="58359"/>
                  <a:pt x="2231923" y="35868"/>
                  <a:pt x="2231923" y="52580"/>
                </a:cubicBezTo>
                <a:cubicBezTo>
                  <a:pt x="2231923" y="71691"/>
                  <a:pt x="2198662" y="71476"/>
                  <a:pt x="2182761" y="82077"/>
                </a:cubicBezTo>
                <a:cubicBezTo>
                  <a:pt x="2169126" y="91167"/>
                  <a:pt x="2157587" y="103317"/>
                  <a:pt x="2143432" y="111574"/>
                </a:cubicBezTo>
                <a:cubicBezTo>
                  <a:pt x="2118111" y="126345"/>
                  <a:pt x="2089165" y="134642"/>
                  <a:pt x="2064774" y="150903"/>
                </a:cubicBezTo>
                <a:cubicBezTo>
                  <a:pt x="2026655" y="176316"/>
                  <a:pt x="2046488" y="166830"/>
                  <a:pt x="2005781" y="180399"/>
                </a:cubicBezTo>
                <a:cubicBezTo>
                  <a:pt x="2018891" y="183677"/>
                  <a:pt x="2031597" y="190232"/>
                  <a:pt x="2045110" y="190232"/>
                </a:cubicBezTo>
                <a:cubicBezTo>
                  <a:pt x="2117225" y="190232"/>
                  <a:pt x="2174668" y="181700"/>
                  <a:pt x="2241755" y="160735"/>
                </a:cubicBezTo>
                <a:cubicBezTo>
                  <a:pt x="2268483" y="152383"/>
                  <a:pt x="2293247" y="138030"/>
                  <a:pt x="2320413" y="131238"/>
                </a:cubicBezTo>
                <a:cubicBezTo>
                  <a:pt x="2346047" y="124829"/>
                  <a:pt x="2372913" y="125143"/>
                  <a:pt x="2399071" y="121406"/>
                </a:cubicBezTo>
                <a:cubicBezTo>
                  <a:pt x="2419539" y="118482"/>
                  <a:pt x="2484629" y="107390"/>
                  <a:pt x="2507226" y="101741"/>
                </a:cubicBezTo>
                <a:cubicBezTo>
                  <a:pt x="2517281" y="99227"/>
                  <a:pt x="2545610" y="86577"/>
                  <a:pt x="2536723" y="91909"/>
                </a:cubicBezTo>
                <a:cubicBezTo>
                  <a:pt x="2511586" y="106991"/>
                  <a:pt x="2484284" y="118128"/>
                  <a:pt x="2458065" y="131238"/>
                </a:cubicBezTo>
                <a:cubicBezTo>
                  <a:pt x="2444955" y="137793"/>
                  <a:pt x="2432641" y="146268"/>
                  <a:pt x="2418736" y="150903"/>
                </a:cubicBezTo>
                <a:cubicBezTo>
                  <a:pt x="2408904" y="154180"/>
                  <a:pt x="2398509" y="156100"/>
                  <a:pt x="2389239" y="160735"/>
                </a:cubicBezTo>
                <a:cubicBezTo>
                  <a:pt x="2378670" y="166020"/>
                  <a:pt x="2347960" y="181305"/>
                  <a:pt x="2359742" y="180399"/>
                </a:cubicBezTo>
                <a:cubicBezTo>
                  <a:pt x="2412937" y="176307"/>
                  <a:pt x="2464619" y="160735"/>
                  <a:pt x="2517058" y="150903"/>
                </a:cubicBezTo>
                <a:cubicBezTo>
                  <a:pt x="2720876" y="60318"/>
                  <a:pt x="2491929" y="155069"/>
                  <a:pt x="2694039" y="91909"/>
                </a:cubicBezTo>
                <a:cubicBezTo>
                  <a:pt x="2845531" y="44567"/>
                  <a:pt x="2672201" y="72486"/>
                  <a:pt x="2851355" y="52580"/>
                </a:cubicBezTo>
                <a:cubicBezTo>
                  <a:pt x="2844800" y="65690"/>
                  <a:pt x="2842054" y="81545"/>
                  <a:pt x="2831690" y="91909"/>
                </a:cubicBezTo>
                <a:cubicBezTo>
                  <a:pt x="2821326" y="102273"/>
                  <a:pt x="2804288" y="103055"/>
                  <a:pt x="2792361" y="111574"/>
                </a:cubicBezTo>
                <a:cubicBezTo>
                  <a:pt x="2781046" y="119656"/>
                  <a:pt x="2773547" y="132169"/>
                  <a:pt x="2762865" y="141070"/>
                </a:cubicBezTo>
                <a:cubicBezTo>
                  <a:pt x="2680733" y="209513"/>
                  <a:pt x="2790045" y="104058"/>
                  <a:pt x="2703871" y="190232"/>
                </a:cubicBezTo>
                <a:cubicBezTo>
                  <a:pt x="2723536" y="193509"/>
                  <a:pt x="2742929" y="200064"/>
                  <a:pt x="2762865" y="200064"/>
                </a:cubicBezTo>
                <a:cubicBezTo>
                  <a:pt x="2817855" y="200064"/>
                  <a:pt x="2824516" y="174819"/>
                  <a:pt x="2880852" y="160735"/>
                </a:cubicBezTo>
                <a:cubicBezTo>
                  <a:pt x="2909644" y="153537"/>
                  <a:pt x="2939845" y="154180"/>
                  <a:pt x="2969342" y="150903"/>
                </a:cubicBezTo>
                <a:cubicBezTo>
                  <a:pt x="3060889" y="130559"/>
                  <a:pt x="3082376" y="121406"/>
                  <a:pt x="3185652" y="121406"/>
                </a:cubicBezTo>
                <a:cubicBezTo>
                  <a:pt x="3199165" y="121406"/>
                  <a:pt x="3211871" y="127961"/>
                  <a:pt x="3224981" y="131238"/>
                </a:cubicBezTo>
                <a:cubicBezTo>
                  <a:pt x="3215149" y="137793"/>
                  <a:pt x="3204938" y="143813"/>
                  <a:pt x="3195484" y="150903"/>
                </a:cubicBezTo>
                <a:cubicBezTo>
                  <a:pt x="3178696" y="163494"/>
                  <a:pt x="3164119" y="179110"/>
                  <a:pt x="3146323" y="190232"/>
                </a:cubicBezTo>
                <a:cubicBezTo>
                  <a:pt x="3137534" y="195725"/>
                  <a:pt x="3106525" y="201209"/>
                  <a:pt x="3116826" y="200064"/>
                </a:cubicBezTo>
                <a:cubicBezTo>
                  <a:pt x="3174396" y="193667"/>
                  <a:pt x="3246714" y="181065"/>
                  <a:pt x="3303639" y="160735"/>
                </a:cubicBezTo>
                <a:cubicBezTo>
                  <a:pt x="3327145" y="152340"/>
                  <a:pt x="3349169" y="140198"/>
                  <a:pt x="3372465" y="131238"/>
                </a:cubicBezTo>
                <a:cubicBezTo>
                  <a:pt x="3439949" y="105283"/>
                  <a:pt x="3414171" y="117917"/>
                  <a:pt x="3470787" y="101741"/>
                </a:cubicBezTo>
                <a:cubicBezTo>
                  <a:pt x="3480752" y="98894"/>
                  <a:pt x="3490452" y="95186"/>
                  <a:pt x="3500284" y="91909"/>
                </a:cubicBezTo>
                <a:cubicBezTo>
                  <a:pt x="3497007" y="105019"/>
                  <a:pt x="3498894" y="120686"/>
                  <a:pt x="3490452" y="131238"/>
                </a:cubicBezTo>
                <a:cubicBezTo>
                  <a:pt x="3483978" y="139331"/>
                  <a:pt x="3470225" y="136435"/>
                  <a:pt x="3460955" y="141070"/>
                </a:cubicBezTo>
                <a:cubicBezTo>
                  <a:pt x="3450386" y="146355"/>
                  <a:pt x="3441074" y="153866"/>
                  <a:pt x="3431458" y="160735"/>
                </a:cubicBezTo>
                <a:cubicBezTo>
                  <a:pt x="3418123" y="170260"/>
                  <a:pt x="3405464" y="180707"/>
                  <a:pt x="3392129" y="190232"/>
                </a:cubicBezTo>
                <a:cubicBezTo>
                  <a:pt x="3382513" y="197100"/>
                  <a:pt x="3350874" y="208720"/>
                  <a:pt x="3362632" y="209896"/>
                </a:cubicBezTo>
                <a:cubicBezTo>
                  <a:pt x="3405152" y="214148"/>
                  <a:pt x="3447845" y="203341"/>
                  <a:pt x="3490452" y="200064"/>
                </a:cubicBezTo>
                <a:cubicBezTo>
                  <a:pt x="3519949" y="193509"/>
                  <a:pt x="3549628" y="187728"/>
                  <a:pt x="3578942" y="180399"/>
                </a:cubicBezTo>
                <a:cubicBezTo>
                  <a:pt x="3602090" y="174612"/>
                  <a:pt x="3624620" y="166522"/>
                  <a:pt x="3647768" y="160735"/>
                </a:cubicBezTo>
                <a:cubicBezTo>
                  <a:pt x="3675245" y="153866"/>
                  <a:pt x="3729633" y="145452"/>
                  <a:pt x="3755923" y="141070"/>
                </a:cubicBezTo>
                <a:cubicBezTo>
                  <a:pt x="3827565" y="93310"/>
                  <a:pt x="3759757" y="129795"/>
                  <a:pt x="3775587" y="150903"/>
                </a:cubicBezTo>
                <a:cubicBezTo>
                  <a:pt x="3783695" y="161714"/>
                  <a:pt x="3801806" y="157458"/>
                  <a:pt x="3814916" y="160735"/>
                </a:cubicBezTo>
                <a:cubicBezTo>
                  <a:pt x="3827524" y="157583"/>
                  <a:pt x="3869632" y="148125"/>
                  <a:pt x="3883742" y="141070"/>
                </a:cubicBezTo>
                <a:cubicBezTo>
                  <a:pt x="3894311" y="135785"/>
                  <a:pt x="3903407" y="127961"/>
                  <a:pt x="3913239" y="121406"/>
                </a:cubicBezTo>
                <a:cubicBezTo>
                  <a:pt x="3892777" y="203257"/>
                  <a:pt x="3917692" y="122332"/>
                  <a:pt x="3883742" y="190232"/>
                </a:cubicBezTo>
                <a:cubicBezTo>
                  <a:pt x="3879107" y="199502"/>
                  <a:pt x="3863856" y="217214"/>
                  <a:pt x="3873910" y="219728"/>
                </a:cubicBezTo>
                <a:cubicBezTo>
                  <a:pt x="3902702" y="226926"/>
                  <a:pt x="3932903" y="213173"/>
                  <a:pt x="3962400" y="209896"/>
                </a:cubicBezTo>
                <a:cubicBezTo>
                  <a:pt x="4067841" y="157177"/>
                  <a:pt x="3944753" y="204492"/>
                  <a:pt x="4031226" y="209896"/>
                </a:cubicBezTo>
                <a:cubicBezTo>
                  <a:pt x="4073875" y="212561"/>
                  <a:pt x="4116439" y="203341"/>
                  <a:pt x="4159045" y="200064"/>
                </a:cubicBezTo>
                <a:cubicBezTo>
                  <a:pt x="4172155" y="196787"/>
                  <a:pt x="4185079" y="192649"/>
                  <a:pt x="4198374" y="190232"/>
                </a:cubicBezTo>
                <a:cubicBezTo>
                  <a:pt x="4255004" y="179935"/>
                  <a:pt x="4246209" y="180399"/>
                  <a:pt x="4277032" y="180399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64EDDC74-6D69-4662-B3B7-BAD503EDDF30}"/>
              </a:ext>
            </a:extLst>
          </p:cNvPr>
          <p:cNvSpPr/>
          <p:nvPr/>
        </p:nvSpPr>
        <p:spPr>
          <a:xfrm>
            <a:off x="5987845" y="2952886"/>
            <a:ext cx="4277032" cy="229563"/>
          </a:xfrm>
          <a:custGeom>
            <a:avLst/>
            <a:gdLst>
              <a:gd name="connsiteX0" fmla="*/ 206478 w 4277032"/>
              <a:gd name="connsiteY0" fmla="*/ 111574 h 229563"/>
              <a:gd name="connsiteX1" fmla="*/ 137652 w 4277032"/>
              <a:gd name="connsiteY1" fmla="*/ 150903 h 229563"/>
              <a:gd name="connsiteX2" fmla="*/ 98323 w 4277032"/>
              <a:gd name="connsiteY2" fmla="*/ 160735 h 229563"/>
              <a:gd name="connsiteX3" fmla="*/ 68826 w 4277032"/>
              <a:gd name="connsiteY3" fmla="*/ 180399 h 229563"/>
              <a:gd name="connsiteX4" fmla="*/ 0 w 4277032"/>
              <a:gd name="connsiteY4" fmla="*/ 209896 h 229563"/>
              <a:gd name="connsiteX5" fmla="*/ 29497 w 4277032"/>
              <a:gd name="connsiteY5" fmla="*/ 219728 h 229563"/>
              <a:gd name="connsiteX6" fmla="*/ 176981 w 4277032"/>
              <a:gd name="connsiteY6" fmla="*/ 190232 h 229563"/>
              <a:gd name="connsiteX7" fmla="*/ 245807 w 4277032"/>
              <a:gd name="connsiteY7" fmla="*/ 170567 h 229563"/>
              <a:gd name="connsiteX8" fmla="*/ 285136 w 4277032"/>
              <a:gd name="connsiteY8" fmla="*/ 150903 h 229563"/>
              <a:gd name="connsiteX9" fmla="*/ 324465 w 4277032"/>
              <a:gd name="connsiteY9" fmla="*/ 141070 h 229563"/>
              <a:gd name="connsiteX10" fmla="*/ 226142 w 4277032"/>
              <a:gd name="connsiteY10" fmla="*/ 170567 h 229563"/>
              <a:gd name="connsiteX11" fmla="*/ 186813 w 4277032"/>
              <a:gd name="connsiteY11" fmla="*/ 190232 h 229563"/>
              <a:gd name="connsiteX12" fmla="*/ 206478 w 4277032"/>
              <a:gd name="connsiteY12" fmla="*/ 209896 h 229563"/>
              <a:gd name="connsiteX13" fmla="*/ 275303 w 4277032"/>
              <a:gd name="connsiteY13" fmla="*/ 200064 h 229563"/>
              <a:gd name="connsiteX14" fmla="*/ 432620 w 4277032"/>
              <a:gd name="connsiteY14" fmla="*/ 170567 h 229563"/>
              <a:gd name="connsiteX15" fmla="*/ 550607 w 4277032"/>
              <a:gd name="connsiteY15" fmla="*/ 141070 h 229563"/>
              <a:gd name="connsiteX16" fmla="*/ 580103 w 4277032"/>
              <a:gd name="connsiteY16" fmla="*/ 131238 h 229563"/>
              <a:gd name="connsiteX17" fmla="*/ 530942 w 4277032"/>
              <a:gd name="connsiteY17" fmla="*/ 141070 h 229563"/>
              <a:gd name="connsiteX18" fmla="*/ 452284 w 4277032"/>
              <a:gd name="connsiteY18" fmla="*/ 180399 h 229563"/>
              <a:gd name="connsiteX19" fmla="*/ 422787 w 4277032"/>
              <a:gd name="connsiteY19" fmla="*/ 190232 h 229563"/>
              <a:gd name="connsiteX20" fmla="*/ 393290 w 4277032"/>
              <a:gd name="connsiteY20" fmla="*/ 209896 h 229563"/>
              <a:gd name="connsiteX21" fmla="*/ 462116 w 4277032"/>
              <a:gd name="connsiteY21" fmla="*/ 200064 h 229563"/>
              <a:gd name="connsiteX22" fmla="*/ 550607 w 4277032"/>
              <a:gd name="connsiteY22" fmla="*/ 190232 h 229563"/>
              <a:gd name="connsiteX23" fmla="*/ 766916 w 4277032"/>
              <a:gd name="connsiteY23" fmla="*/ 150903 h 229563"/>
              <a:gd name="connsiteX24" fmla="*/ 953729 w 4277032"/>
              <a:gd name="connsiteY24" fmla="*/ 111574 h 229563"/>
              <a:gd name="connsiteX25" fmla="*/ 914400 w 4277032"/>
              <a:gd name="connsiteY25" fmla="*/ 121406 h 229563"/>
              <a:gd name="connsiteX26" fmla="*/ 796413 w 4277032"/>
              <a:gd name="connsiteY26" fmla="*/ 160735 h 229563"/>
              <a:gd name="connsiteX27" fmla="*/ 747252 w 4277032"/>
              <a:gd name="connsiteY27" fmla="*/ 190232 h 229563"/>
              <a:gd name="connsiteX28" fmla="*/ 668594 w 4277032"/>
              <a:gd name="connsiteY28" fmla="*/ 209896 h 229563"/>
              <a:gd name="connsiteX29" fmla="*/ 796413 w 4277032"/>
              <a:gd name="connsiteY29" fmla="*/ 200064 h 229563"/>
              <a:gd name="connsiteX30" fmla="*/ 914400 w 4277032"/>
              <a:gd name="connsiteY30" fmla="*/ 170567 h 229563"/>
              <a:gd name="connsiteX31" fmla="*/ 1179871 w 4277032"/>
              <a:gd name="connsiteY31" fmla="*/ 121406 h 229563"/>
              <a:gd name="connsiteX32" fmla="*/ 1415845 w 4277032"/>
              <a:gd name="connsiteY32" fmla="*/ 72245 h 229563"/>
              <a:gd name="connsiteX33" fmla="*/ 1514168 w 4277032"/>
              <a:gd name="connsiteY33" fmla="*/ 42748 h 229563"/>
              <a:gd name="connsiteX34" fmla="*/ 1553497 w 4277032"/>
              <a:gd name="connsiteY34" fmla="*/ 32916 h 229563"/>
              <a:gd name="connsiteX35" fmla="*/ 1524000 w 4277032"/>
              <a:gd name="connsiteY35" fmla="*/ 52580 h 229563"/>
              <a:gd name="connsiteX36" fmla="*/ 1465007 w 4277032"/>
              <a:gd name="connsiteY36" fmla="*/ 72245 h 229563"/>
              <a:gd name="connsiteX37" fmla="*/ 1406013 w 4277032"/>
              <a:gd name="connsiteY37" fmla="*/ 111574 h 229563"/>
              <a:gd name="connsiteX38" fmla="*/ 1356852 w 4277032"/>
              <a:gd name="connsiteY38" fmla="*/ 131238 h 229563"/>
              <a:gd name="connsiteX39" fmla="*/ 1229032 w 4277032"/>
              <a:gd name="connsiteY39" fmla="*/ 200064 h 229563"/>
              <a:gd name="connsiteX40" fmla="*/ 1337187 w 4277032"/>
              <a:gd name="connsiteY40" fmla="*/ 190232 h 229563"/>
              <a:gd name="connsiteX41" fmla="*/ 1445342 w 4277032"/>
              <a:gd name="connsiteY41" fmla="*/ 170567 h 229563"/>
              <a:gd name="connsiteX42" fmla="*/ 1651820 w 4277032"/>
              <a:gd name="connsiteY42" fmla="*/ 91909 h 229563"/>
              <a:gd name="connsiteX43" fmla="*/ 1740310 w 4277032"/>
              <a:gd name="connsiteY43" fmla="*/ 52580 h 229563"/>
              <a:gd name="connsiteX44" fmla="*/ 1809136 w 4277032"/>
              <a:gd name="connsiteY44" fmla="*/ 32916 h 229563"/>
              <a:gd name="connsiteX45" fmla="*/ 1848465 w 4277032"/>
              <a:gd name="connsiteY45" fmla="*/ 13251 h 229563"/>
              <a:gd name="connsiteX46" fmla="*/ 1877961 w 4277032"/>
              <a:gd name="connsiteY46" fmla="*/ 3419 h 229563"/>
              <a:gd name="connsiteX47" fmla="*/ 1848465 w 4277032"/>
              <a:gd name="connsiteY47" fmla="*/ 23083 h 229563"/>
              <a:gd name="connsiteX48" fmla="*/ 1809136 w 4277032"/>
              <a:gd name="connsiteY48" fmla="*/ 42748 h 229563"/>
              <a:gd name="connsiteX49" fmla="*/ 1651820 w 4277032"/>
              <a:gd name="connsiteY49" fmla="*/ 141070 h 229563"/>
              <a:gd name="connsiteX50" fmla="*/ 1612490 w 4277032"/>
              <a:gd name="connsiteY50" fmla="*/ 160735 h 229563"/>
              <a:gd name="connsiteX51" fmla="*/ 1582994 w 4277032"/>
              <a:gd name="connsiteY51" fmla="*/ 180399 h 229563"/>
              <a:gd name="connsiteX52" fmla="*/ 1818968 w 4277032"/>
              <a:gd name="connsiteY52" fmla="*/ 141070 h 229563"/>
              <a:gd name="connsiteX53" fmla="*/ 2025445 w 4277032"/>
              <a:gd name="connsiteY53" fmla="*/ 91909 h 229563"/>
              <a:gd name="connsiteX54" fmla="*/ 2113936 w 4277032"/>
              <a:gd name="connsiteY54" fmla="*/ 82077 h 229563"/>
              <a:gd name="connsiteX55" fmla="*/ 2182761 w 4277032"/>
              <a:gd name="connsiteY55" fmla="*/ 62412 h 229563"/>
              <a:gd name="connsiteX56" fmla="*/ 2231923 w 4277032"/>
              <a:gd name="connsiteY56" fmla="*/ 52580 h 229563"/>
              <a:gd name="connsiteX57" fmla="*/ 2182761 w 4277032"/>
              <a:gd name="connsiteY57" fmla="*/ 82077 h 229563"/>
              <a:gd name="connsiteX58" fmla="*/ 2143432 w 4277032"/>
              <a:gd name="connsiteY58" fmla="*/ 111574 h 229563"/>
              <a:gd name="connsiteX59" fmla="*/ 2064774 w 4277032"/>
              <a:gd name="connsiteY59" fmla="*/ 150903 h 229563"/>
              <a:gd name="connsiteX60" fmla="*/ 2005781 w 4277032"/>
              <a:gd name="connsiteY60" fmla="*/ 180399 h 229563"/>
              <a:gd name="connsiteX61" fmla="*/ 2045110 w 4277032"/>
              <a:gd name="connsiteY61" fmla="*/ 190232 h 229563"/>
              <a:gd name="connsiteX62" fmla="*/ 2241755 w 4277032"/>
              <a:gd name="connsiteY62" fmla="*/ 160735 h 229563"/>
              <a:gd name="connsiteX63" fmla="*/ 2320413 w 4277032"/>
              <a:gd name="connsiteY63" fmla="*/ 131238 h 229563"/>
              <a:gd name="connsiteX64" fmla="*/ 2399071 w 4277032"/>
              <a:gd name="connsiteY64" fmla="*/ 121406 h 229563"/>
              <a:gd name="connsiteX65" fmla="*/ 2507226 w 4277032"/>
              <a:gd name="connsiteY65" fmla="*/ 101741 h 229563"/>
              <a:gd name="connsiteX66" fmla="*/ 2536723 w 4277032"/>
              <a:gd name="connsiteY66" fmla="*/ 91909 h 229563"/>
              <a:gd name="connsiteX67" fmla="*/ 2458065 w 4277032"/>
              <a:gd name="connsiteY67" fmla="*/ 131238 h 229563"/>
              <a:gd name="connsiteX68" fmla="*/ 2418736 w 4277032"/>
              <a:gd name="connsiteY68" fmla="*/ 150903 h 229563"/>
              <a:gd name="connsiteX69" fmla="*/ 2389239 w 4277032"/>
              <a:gd name="connsiteY69" fmla="*/ 160735 h 229563"/>
              <a:gd name="connsiteX70" fmla="*/ 2359742 w 4277032"/>
              <a:gd name="connsiteY70" fmla="*/ 180399 h 229563"/>
              <a:gd name="connsiteX71" fmla="*/ 2517058 w 4277032"/>
              <a:gd name="connsiteY71" fmla="*/ 150903 h 229563"/>
              <a:gd name="connsiteX72" fmla="*/ 2694039 w 4277032"/>
              <a:gd name="connsiteY72" fmla="*/ 91909 h 229563"/>
              <a:gd name="connsiteX73" fmla="*/ 2851355 w 4277032"/>
              <a:gd name="connsiteY73" fmla="*/ 52580 h 229563"/>
              <a:gd name="connsiteX74" fmla="*/ 2831690 w 4277032"/>
              <a:gd name="connsiteY74" fmla="*/ 91909 h 229563"/>
              <a:gd name="connsiteX75" fmla="*/ 2792361 w 4277032"/>
              <a:gd name="connsiteY75" fmla="*/ 111574 h 229563"/>
              <a:gd name="connsiteX76" fmla="*/ 2762865 w 4277032"/>
              <a:gd name="connsiteY76" fmla="*/ 141070 h 229563"/>
              <a:gd name="connsiteX77" fmla="*/ 2703871 w 4277032"/>
              <a:gd name="connsiteY77" fmla="*/ 190232 h 229563"/>
              <a:gd name="connsiteX78" fmla="*/ 2762865 w 4277032"/>
              <a:gd name="connsiteY78" fmla="*/ 200064 h 229563"/>
              <a:gd name="connsiteX79" fmla="*/ 2880852 w 4277032"/>
              <a:gd name="connsiteY79" fmla="*/ 160735 h 229563"/>
              <a:gd name="connsiteX80" fmla="*/ 2969342 w 4277032"/>
              <a:gd name="connsiteY80" fmla="*/ 150903 h 229563"/>
              <a:gd name="connsiteX81" fmla="*/ 3185652 w 4277032"/>
              <a:gd name="connsiteY81" fmla="*/ 121406 h 229563"/>
              <a:gd name="connsiteX82" fmla="*/ 3224981 w 4277032"/>
              <a:gd name="connsiteY82" fmla="*/ 131238 h 229563"/>
              <a:gd name="connsiteX83" fmla="*/ 3195484 w 4277032"/>
              <a:gd name="connsiteY83" fmla="*/ 150903 h 229563"/>
              <a:gd name="connsiteX84" fmla="*/ 3146323 w 4277032"/>
              <a:gd name="connsiteY84" fmla="*/ 190232 h 229563"/>
              <a:gd name="connsiteX85" fmla="*/ 3116826 w 4277032"/>
              <a:gd name="connsiteY85" fmla="*/ 200064 h 229563"/>
              <a:gd name="connsiteX86" fmla="*/ 3303639 w 4277032"/>
              <a:gd name="connsiteY86" fmla="*/ 160735 h 229563"/>
              <a:gd name="connsiteX87" fmla="*/ 3372465 w 4277032"/>
              <a:gd name="connsiteY87" fmla="*/ 131238 h 229563"/>
              <a:gd name="connsiteX88" fmla="*/ 3470787 w 4277032"/>
              <a:gd name="connsiteY88" fmla="*/ 101741 h 229563"/>
              <a:gd name="connsiteX89" fmla="*/ 3500284 w 4277032"/>
              <a:gd name="connsiteY89" fmla="*/ 91909 h 229563"/>
              <a:gd name="connsiteX90" fmla="*/ 3490452 w 4277032"/>
              <a:gd name="connsiteY90" fmla="*/ 131238 h 229563"/>
              <a:gd name="connsiteX91" fmla="*/ 3460955 w 4277032"/>
              <a:gd name="connsiteY91" fmla="*/ 141070 h 229563"/>
              <a:gd name="connsiteX92" fmla="*/ 3431458 w 4277032"/>
              <a:gd name="connsiteY92" fmla="*/ 160735 h 229563"/>
              <a:gd name="connsiteX93" fmla="*/ 3392129 w 4277032"/>
              <a:gd name="connsiteY93" fmla="*/ 190232 h 229563"/>
              <a:gd name="connsiteX94" fmla="*/ 3362632 w 4277032"/>
              <a:gd name="connsiteY94" fmla="*/ 209896 h 229563"/>
              <a:gd name="connsiteX95" fmla="*/ 3490452 w 4277032"/>
              <a:gd name="connsiteY95" fmla="*/ 200064 h 229563"/>
              <a:gd name="connsiteX96" fmla="*/ 3578942 w 4277032"/>
              <a:gd name="connsiteY96" fmla="*/ 180399 h 229563"/>
              <a:gd name="connsiteX97" fmla="*/ 3647768 w 4277032"/>
              <a:gd name="connsiteY97" fmla="*/ 160735 h 229563"/>
              <a:gd name="connsiteX98" fmla="*/ 3755923 w 4277032"/>
              <a:gd name="connsiteY98" fmla="*/ 141070 h 229563"/>
              <a:gd name="connsiteX99" fmla="*/ 3775587 w 4277032"/>
              <a:gd name="connsiteY99" fmla="*/ 150903 h 229563"/>
              <a:gd name="connsiteX100" fmla="*/ 3814916 w 4277032"/>
              <a:gd name="connsiteY100" fmla="*/ 160735 h 229563"/>
              <a:gd name="connsiteX101" fmla="*/ 3883742 w 4277032"/>
              <a:gd name="connsiteY101" fmla="*/ 141070 h 229563"/>
              <a:gd name="connsiteX102" fmla="*/ 3913239 w 4277032"/>
              <a:gd name="connsiteY102" fmla="*/ 121406 h 229563"/>
              <a:gd name="connsiteX103" fmla="*/ 3883742 w 4277032"/>
              <a:gd name="connsiteY103" fmla="*/ 190232 h 229563"/>
              <a:gd name="connsiteX104" fmla="*/ 3873910 w 4277032"/>
              <a:gd name="connsiteY104" fmla="*/ 219728 h 229563"/>
              <a:gd name="connsiteX105" fmla="*/ 3962400 w 4277032"/>
              <a:gd name="connsiteY105" fmla="*/ 209896 h 229563"/>
              <a:gd name="connsiteX106" fmla="*/ 4031226 w 4277032"/>
              <a:gd name="connsiteY106" fmla="*/ 209896 h 229563"/>
              <a:gd name="connsiteX107" fmla="*/ 4159045 w 4277032"/>
              <a:gd name="connsiteY107" fmla="*/ 200064 h 229563"/>
              <a:gd name="connsiteX108" fmla="*/ 4198374 w 4277032"/>
              <a:gd name="connsiteY108" fmla="*/ 190232 h 229563"/>
              <a:gd name="connsiteX109" fmla="*/ 4277032 w 4277032"/>
              <a:gd name="connsiteY109" fmla="*/ 180399 h 2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4277032" h="229563">
                <a:moveTo>
                  <a:pt x="206478" y="111574"/>
                </a:moveTo>
                <a:cubicBezTo>
                  <a:pt x="183536" y="124684"/>
                  <a:pt x="161707" y="139969"/>
                  <a:pt x="137652" y="150903"/>
                </a:cubicBezTo>
                <a:cubicBezTo>
                  <a:pt x="125350" y="156495"/>
                  <a:pt x="110744" y="155412"/>
                  <a:pt x="98323" y="160735"/>
                </a:cubicBezTo>
                <a:cubicBezTo>
                  <a:pt x="87462" y="165390"/>
                  <a:pt x="79086" y="174536"/>
                  <a:pt x="68826" y="180399"/>
                </a:cubicBezTo>
                <a:cubicBezTo>
                  <a:pt x="34803" y="199841"/>
                  <a:pt x="33095" y="198865"/>
                  <a:pt x="0" y="209896"/>
                </a:cubicBezTo>
                <a:cubicBezTo>
                  <a:pt x="9832" y="213173"/>
                  <a:pt x="19133" y="219728"/>
                  <a:pt x="29497" y="219728"/>
                </a:cubicBezTo>
                <a:cubicBezTo>
                  <a:pt x="68453" y="219728"/>
                  <a:pt x="141875" y="199594"/>
                  <a:pt x="176981" y="190232"/>
                </a:cubicBezTo>
                <a:cubicBezTo>
                  <a:pt x="200035" y="184084"/>
                  <a:pt x="223383" y="178721"/>
                  <a:pt x="245807" y="170567"/>
                </a:cubicBezTo>
                <a:cubicBezTo>
                  <a:pt x="259582" y="165558"/>
                  <a:pt x="271412" y="156049"/>
                  <a:pt x="285136" y="150903"/>
                </a:cubicBezTo>
                <a:cubicBezTo>
                  <a:pt x="297789" y="146158"/>
                  <a:pt x="336552" y="135027"/>
                  <a:pt x="324465" y="141070"/>
                </a:cubicBezTo>
                <a:cubicBezTo>
                  <a:pt x="300522" y="153041"/>
                  <a:pt x="254373" y="163509"/>
                  <a:pt x="226142" y="170567"/>
                </a:cubicBezTo>
                <a:cubicBezTo>
                  <a:pt x="213032" y="177122"/>
                  <a:pt x="199381" y="182691"/>
                  <a:pt x="186813" y="190232"/>
                </a:cubicBezTo>
                <a:cubicBezTo>
                  <a:pt x="80649" y="253932"/>
                  <a:pt x="133120" y="224568"/>
                  <a:pt x="206478" y="209896"/>
                </a:cubicBezTo>
                <a:cubicBezTo>
                  <a:pt x="229203" y="205351"/>
                  <a:pt x="252578" y="204609"/>
                  <a:pt x="275303" y="200064"/>
                </a:cubicBezTo>
                <a:cubicBezTo>
                  <a:pt x="449122" y="165300"/>
                  <a:pt x="259167" y="192248"/>
                  <a:pt x="432620" y="170567"/>
                </a:cubicBezTo>
                <a:cubicBezTo>
                  <a:pt x="471949" y="160735"/>
                  <a:pt x="512148" y="153890"/>
                  <a:pt x="550607" y="141070"/>
                </a:cubicBezTo>
                <a:cubicBezTo>
                  <a:pt x="560439" y="137793"/>
                  <a:pt x="590467" y="131238"/>
                  <a:pt x="580103" y="131238"/>
                </a:cubicBezTo>
                <a:cubicBezTo>
                  <a:pt x="563391" y="131238"/>
                  <a:pt x="547329" y="137793"/>
                  <a:pt x="530942" y="141070"/>
                </a:cubicBezTo>
                <a:cubicBezTo>
                  <a:pt x="504723" y="154180"/>
                  <a:pt x="480094" y="171129"/>
                  <a:pt x="452284" y="180399"/>
                </a:cubicBezTo>
                <a:cubicBezTo>
                  <a:pt x="442452" y="183677"/>
                  <a:pt x="432057" y="185597"/>
                  <a:pt x="422787" y="190232"/>
                </a:cubicBezTo>
                <a:cubicBezTo>
                  <a:pt x="412218" y="195517"/>
                  <a:pt x="381826" y="207030"/>
                  <a:pt x="393290" y="209896"/>
                </a:cubicBezTo>
                <a:cubicBezTo>
                  <a:pt x="415773" y="215517"/>
                  <a:pt x="439120" y="202938"/>
                  <a:pt x="462116" y="200064"/>
                </a:cubicBezTo>
                <a:cubicBezTo>
                  <a:pt x="491565" y="196383"/>
                  <a:pt x="521110" y="193509"/>
                  <a:pt x="550607" y="190232"/>
                </a:cubicBezTo>
                <a:cubicBezTo>
                  <a:pt x="796612" y="116430"/>
                  <a:pt x="488094" y="201598"/>
                  <a:pt x="766916" y="150903"/>
                </a:cubicBezTo>
                <a:cubicBezTo>
                  <a:pt x="1105515" y="89340"/>
                  <a:pt x="647485" y="145600"/>
                  <a:pt x="953729" y="111574"/>
                </a:cubicBezTo>
                <a:cubicBezTo>
                  <a:pt x="953729" y="111574"/>
                  <a:pt x="927220" y="117133"/>
                  <a:pt x="914400" y="121406"/>
                </a:cubicBezTo>
                <a:cubicBezTo>
                  <a:pt x="875071" y="134516"/>
                  <a:pt x="831961" y="139406"/>
                  <a:pt x="796413" y="160735"/>
                </a:cubicBezTo>
                <a:cubicBezTo>
                  <a:pt x="780026" y="170567"/>
                  <a:pt x="765089" y="183372"/>
                  <a:pt x="747252" y="190232"/>
                </a:cubicBezTo>
                <a:cubicBezTo>
                  <a:pt x="722027" y="199934"/>
                  <a:pt x="641647" y="211969"/>
                  <a:pt x="668594" y="209896"/>
                </a:cubicBezTo>
                <a:lnTo>
                  <a:pt x="796413" y="200064"/>
                </a:lnTo>
                <a:cubicBezTo>
                  <a:pt x="835742" y="190232"/>
                  <a:pt x="874648" y="178517"/>
                  <a:pt x="914400" y="170567"/>
                </a:cubicBezTo>
                <a:cubicBezTo>
                  <a:pt x="1131432" y="127161"/>
                  <a:pt x="953444" y="178013"/>
                  <a:pt x="1179871" y="121406"/>
                </a:cubicBezTo>
                <a:cubicBezTo>
                  <a:pt x="1389505" y="68997"/>
                  <a:pt x="1242216" y="89608"/>
                  <a:pt x="1415845" y="72245"/>
                </a:cubicBezTo>
                <a:lnTo>
                  <a:pt x="1514168" y="42748"/>
                </a:lnTo>
                <a:cubicBezTo>
                  <a:pt x="1527161" y="39036"/>
                  <a:pt x="1543942" y="23361"/>
                  <a:pt x="1553497" y="32916"/>
                </a:cubicBezTo>
                <a:cubicBezTo>
                  <a:pt x="1561853" y="41272"/>
                  <a:pt x="1534798" y="47781"/>
                  <a:pt x="1524000" y="52580"/>
                </a:cubicBezTo>
                <a:cubicBezTo>
                  <a:pt x="1505058" y="60998"/>
                  <a:pt x="1483547" y="62975"/>
                  <a:pt x="1465007" y="72245"/>
                </a:cubicBezTo>
                <a:cubicBezTo>
                  <a:pt x="1443868" y="82814"/>
                  <a:pt x="1426761" y="100257"/>
                  <a:pt x="1406013" y="111574"/>
                </a:cubicBezTo>
                <a:cubicBezTo>
                  <a:pt x="1390519" y="120025"/>
                  <a:pt x="1372846" y="123774"/>
                  <a:pt x="1356852" y="131238"/>
                </a:cubicBezTo>
                <a:cubicBezTo>
                  <a:pt x="1266107" y="173585"/>
                  <a:pt x="1283165" y="163975"/>
                  <a:pt x="1229032" y="200064"/>
                </a:cubicBezTo>
                <a:cubicBezTo>
                  <a:pt x="1300055" y="235575"/>
                  <a:pt x="1238934" y="217524"/>
                  <a:pt x="1337187" y="190232"/>
                </a:cubicBezTo>
                <a:cubicBezTo>
                  <a:pt x="1372493" y="180425"/>
                  <a:pt x="1409290" y="177122"/>
                  <a:pt x="1445342" y="170567"/>
                </a:cubicBezTo>
                <a:cubicBezTo>
                  <a:pt x="1514168" y="144348"/>
                  <a:pt x="1584517" y="121822"/>
                  <a:pt x="1651820" y="91909"/>
                </a:cubicBezTo>
                <a:cubicBezTo>
                  <a:pt x="1681317" y="78799"/>
                  <a:pt x="1710086" y="63914"/>
                  <a:pt x="1740310" y="52580"/>
                </a:cubicBezTo>
                <a:cubicBezTo>
                  <a:pt x="1762651" y="44202"/>
                  <a:pt x="1786713" y="41070"/>
                  <a:pt x="1809136" y="32916"/>
                </a:cubicBezTo>
                <a:cubicBezTo>
                  <a:pt x="1822911" y="27907"/>
                  <a:pt x="1834993" y="19025"/>
                  <a:pt x="1848465" y="13251"/>
                </a:cubicBezTo>
                <a:cubicBezTo>
                  <a:pt x="1857991" y="9168"/>
                  <a:pt x="1877961" y="-6945"/>
                  <a:pt x="1877961" y="3419"/>
                </a:cubicBezTo>
                <a:cubicBezTo>
                  <a:pt x="1877961" y="15236"/>
                  <a:pt x="1858725" y="17220"/>
                  <a:pt x="1848465" y="23083"/>
                </a:cubicBezTo>
                <a:cubicBezTo>
                  <a:pt x="1835739" y="30355"/>
                  <a:pt x="1821949" y="35630"/>
                  <a:pt x="1809136" y="42748"/>
                </a:cubicBezTo>
                <a:cubicBezTo>
                  <a:pt x="1754939" y="72858"/>
                  <a:pt x="1706017" y="110961"/>
                  <a:pt x="1651820" y="141070"/>
                </a:cubicBezTo>
                <a:cubicBezTo>
                  <a:pt x="1639007" y="148188"/>
                  <a:pt x="1625216" y="153463"/>
                  <a:pt x="1612490" y="160735"/>
                </a:cubicBezTo>
                <a:cubicBezTo>
                  <a:pt x="1602230" y="166598"/>
                  <a:pt x="1571177" y="180399"/>
                  <a:pt x="1582994" y="180399"/>
                </a:cubicBezTo>
                <a:cubicBezTo>
                  <a:pt x="1646094" y="180399"/>
                  <a:pt x="1751721" y="157081"/>
                  <a:pt x="1818968" y="141070"/>
                </a:cubicBezTo>
                <a:cubicBezTo>
                  <a:pt x="1857158" y="131977"/>
                  <a:pt x="1978708" y="99699"/>
                  <a:pt x="2025445" y="91909"/>
                </a:cubicBezTo>
                <a:cubicBezTo>
                  <a:pt x="2054720" y="87030"/>
                  <a:pt x="2084439" y="85354"/>
                  <a:pt x="2113936" y="82077"/>
                </a:cubicBezTo>
                <a:cubicBezTo>
                  <a:pt x="2136878" y="75522"/>
                  <a:pt x="2159614" y="68199"/>
                  <a:pt x="2182761" y="62412"/>
                </a:cubicBezTo>
                <a:cubicBezTo>
                  <a:pt x="2198974" y="58359"/>
                  <a:pt x="2231923" y="35868"/>
                  <a:pt x="2231923" y="52580"/>
                </a:cubicBezTo>
                <a:cubicBezTo>
                  <a:pt x="2231923" y="71691"/>
                  <a:pt x="2198662" y="71476"/>
                  <a:pt x="2182761" y="82077"/>
                </a:cubicBezTo>
                <a:cubicBezTo>
                  <a:pt x="2169126" y="91167"/>
                  <a:pt x="2157587" y="103317"/>
                  <a:pt x="2143432" y="111574"/>
                </a:cubicBezTo>
                <a:cubicBezTo>
                  <a:pt x="2118111" y="126345"/>
                  <a:pt x="2089165" y="134642"/>
                  <a:pt x="2064774" y="150903"/>
                </a:cubicBezTo>
                <a:cubicBezTo>
                  <a:pt x="2026655" y="176316"/>
                  <a:pt x="2046488" y="166830"/>
                  <a:pt x="2005781" y="180399"/>
                </a:cubicBezTo>
                <a:cubicBezTo>
                  <a:pt x="2018891" y="183677"/>
                  <a:pt x="2031597" y="190232"/>
                  <a:pt x="2045110" y="190232"/>
                </a:cubicBezTo>
                <a:cubicBezTo>
                  <a:pt x="2117225" y="190232"/>
                  <a:pt x="2174668" y="181700"/>
                  <a:pt x="2241755" y="160735"/>
                </a:cubicBezTo>
                <a:cubicBezTo>
                  <a:pt x="2268483" y="152383"/>
                  <a:pt x="2293247" y="138030"/>
                  <a:pt x="2320413" y="131238"/>
                </a:cubicBezTo>
                <a:cubicBezTo>
                  <a:pt x="2346047" y="124829"/>
                  <a:pt x="2372913" y="125143"/>
                  <a:pt x="2399071" y="121406"/>
                </a:cubicBezTo>
                <a:cubicBezTo>
                  <a:pt x="2419539" y="118482"/>
                  <a:pt x="2484629" y="107390"/>
                  <a:pt x="2507226" y="101741"/>
                </a:cubicBezTo>
                <a:cubicBezTo>
                  <a:pt x="2517281" y="99227"/>
                  <a:pt x="2545610" y="86577"/>
                  <a:pt x="2536723" y="91909"/>
                </a:cubicBezTo>
                <a:cubicBezTo>
                  <a:pt x="2511586" y="106991"/>
                  <a:pt x="2484284" y="118128"/>
                  <a:pt x="2458065" y="131238"/>
                </a:cubicBezTo>
                <a:cubicBezTo>
                  <a:pt x="2444955" y="137793"/>
                  <a:pt x="2432641" y="146268"/>
                  <a:pt x="2418736" y="150903"/>
                </a:cubicBezTo>
                <a:cubicBezTo>
                  <a:pt x="2408904" y="154180"/>
                  <a:pt x="2398509" y="156100"/>
                  <a:pt x="2389239" y="160735"/>
                </a:cubicBezTo>
                <a:cubicBezTo>
                  <a:pt x="2378670" y="166020"/>
                  <a:pt x="2347960" y="181305"/>
                  <a:pt x="2359742" y="180399"/>
                </a:cubicBezTo>
                <a:cubicBezTo>
                  <a:pt x="2412937" y="176307"/>
                  <a:pt x="2464619" y="160735"/>
                  <a:pt x="2517058" y="150903"/>
                </a:cubicBezTo>
                <a:cubicBezTo>
                  <a:pt x="2720876" y="60318"/>
                  <a:pt x="2491929" y="155069"/>
                  <a:pt x="2694039" y="91909"/>
                </a:cubicBezTo>
                <a:cubicBezTo>
                  <a:pt x="2845531" y="44567"/>
                  <a:pt x="2672201" y="72486"/>
                  <a:pt x="2851355" y="52580"/>
                </a:cubicBezTo>
                <a:cubicBezTo>
                  <a:pt x="2844800" y="65690"/>
                  <a:pt x="2842054" y="81545"/>
                  <a:pt x="2831690" y="91909"/>
                </a:cubicBezTo>
                <a:cubicBezTo>
                  <a:pt x="2821326" y="102273"/>
                  <a:pt x="2804288" y="103055"/>
                  <a:pt x="2792361" y="111574"/>
                </a:cubicBezTo>
                <a:cubicBezTo>
                  <a:pt x="2781046" y="119656"/>
                  <a:pt x="2773547" y="132169"/>
                  <a:pt x="2762865" y="141070"/>
                </a:cubicBezTo>
                <a:cubicBezTo>
                  <a:pt x="2680733" y="209513"/>
                  <a:pt x="2790045" y="104058"/>
                  <a:pt x="2703871" y="190232"/>
                </a:cubicBezTo>
                <a:cubicBezTo>
                  <a:pt x="2723536" y="193509"/>
                  <a:pt x="2742929" y="200064"/>
                  <a:pt x="2762865" y="200064"/>
                </a:cubicBezTo>
                <a:cubicBezTo>
                  <a:pt x="2817855" y="200064"/>
                  <a:pt x="2824516" y="174819"/>
                  <a:pt x="2880852" y="160735"/>
                </a:cubicBezTo>
                <a:cubicBezTo>
                  <a:pt x="2909644" y="153537"/>
                  <a:pt x="2939845" y="154180"/>
                  <a:pt x="2969342" y="150903"/>
                </a:cubicBezTo>
                <a:cubicBezTo>
                  <a:pt x="3060889" y="130559"/>
                  <a:pt x="3082376" y="121406"/>
                  <a:pt x="3185652" y="121406"/>
                </a:cubicBezTo>
                <a:cubicBezTo>
                  <a:pt x="3199165" y="121406"/>
                  <a:pt x="3211871" y="127961"/>
                  <a:pt x="3224981" y="131238"/>
                </a:cubicBezTo>
                <a:cubicBezTo>
                  <a:pt x="3215149" y="137793"/>
                  <a:pt x="3204938" y="143813"/>
                  <a:pt x="3195484" y="150903"/>
                </a:cubicBezTo>
                <a:cubicBezTo>
                  <a:pt x="3178696" y="163494"/>
                  <a:pt x="3164119" y="179110"/>
                  <a:pt x="3146323" y="190232"/>
                </a:cubicBezTo>
                <a:cubicBezTo>
                  <a:pt x="3137534" y="195725"/>
                  <a:pt x="3106525" y="201209"/>
                  <a:pt x="3116826" y="200064"/>
                </a:cubicBezTo>
                <a:cubicBezTo>
                  <a:pt x="3174396" y="193667"/>
                  <a:pt x="3246714" y="181065"/>
                  <a:pt x="3303639" y="160735"/>
                </a:cubicBezTo>
                <a:cubicBezTo>
                  <a:pt x="3327145" y="152340"/>
                  <a:pt x="3349169" y="140198"/>
                  <a:pt x="3372465" y="131238"/>
                </a:cubicBezTo>
                <a:cubicBezTo>
                  <a:pt x="3439949" y="105283"/>
                  <a:pt x="3414171" y="117917"/>
                  <a:pt x="3470787" y="101741"/>
                </a:cubicBezTo>
                <a:cubicBezTo>
                  <a:pt x="3480752" y="98894"/>
                  <a:pt x="3490452" y="95186"/>
                  <a:pt x="3500284" y="91909"/>
                </a:cubicBezTo>
                <a:cubicBezTo>
                  <a:pt x="3497007" y="105019"/>
                  <a:pt x="3498894" y="120686"/>
                  <a:pt x="3490452" y="131238"/>
                </a:cubicBezTo>
                <a:cubicBezTo>
                  <a:pt x="3483978" y="139331"/>
                  <a:pt x="3470225" y="136435"/>
                  <a:pt x="3460955" y="141070"/>
                </a:cubicBezTo>
                <a:cubicBezTo>
                  <a:pt x="3450386" y="146355"/>
                  <a:pt x="3441074" y="153866"/>
                  <a:pt x="3431458" y="160735"/>
                </a:cubicBezTo>
                <a:cubicBezTo>
                  <a:pt x="3418123" y="170260"/>
                  <a:pt x="3405464" y="180707"/>
                  <a:pt x="3392129" y="190232"/>
                </a:cubicBezTo>
                <a:cubicBezTo>
                  <a:pt x="3382513" y="197100"/>
                  <a:pt x="3350874" y="208720"/>
                  <a:pt x="3362632" y="209896"/>
                </a:cubicBezTo>
                <a:cubicBezTo>
                  <a:pt x="3405152" y="214148"/>
                  <a:pt x="3447845" y="203341"/>
                  <a:pt x="3490452" y="200064"/>
                </a:cubicBezTo>
                <a:cubicBezTo>
                  <a:pt x="3519949" y="193509"/>
                  <a:pt x="3549628" y="187728"/>
                  <a:pt x="3578942" y="180399"/>
                </a:cubicBezTo>
                <a:cubicBezTo>
                  <a:pt x="3602090" y="174612"/>
                  <a:pt x="3624620" y="166522"/>
                  <a:pt x="3647768" y="160735"/>
                </a:cubicBezTo>
                <a:cubicBezTo>
                  <a:pt x="3675245" y="153866"/>
                  <a:pt x="3729633" y="145452"/>
                  <a:pt x="3755923" y="141070"/>
                </a:cubicBezTo>
                <a:cubicBezTo>
                  <a:pt x="3827565" y="93310"/>
                  <a:pt x="3759757" y="129795"/>
                  <a:pt x="3775587" y="150903"/>
                </a:cubicBezTo>
                <a:cubicBezTo>
                  <a:pt x="3783695" y="161714"/>
                  <a:pt x="3801806" y="157458"/>
                  <a:pt x="3814916" y="160735"/>
                </a:cubicBezTo>
                <a:cubicBezTo>
                  <a:pt x="3827524" y="157583"/>
                  <a:pt x="3869632" y="148125"/>
                  <a:pt x="3883742" y="141070"/>
                </a:cubicBezTo>
                <a:cubicBezTo>
                  <a:pt x="3894311" y="135785"/>
                  <a:pt x="3903407" y="127961"/>
                  <a:pt x="3913239" y="121406"/>
                </a:cubicBezTo>
                <a:cubicBezTo>
                  <a:pt x="3892777" y="203257"/>
                  <a:pt x="3917692" y="122332"/>
                  <a:pt x="3883742" y="190232"/>
                </a:cubicBezTo>
                <a:cubicBezTo>
                  <a:pt x="3879107" y="199502"/>
                  <a:pt x="3863856" y="217214"/>
                  <a:pt x="3873910" y="219728"/>
                </a:cubicBezTo>
                <a:cubicBezTo>
                  <a:pt x="3902702" y="226926"/>
                  <a:pt x="3932903" y="213173"/>
                  <a:pt x="3962400" y="209896"/>
                </a:cubicBezTo>
                <a:cubicBezTo>
                  <a:pt x="4067841" y="157177"/>
                  <a:pt x="3944753" y="204492"/>
                  <a:pt x="4031226" y="209896"/>
                </a:cubicBezTo>
                <a:cubicBezTo>
                  <a:pt x="4073875" y="212561"/>
                  <a:pt x="4116439" y="203341"/>
                  <a:pt x="4159045" y="200064"/>
                </a:cubicBezTo>
                <a:cubicBezTo>
                  <a:pt x="4172155" y="196787"/>
                  <a:pt x="4185079" y="192649"/>
                  <a:pt x="4198374" y="190232"/>
                </a:cubicBezTo>
                <a:cubicBezTo>
                  <a:pt x="4255004" y="179935"/>
                  <a:pt x="4246209" y="180399"/>
                  <a:pt x="4277032" y="180399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Полілінія: фігура 6">
            <a:extLst>
              <a:ext uri="{FF2B5EF4-FFF2-40B4-BE49-F238E27FC236}">
                <a16:creationId xmlns:a16="http://schemas.microsoft.com/office/drawing/2014/main" id="{D56616FE-5CBC-49FE-A86C-8E05CCEBD987}"/>
              </a:ext>
            </a:extLst>
          </p:cNvPr>
          <p:cNvSpPr/>
          <p:nvPr/>
        </p:nvSpPr>
        <p:spPr>
          <a:xfrm>
            <a:off x="5987845" y="3152955"/>
            <a:ext cx="4277032" cy="229563"/>
          </a:xfrm>
          <a:custGeom>
            <a:avLst/>
            <a:gdLst>
              <a:gd name="connsiteX0" fmla="*/ 206478 w 4277032"/>
              <a:gd name="connsiteY0" fmla="*/ 111574 h 229563"/>
              <a:gd name="connsiteX1" fmla="*/ 137652 w 4277032"/>
              <a:gd name="connsiteY1" fmla="*/ 150903 h 229563"/>
              <a:gd name="connsiteX2" fmla="*/ 98323 w 4277032"/>
              <a:gd name="connsiteY2" fmla="*/ 160735 h 229563"/>
              <a:gd name="connsiteX3" fmla="*/ 68826 w 4277032"/>
              <a:gd name="connsiteY3" fmla="*/ 180399 h 229563"/>
              <a:gd name="connsiteX4" fmla="*/ 0 w 4277032"/>
              <a:gd name="connsiteY4" fmla="*/ 209896 h 229563"/>
              <a:gd name="connsiteX5" fmla="*/ 29497 w 4277032"/>
              <a:gd name="connsiteY5" fmla="*/ 219728 h 229563"/>
              <a:gd name="connsiteX6" fmla="*/ 176981 w 4277032"/>
              <a:gd name="connsiteY6" fmla="*/ 190232 h 229563"/>
              <a:gd name="connsiteX7" fmla="*/ 245807 w 4277032"/>
              <a:gd name="connsiteY7" fmla="*/ 170567 h 229563"/>
              <a:gd name="connsiteX8" fmla="*/ 285136 w 4277032"/>
              <a:gd name="connsiteY8" fmla="*/ 150903 h 229563"/>
              <a:gd name="connsiteX9" fmla="*/ 324465 w 4277032"/>
              <a:gd name="connsiteY9" fmla="*/ 141070 h 229563"/>
              <a:gd name="connsiteX10" fmla="*/ 226142 w 4277032"/>
              <a:gd name="connsiteY10" fmla="*/ 170567 h 229563"/>
              <a:gd name="connsiteX11" fmla="*/ 186813 w 4277032"/>
              <a:gd name="connsiteY11" fmla="*/ 190232 h 229563"/>
              <a:gd name="connsiteX12" fmla="*/ 206478 w 4277032"/>
              <a:gd name="connsiteY12" fmla="*/ 209896 h 229563"/>
              <a:gd name="connsiteX13" fmla="*/ 275303 w 4277032"/>
              <a:gd name="connsiteY13" fmla="*/ 200064 h 229563"/>
              <a:gd name="connsiteX14" fmla="*/ 432620 w 4277032"/>
              <a:gd name="connsiteY14" fmla="*/ 170567 h 229563"/>
              <a:gd name="connsiteX15" fmla="*/ 550607 w 4277032"/>
              <a:gd name="connsiteY15" fmla="*/ 141070 h 229563"/>
              <a:gd name="connsiteX16" fmla="*/ 580103 w 4277032"/>
              <a:gd name="connsiteY16" fmla="*/ 131238 h 229563"/>
              <a:gd name="connsiteX17" fmla="*/ 530942 w 4277032"/>
              <a:gd name="connsiteY17" fmla="*/ 141070 h 229563"/>
              <a:gd name="connsiteX18" fmla="*/ 452284 w 4277032"/>
              <a:gd name="connsiteY18" fmla="*/ 180399 h 229563"/>
              <a:gd name="connsiteX19" fmla="*/ 422787 w 4277032"/>
              <a:gd name="connsiteY19" fmla="*/ 190232 h 229563"/>
              <a:gd name="connsiteX20" fmla="*/ 393290 w 4277032"/>
              <a:gd name="connsiteY20" fmla="*/ 209896 h 229563"/>
              <a:gd name="connsiteX21" fmla="*/ 462116 w 4277032"/>
              <a:gd name="connsiteY21" fmla="*/ 200064 h 229563"/>
              <a:gd name="connsiteX22" fmla="*/ 550607 w 4277032"/>
              <a:gd name="connsiteY22" fmla="*/ 190232 h 229563"/>
              <a:gd name="connsiteX23" fmla="*/ 766916 w 4277032"/>
              <a:gd name="connsiteY23" fmla="*/ 150903 h 229563"/>
              <a:gd name="connsiteX24" fmla="*/ 953729 w 4277032"/>
              <a:gd name="connsiteY24" fmla="*/ 111574 h 229563"/>
              <a:gd name="connsiteX25" fmla="*/ 914400 w 4277032"/>
              <a:gd name="connsiteY25" fmla="*/ 121406 h 229563"/>
              <a:gd name="connsiteX26" fmla="*/ 796413 w 4277032"/>
              <a:gd name="connsiteY26" fmla="*/ 160735 h 229563"/>
              <a:gd name="connsiteX27" fmla="*/ 747252 w 4277032"/>
              <a:gd name="connsiteY27" fmla="*/ 190232 h 229563"/>
              <a:gd name="connsiteX28" fmla="*/ 668594 w 4277032"/>
              <a:gd name="connsiteY28" fmla="*/ 209896 h 229563"/>
              <a:gd name="connsiteX29" fmla="*/ 796413 w 4277032"/>
              <a:gd name="connsiteY29" fmla="*/ 200064 h 229563"/>
              <a:gd name="connsiteX30" fmla="*/ 914400 w 4277032"/>
              <a:gd name="connsiteY30" fmla="*/ 170567 h 229563"/>
              <a:gd name="connsiteX31" fmla="*/ 1179871 w 4277032"/>
              <a:gd name="connsiteY31" fmla="*/ 121406 h 229563"/>
              <a:gd name="connsiteX32" fmla="*/ 1415845 w 4277032"/>
              <a:gd name="connsiteY32" fmla="*/ 72245 h 229563"/>
              <a:gd name="connsiteX33" fmla="*/ 1514168 w 4277032"/>
              <a:gd name="connsiteY33" fmla="*/ 42748 h 229563"/>
              <a:gd name="connsiteX34" fmla="*/ 1553497 w 4277032"/>
              <a:gd name="connsiteY34" fmla="*/ 32916 h 229563"/>
              <a:gd name="connsiteX35" fmla="*/ 1524000 w 4277032"/>
              <a:gd name="connsiteY35" fmla="*/ 52580 h 229563"/>
              <a:gd name="connsiteX36" fmla="*/ 1465007 w 4277032"/>
              <a:gd name="connsiteY36" fmla="*/ 72245 h 229563"/>
              <a:gd name="connsiteX37" fmla="*/ 1406013 w 4277032"/>
              <a:gd name="connsiteY37" fmla="*/ 111574 h 229563"/>
              <a:gd name="connsiteX38" fmla="*/ 1356852 w 4277032"/>
              <a:gd name="connsiteY38" fmla="*/ 131238 h 229563"/>
              <a:gd name="connsiteX39" fmla="*/ 1229032 w 4277032"/>
              <a:gd name="connsiteY39" fmla="*/ 200064 h 229563"/>
              <a:gd name="connsiteX40" fmla="*/ 1337187 w 4277032"/>
              <a:gd name="connsiteY40" fmla="*/ 190232 h 229563"/>
              <a:gd name="connsiteX41" fmla="*/ 1445342 w 4277032"/>
              <a:gd name="connsiteY41" fmla="*/ 170567 h 229563"/>
              <a:gd name="connsiteX42" fmla="*/ 1651820 w 4277032"/>
              <a:gd name="connsiteY42" fmla="*/ 91909 h 229563"/>
              <a:gd name="connsiteX43" fmla="*/ 1740310 w 4277032"/>
              <a:gd name="connsiteY43" fmla="*/ 52580 h 229563"/>
              <a:gd name="connsiteX44" fmla="*/ 1809136 w 4277032"/>
              <a:gd name="connsiteY44" fmla="*/ 32916 h 229563"/>
              <a:gd name="connsiteX45" fmla="*/ 1848465 w 4277032"/>
              <a:gd name="connsiteY45" fmla="*/ 13251 h 229563"/>
              <a:gd name="connsiteX46" fmla="*/ 1877961 w 4277032"/>
              <a:gd name="connsiteY46" fmla="*/ 3419 h 229563"/>
              <a:gd name="connsiteX47" fmla="*/ 1848465 w 4277032"/>
              <a:gd name="connsiteY47" fmla="*/ 23083 h 229563"/>
              <a:gd name="connsiteX48" fmla="*/ 1809136 w 4277032"/>
              <a:gd name="connsiteY48" fmla="*/ 42748 h 229563"/>
              <a:gd name="connsiteX49" fmla="*/ 1651820 w 4277032"/>
              <a:gd name="connsiteY49" fmla="*/ 141070 h 229563"/>
              <a:gd name="connsiteX50" fmla="*/ 1612490 w 4277032"/>
              <a:gd name="connsiteY50" fmla="*/ 160735 h 229563"/>
              <a:gd name="connsiteX51" fmla="*/ 1582994 w 4277032"/>
              <a:gd name="connsiteY51" fmla="*/ 180399 h 229563"/>
              <a:gd name="connsiteX52" fmla="*/ 1818968 w 4277032"/>
              <a:gd name="connsiteY52" fmla="*/ 141070 h 229563"/>
              <a:gd name="connsiteX53" fmla="*/ 2025445 w 4277032"/>
              <a:gd name="connsiteY53" fmla="*/ 91909 h 229563"/>
              <a:gd name="connsiteX54" fmla="*/ 2113936 w 4277032"/>
              <a:gd name="connsiteY54" fmla="*/ 82077 h 229563"/>
              <a:gd name="connsiteX55" fmla="*/ 2182761 w 4277032"/>
              <a:gd name="connsiteY55" fmla="*/ 62412 h 229563"/>
              <a:gd name="connsiteX56" fmla="*/ 2231923 w 4277032"/>
              <a:gd name="connsiteY56" fmla="*/ 52580 h 229563"/>
              <a:gd name="connsiteX57" fmla="*/ 2182761 w 4277032"/>
              <a:gd name="connsiteY57" fmla="*/ 82077 h 229563"/>
              <a:gd name="connsiteX58" fmla="*/ 2143432 w 4277032"/>
              <a:gd name="connsiteY58" fmla="*/ 111574 h 229563"/>
              <a:gd name="connsiteX59" fmla="*/ 2064774 w 4277032"/>
              <a:gd name="connsiteY59" fmla="*/ 150903 h 229563"/>
              <a:gd name="connsiteX60" fmla="*/ 2005781 w 4277032"/>
              <a:gd name="connsiteY60" fmla="*/ 180399 h 229563"/>
              <a:gd name="connsiteX61" fmla="*/ 2045110 w 4277032"/>
              <a:gd name="connsiteY61" fmla="*/ 190232 h 229563"/>
              <a:gd name="connsiteX62" fmla="*/ 2241755 w 4277032"/>
              <a:gd name="connsiteY62" fmla="*/ 160735 h 229563"/>
              <a:gd name="connsiteX63" fmla="*/ 2320413 w 4277032"/>
              <a:gd name="connsiteY63" fmla="*/ 131238 h 229563"/>
              <a:gd name="connsiteX64" fmla="*/ 2399071 w 4277032"/>
              <a:gd name="connsiteY64" fmla="*/ 121406 h 229563"/>
              <a:gd name="connsiteX65" fmla="*/ 2507226 w 4277032"/>
              <a:gd name="connsiteY65" fmla="*/ 101741 h 229563"/>
              <a:gd name="connsiteX66" fmla="*/ 2536723 w 4277032"/>
              <a:gd name="connsiteY66" fmla="*/ 91909 h 229563"/>
              <a:gd name="connsiteX67" fmla="*/ 2458065 w 4277032"/>
              <a:gd name="connsiteY67" fmla="*/ 131238 h 229563"/>
              <a:gd name="connsiteX68" fmla="*/ 2418736 w 4277032"/>
              <a:gd name="connsiteY68" fmla="*/ 150903 h 229563"/>
              <a:gd name="connsiteX69" fmla="*/ 2389239 w 4277032"/>
              <a:gd name="connsiteY69" fmla="*/ 160735 h 229563"/>
              <a:gd name="connsiteX70" fmla="*/ 2359742 w 4277032"/>
              <a:gd name="connsiteY70" fmla="*/ 180399 h 229563"/>
              <a:gd name="connsiteX71" fmla="*/ 2517058 w 4277032"/>
              <a:gd name="connsiteY71" fmla="*/ 150903 h 229563"/>
              <a:gd name="connsiteX72" fmla="*/ 2694039 w 4277032"/>
              <a:gd name="connsiteY72" fmla="*/ 91909 h 229563"/>
              <a:gd name="connsiteX73" fmla="*/ 2851355 w 4277032"/>
              <a:gd name="connsiteY73" fmla="*/ 52580 h 229563"/>
              <a:gd name="connsiteX74" fmla="*/ 2831690 w 4277032"/>
              <a:gd name="connsiteY74" fmla="*/ 91909 h 229563"/>
              <a:gd name="connsiteX75" fmla="*/ 2792361 w 4277032"/>
              <a:gd name="connsiteY75" fmla="*/ 111574 h 229563"/>
              <a:gd name="connsiteX76" fmla="*/ 2762865 w 4277032"/>
              <a:gd name="connsiteY76" fmla="*/ 141070 h 229563"/>
              <a:gd name="connsiteX77" fmla="*/ 2703871 w 4277032"/>
              <a:gd name="connsiteY77" fmla="*/ 190232 h 229563"/>
              <a:gd name="connsiteX78" fmla="*/ 2762865 w 4277032"/>
              <a:gd name="connsiteY78" fmla="*/ 200064 h 229563"/>
              <a:gd name="connsiteX79" fmla="*/ 2880852 w 4277032"/>
              <a:gd name="connsiteY79" fmla="*/ 160735 h 229563"/>
              <a:gd name="connsiteX80" fmla="*/ 2969342 w 4277032"/>
              <a:gd name="connsiteY80" fmla="*/ 150903 h 229563"/>
              <a:gd name="connsiteX81" fmla="*/ 3185652 w 4277032"/>
              <a:gd name="connsiteY81" fmla="*/ 121406 h 229563"/>
              <a:gd name="connsiteX82" fmla="*/ 3224981 w 4277032"/>
              <a:gd name="connsiteY82" fmla="*/ 131238 h 229563"/>
              <a:gd name="connsiteX83" fmla="*/ 3195484 w 4277032"/>
              <a:gd name="connsiteY83" fmla="*/ 150903 h 229563"/>
              <a:gd name="connsiteX84" fmla="*/ 3146323 w 4277032"/>
              <a:gd name="connsiteY84" fmla="*/ 190232 h 229563"/>
              <a:gd name="connsiteX85" fmla="*/ 3116826 w 4277032"/>
              <a:gd name="connsiteY85" fmla="*/ 200064 h 229563"/>
              <a:gd name="connsiteX86" fmla="*/ 3303639 w 4277032"/>
              <a:gd name="connsiteY86" fmla="*/ 160735 h 229563"/>
              <a:gd name="connsiteX87" fmla="*/ 3372465 w 4277032"/>
              <a:gd name="connsiteY87" fmla="*/ 131238 h 229563"/>
              <a:gd name="connsiteX88" fmla="*/ 3470787 w 4277032"/>
              <a:gd name="connsiteY88" fmla="*/ 101741 h 229563"/>
              <a:gd name="connsiteX89" fmla="*/ 3500284 w 4277032"/>
              <a:gd name="connsiteY89" fmla="*/ 91909 h 229563"/>
              <a:gd name="connsiteX90" fmla="*/ 3490452 w 4277032"/>
              <a:gd name="connsiteY90" fmla="*/ 131238 h 229563"/>
              <a:gd name="connsiteX91" fmla="*/ 3460955 w 4277032"/>
              <a:gd name="connsiteY91" fmla="*/ 141070 h 229563"/>
              <a:gd name="connsiteX92" fmla="*/ 3431458 w 4277032"/>
              <a:gd name="connsiteY92" fmla="*/ 160735 h 229563"/>
              <a:gd name="connsiteX93" fmla="*/ 3392129 w 4277032"/>
              <a:gd name="connsiteY93" fmla="*/ 190232 h 229563"/>
              <a:gd name="connsiteX94" fmla="*/ 3362632 w 4277032"/>
              <a:gd name="connsiteY94" fmla="*/ 209896 h 229563"/>
              <a:gd name="connsiteX95" fmla="*/ 3490452 w 4277032"/>
              <a:gd name="connsiteY95" fmla="*/ 200064 h 229563"/>
              <a:gd name="connsiteX96" fmla="*/ 3578942 w 4277032"/>
              <a:gd name="connsiteY96" fmla="*/ 180399 h 229563"/>
              <a:gd name="connsiteX97" fmla="*/ 3647768 w 4277032"/>
              <a:gd name="connsiteY97" fmla="*/ 160735 h 229563"/>
              <a:gd name="connsiteX98" fmla="*/ 3755923 w 4277032"/>
              <a:gd name="connsiteY98" fmla="*/ 141070 h 229563"/>
              <a:gd name="connsiteX99" fmla="*/ 3775587 w 4277032"/>
              <a:gd name="connsiteY99" fmla="*/ 150903 h 229563"/>
              <a:gd name="connsiteX100" fmla="*/ 3814916 w 4277032"/>
              <a:gd name="connsiteY100" fmla="*/ 160735 h 229563"/>
              <a:gd name="connsiteX101" fmla="*/ 3883742 w 4277032"/>
              <a:gd name="connsiteY101" fmla="*/ 141070 h 229563"/>
              <a:gd name="connsiteX102" fmla="*/ 3913239 w 4277032"/>
              <a:gd name="connsiteY102" fmla="*/ 121406 h 229563"/>
              <a:gd name="connsiteX103" fmla="*/ 3883742 w 4277032"/>
              <a:gd name="connsiteY103" fmla="*/ 190232 h 229563"/>
              <a:gd name="connsiteX104" fmla="*/ 3873910 w 4277032"/>
              <a:gd name="connsiteY104" fmla="*/ 219728 h 229563"/>
              <a:gd name="connsiteX105" fmla="*/ 3962400 w 4277032"/>
              <a:gd name="connsiteY105" fmla="*/ 209896 h 229563"/>
              <a:gd name="connsiteX106" fmla="*/ 4031226 w 4277032"/>
              <a:gd name="connsiteY106" fmla="*/ 209896 h 229563"/>
              <a:gd name="connsiteX107" fmla="*/ 4159045 w 4277032"/>
              <a:gd name="connsiteY107" fmla="*/ 200064 h 229563"/>
              <a:gd name="connsiteX108" fmla="*/ 4198374 w 4277032"/>
              <a:gd name="connsiteY108" fmla="*/ 190232 h 229563"/>
              <a:gd name="connsiteX109" fmla="*/ 4277032 w 4277032"/>
              <a:gd name="connsiteY109" fmla="*/ 180399 h 2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4277032" h="229563">
                <a:moveTo>
                  <a:pt x="206478" y="111574"/>
                </a:moveTo>
                <a:cubicBezTo>
                  <a:pt x="183536" y="124684"/>
                  <a:pt x="161707" y="139969"/>
                  <a:pt x="137652" y="150903"/>
                </a:cubicBezTo>
                <a:cubicBezTo>
                  <a:pt x="125350" y="156495"/>
                  <a:pt x="110744" y="155412"/>
                  <a:pt x="98323" y="160735"/>
                </a:cubicBezTo>
                <a:cubicBezTo>
                  <a:pt x="87462" y="165390"/>
                  <a:pt x="79086" y="174536"/>
                  <a:pt x="68826" y="180399"/>
                </a:cubicBezTo>
                <a:cubicBezTo>
                  <a:pt x="34803" y="199841"/>
                  <a:pt x="33095" y="198865"/>
                  <a:pt x="0" y="209896"/>
                </a:cubicBezTo>
                <a:cubicBezTo>
                  <a:pt x="9832" y="213173"/>
                  <a:pt x="19133" y="219728"/>
                  <a:pt x="29497" y="219728"/>
                </a:cubicBezTo>
                <a:cubicBezTo>
                  <a:pt x="68453" y="219728"/>
                  <a:pt x="141875" y="199594"/>
                  <a:pt x="176981" y="190232"/>
                </a:cubicBezTo>
                <a:cubicBezTo>
                  <a:pt x="200035" y="184084"/>
                  <a:pt x="223383" y="178721"/>
                  <a:pt x="245807" y="170567"/>
                </a:cubicBezTo>
                <a:cubicBezTo>
                  <a:pt x="259582" y="165558"/>
                  <a:pt x="271412" y="156049"/>
                  <a:pt x="285136" y="150903"/>
                </a:cubicBezTo>
                <a:cubicBezTo>
                  <a:pt x="297789" y="146158"/>
                  <a:pt x="336552" y="135027"/>
                  <a:pt x="324465" y="141070"/>
                </a:cubicBezTo>
                <a:cubicBezTo>
                  <a:pt x="300522" y="153041"/>
                  <a:pt x="254373" y="163509"/>
                  <a:pt x="226142" y="170567"/>
                </a:cubicBezTo>
                <a:cubicBezTo>
                  <a:pt x="213032" y="177122"/>
                  <a:pt x="199381" y="182691"/>
                  <a:pt x="186813" y="190232"/>
                </a:cubicBezTo>
                <a:cubicBezTo>
                  <a:pt x="80649" y="253932"/>
                  <a:pt x="133120" y="224568"/>
                  <a:pt x="206478" y="209896"/>
                </a:cubicBezTo>
                <a:cubicBezTo>
                  <a:pt x="229203" y="205351"/>
                  <a:pt x="252578" y="204609"/>
                  <a:pt x="275303" y="200064"/>
                </a:cubicBezTo>
                <a:cubicBezTo>
                  <a:pt x="449122" y="165300"/>
                  <a:pt x="259167" y="192248"/>
                  <a:pt x="432620" y="170567"/>
                </a:cubicBezTo>
                <a:cubicBezTo>
                  <a:pt x="471949" y="160735"/>
                  <a:pt x="512148" y="153890"/>
                  <a:pt x="550607" y="141070"/>
                </a:cubicBezTo>
                <a:cubicBezTo>
                  <a:pt x="560439" y="137793"/>
                  <a:pt x="590467" y="131238"/>
                  <a:pt x="580103" y="131238"/>
                </a:cubicBezTo>
                <a:cubicBezTo>
                  <a:pt x="563391" y="131238"/>
                  <a:pt x="547329" y="137793"/>
                  <a:pt x="530942" y="141070"/>
                </a:cubicBezTo>
                <a:cubicBezTo>
                  <a:pt x="504723" y="154180"/>
                  <a:pt x="480094" y="171129"/>
                  <a:pt x="452284" y="180399"/>
                </a:cubicBezTo>
                <a:cubicBezTo>
                  <a:pt x="442452" y="183677"/>
                  <a:pt x="432057" y="185597"/>
                  <a:pt x="422787" y="190232"/>
                </a:cubicBezTo>
                <a:cubicBezTo>
                  <a:pt x="412218" y="195517"/>
                  <a:pt x="381826" y="207030"/>
                  <a:pt x="393290" y="209896"/>
                </a:cubicBezTo>
                <a:cubicBezTo>
                  <a:pt x="415773" y="215517"/>
                  <a:pt x="439120" y="202938"/>
                  <a:pt x="462116" y="200064"/>
                </a:cubicBezTo>
                <a:cubicBezTo>
                  <a:pt x="491565" y="196383"/>
                  <a:pt x="521110" y="193509"/>
                  <a:pt x="550607" y="190232"/>
                </a:cubicBezTo>
                <a:cubicBezTo>
                  <a:pt x="796612" y="116430"/>
                  <a:pt x="488094" y="201598"/>
                  <a:pt x="766916" y="150903"/>
                </a:cubicBezTo>
                <a:cubicBezTo>
                  <a:pt x="1105515" y="89340"/>
                  <a:pt x="647485" y="145600"/>
                  <a:pt x="953729" y="111574"/>
                </a:cubicBezTo>
                <a:cubicBezTo>
                  <a:pt x="953729" y="111574"/>
                  <a:pt x="927220" y="117133"/>
                  <a:pt x="914400" y="121406"/>
                </a:cubicBezTo>
                <a:cubicBezTo>
                  <a:pt x="875071" y="134516"/>
                  <a:pt x="831961" y="139406"/>
                  <a:pt x="796413" y="160735"/>
                </a:cubicBezTo>
                <a:cubicBezTo>
                  <a:pt x="780026" y="170567"/>
                  <a:pt x="765089" y="183372"/>
                  <a:pt x="747252" y="190232"/>
                </a:cubicBezTo>
                <a:cubicBezTo>
                  <a:pt x="722027" y="199934"/>
                  <a:pt x="641647" y="211969"/>
                  <a:pt x="668594" y="209896"/>
                </a:cubicBezTo>
                <a:lnTo>
                  <a:pt x="796413" y="200064"/>
                </a:lnTo>
                <a:cubicBezTo>
                  <a:pt x="835742" y="190232"/>
                  <a:pt x="874648" y="178517"/>
                  <a:pt x="914400" y="170567"/>
                </a:cubicBezTo>
                <a:cubicBezTo>
                  <a:pt x="1131432" y="127161"/>
                  <a:pt x="953444" y="178013"/>
                  <a:pt x="1179871" y="121406"/>
                </a:cubicBezTo>
                <a:cubicBezTo>
                  <a:pt x="1389505" y="68997"/>
                  <a:pt x="1242216" y="89608"/>
                  <a:pt x="1415845" y="72245"/>
                </a:cubicBezTo>
                <a:lnTo>
                  <a:pt x="1514168" y="42748"/>
                </a:lnTo>
                <a:cubicBezTo>
                  <a:pt x="1527161" y="39036"/>
                  <a:pt x="1543942" y="23361"/>
                  <a:pt x="1553497" y="32916"/>
                </a:cubicBezTo>
                <a:cubicBezTo>
                  <a:pt x="1561853" y="41272"/>
                  <a:pt x="1534798" y="47781"/>
                  <a:pt x="1524000" y="52580"/>
                </a:cubicBezTo>
                <a:cubicBezTo>
                  <a:pt x="1505058" y="60998"/>
                  <a:pt x="1483547" y="62975"/>
                  <a:pt x="1465007" y="72245"/>
                </a:cubicBezTo>
                <a:cubicBezTo>
                  <a:pt x="1443868" y="82814"/>
                  <a:pt x="1426761" y="100257"/>
                  <a:pt x="1406013" y="111574"/>
                </a:cubicBezTo>
                <a:cubicBezTo>
                  <a:pt x="1390519" y="120025"/>
                  <a:pt x="1372846" y="123774"/>
                  <a:pt x="1356852" y="131238"/>
                </a:cubicBezTo>
                <a:cubicBezTo>
                  <a:pt x="1266107" y="173585"/>
                  <a:pt x="1283165" y="163975"/>
                  <a:pt x="1229032" y="200064"/>
                </a:cubicBezTo>
                <a:cubicBezTo>
                  <a:pt x="1300055" y="235575"/>
                  <a:pt x="1238934" y="217524"/>
                  <a:pt x="1337187" y="190232"/>
                </a:cubicBezTo>
                <a:cubicBezTo>
                  <a:pt x="1372493" y="180425"/>
                  <a:pt x="1409290" y="177122"/>
                  <a:pt x="1445342" y="170567"/>
                </a:cubicBezTo>
                <a:cubicBezTo>
                  <a:pt x="1514168" y="144348"/>
                  <a:pt x="1584517" y="121822"/>
                  <a:pt x="1651820" y="91909"/>
                </a:cubicBezTo>
                <a:cubicBezTo>
                  <a:pt x="1681317" y="78799"/>
                  <a:pt x="1710086" y="63914"/>
                  <a:pt x="1740310" y="52580"/>
                </a:cubicBezTo>
                <a:cubicBezTo>
                  <a:pt x="1762651" y="44202"/>
                  <a:pt x="1786713" y="41070"/>
                  <a:pt x="1809136" y="32916"/>
                </a:cubicBezTo>
                <a:cubicBezTo>
                  <a:pt x="1822911" y="27907"/>
                  <a:pt x="1834993" y="19025"/>
                  <a:pt x="1848465" y="13251"/>
                </a:cubicBezTo>
                <a:cubicBezTo>
                  <a:pt x="1857991" y="9168"/>
                  <a:pt x="1877961" y="-6945"/>
                  <a:pt x="1877961" y="3419"/>
                </a:cubicBezTo>
                <a:cubicBezTo>
                  <a:pt x="1877961" y="15236"/>
                  <a:pt x="1858725" y="17220"/>
                  <a:pt x="1848465" y="23083"/>
                </a:cubicBezTo>
                <a:cubicBezTo>
                  <a:pt x="1835739" y="30355"/>
                  <a:pt x="1821949" y="35630"/>
                  <a:pt x="1809136" y="42748"/>
                </a:cubicBezTo>
                <a:cubicBezTo>
                  <a:pt x="1754939" y="72858"/>
                  <a:pt x="1706017" y="110961"/>
                  <a:pt x="1651820" y="141070"/>
                </a:cubicBezTo>
                <a:cubicBezTo>
                  <a:pt x="1639007" y="148188"/>
                  <a:pt x="1625216" y="153463"/>
                  <a:pt x="1612490" y="160735"/>
                </a:cubicBezTo>
                <a:cubicBezTo>
                  <a:pt x="1602230" y="166598"/>
                  <a:pt x="1571177" y="180399"/>
                  <a:pt x="1582994" y="180399"/>
                </a:cubicBezTo>
                <a:cubicBezTo>
                  <a:pt x="1646094" y="180399"/>
                  <a:pt x="1751721" y="157081"/>
                  <a:pt x="1818968" y="141070"/>
                </a:cubicBezTo>
                <a:cubicBezTo>
                  <a:pt x="1857158" y="131977"/>
                  <a:pt x="1978708" y="99699"/>
                  <a:pt x="2025445" y="91909"/>
                </a:cubicBezTo>
                <a:cubicBezTo>
                  <a:pt x="2054720" y="87030"/>
                  <a:pt x="2084439" y="85354"/>
                  <a:pt x="2113936" y="82077"/>
                </a:cubicBezTo>
                <a:cubicBezTo>
                  <a:pt x="2136878" y="75522"/>
                  <a:pt x="2159614" y="68199"/>
                  <a:pt x="2182761" y="62412"/>
                </a:cubicBezTo>
                <a:cubicBezTo>
                  <a:pt x="2198974" y="58359"/>
                  <a:pt x="2231923" y="35868"/>
                  <a:pt x="2231923" y="52580"/>
                </a:cubicBezTo>
                <a:cubicBezTo>
                  <a:pt x="2231923" y="71691"/>
                  <a:pt x="2198662" y="71476"/>
                  <a:pt x="2182761" y="82077"/>
                </a:cubicBezTo>
                <a:cubicBezTo>
                  <a:pt x="2169126" y="91167"/>
                  <a:pt x="2157587" y="103317"/>
                  <a:pt x="2143432" y="111574"/>
                </a:cubicBezTo>
                <a:cubicBezTo>
                  <a:pt x="2118111" y="126345"/>
                  <a:pt x="2089165" y="134642"/>
                  <a:pt x="2064774" y="150903"/>
                </a:cubicBezTo>
                <a:cubicBezTo>
                  <a:pt x="2026655" y="176316"/>
                  <a:pt x="2046488" y="166830"/>
                  <a:pt x="2005781" y="180399"/>
                </a:cubicBezTo>
                <a:cubicBezTo>
                  <a:pt x="2018891" y="183677"/>
                  <a:pt x="2031597" y="190232"/>
                  <a:pt x="2045110" y="190232"/>
                </a:cubicBezTo>
                <a:cubicBezTo>
                  <a:pt x="2117225" y="190232"/>
                  <a:pt x="2174668" y="181700"/>
                  <a:pt x="2241755" y="160735"/>
                </a:cubicBezTo>
                <a:cubicBezTo>
                  <a:pt x="2268483" y="152383"/>
                  <a:pt x="2293247" y="138030"/>
                  <a:pt x="2320413" y="131238"/>
                </a:cubicBezTo>
                <a:cubicBezTo>
                  <a:pt x="2346047" y="124829"/>
                  <a:pt x="2372913" y="125143"/>
                  <a:pt x="2399071" y="121406"/>
                </a:cubicBezTo>
                <a:cubicBezTo>
                  <a:pt x="2419539" y="118482"/>
                  <a:pt x="2484629" y="107390"/>
                  <a:pt x="2507226" y="101741"/>
                </a:cubicBezTo>
                <a:cubicBezTo>
                  <a:pt x="2517281" y="99227"/>
                  <a:pt x="2545610" y="86577"/>
                  <a:pt x="2536723" y="91909"/>
                </a:cubicBezTo>
                <a:cubicBezTo>
                  <a:pt x="2511586" y="106991"/>
                  <a:pt x="2484284" y="118128"/>
                  <a:pt x="2458065" y="131238"/>
                </a:cubicBezTo>
                <a:cubicBezTo>
                  <a:pt x="2444955" y="137793"/>
                  <a:pt x="2432641" y="146268"/>
                  <a:pt x="2418736" y="150903"/>
                </a:cubicBezTo>
                <a:cubicBezTo>
                  <a:pt x="2408904" y="154180"/>
                  <a:pt x="2398509" y="156100"/>
                  <a:pt x="2389239" y="160735"/>
                </a:cubicBezTo>
                <a:cubicBezTo>
                  <a:pt x="2378670" y="166020"/>
                  <a:pt x="2347960" y="181305"/>
                  <a:pt x="2359742" y="180399"/>
                </a:cubicBezTo>
                <a:cubicBezTo>
                  <a:pt x="2412937" y="176307"/>
                  <a:pt x="2464619" y="160735"/>
                  <a:pt x="2517058" y="150903"/>
                </a:cubicBezTo>
                <a:cubicBezTo>
                  <a:pt x="2720876" y="60318"/>
                  <a:pt x="2491929" y="155069"/>
                  <a:pt x="2694039" y="91909"/>
                </a:cubicBezTo>
                <a:cubicBezTo>
                  <a:pt x="2845531" y="44567"/>
                  <a:pt x="2672201" y="72486"/>
                  <a:pt x="2851355" y="52580"/>
                </a:cubicBezTo>
                <a:cubicBezTo>
                  <a:pt x="2844800" y="65690"/>
                  <a:pt x="2842054" y="81545"/>
                  <a:pt x="2831690" y="91909"/>
                </a:cubicBezTo>
                <a:cubicBezTo>
                  <a:pt x="2821326" y="102273"/>
                  <a:pt x="2804288" y="103055"/>
                  <a:pt x="2792361" y="111574"/>
                </a:cubicBezTo>
                <a:cubicBezTo>
                  <a:pt x="2781046" y="119656"/>
                  <a:pt x="2773547" y="132169"/>
                  <a:pt x="2762865" y="141070"/>
                </a:cubicBezTo>
                <a:cubicBezTo>
                  <a:pt x="2680733" y="209513"/>
                  <a:pt x="2790045" y="104058"/>
                  <a:pt x="2703871" y="190232"/>
                </a:cubicBezTo>
                <a:cubicBezTo>
                  <a:pt x="2723536" y="193509"/>
                  <a:pt x="2742929" y="200064"/>
                  <a:pt x="2762865" y="200064"/>
                </a:cubicBezTo>
                <a:cubicBezTo>
                  <a:pt x="2817855" y="200064"/>
                  <a:pt x="2824516" y="174819"/>
                  <a:pt x="2880852" y="160735"/>
                </a:cubicBezTo>
                <a:cubicBezTo>
                  <a:pt x="2909644" y="153537"/>
                  <a:pt x="2939845" y="154180"/>
                  <a:pt x="2969342" y="150903"/>
                </a:cubicBezTo>
                <a:cubicBezTo>
                  <a:pt x="3060889" y="130559"/>
                  <a:pt x="3082376" y="121406"/>
                  <a:pt x="3185652" y="121406"/>
                </a:cubicBezTo>
                <a:cubicBezTo>
                  <a:pt x="3199165" y="121406"/>
                  <a:pt x="3211871" y="127961"/>
                  <a:pt x="3224981" y="131238"/>
                </a:cubicBezTo>
                <a:cubicBezTo>
                  <a:pt x="3215149" y="137793"/>
                  <a:pt x="3204938" y="143813"/>
                  <a:pt x="3195484" y="150903"/>
                </a:cubicBezTo>
                <a:cubicBezTo>
                  <a:pt x="3178696" y="163494"/>
                  <a:pt x="3164119" y="179110"/>
                  <a:pt x="3146323" y="190232"/>
                </a:cubicBezTo>
                <a:cubicBezTo>
                  <a:pt x="3137534" y="195725"/>
                  <a:pt x="3106525" y="201209"/>
                  <a:pt x="3116826" y="200064"/>
                </a:cubicBezTo>
                <a:cubicBezTo>
                  <a:pt x="3174396" y="193667"/>
                  <a:pt x="3246714" y="181065"/>
                  <a:pt x="3303639" y="160735"/>
                </a:cubicBezTo>
                <a:cubicBezTo>
                  <a:pt x="3327145" y="152340"/>
                  <a:pt x="3349169" y="140198"/>
                  <a:pt x="3372465" y="131238"/>
                </a:cubicBezTo>
                <a:cubicBezTo>
                  <a:pt x="3439949" y="105283"/>
                  <a:pt x="3414171" y="117917"/>
                  <a:pt x="3470787" y="101741"/>
                </a:cubicBezTo>
                <a:cubicBezTo>
                  <a:pt x="3480752" y="98894"/>
                  <a:pt x="3490452" y="95186"/>
                  <a:pt x="3500284" y="91909"/>
                </a:cubicBezTo>
                <a:cubicBezTo>
                  <a:pt x="3497007" y="105019"/>
                  <a:pt x="3498894" y="120686"/>
                  <a:pt x="3490452" y="131238"/>
                </a:cubicBezTo>
                <a:cubicBezTo>
                  <a:pt x="3483978" y="139331"/>
                  <a:pt x="3470225" y="136435"/>
                  <a:pt x="3460955" y="141070"/>
                </a:cubicBezTo>
                <a:cubicBezTo>
                  <a:pt x="3450386" y="146355"/>
                  <a:pt x="3441074" y="153866"/>
                  <a:pt x="3431458" y="160735"/>
                </a:cubicBezTo>
                <a:cubicBezTo>
                  <a:pt x="3418123" y="170260"/>
                  <a:pt x="3405464" y="180707"/>
                  <a:pt x="3392129" y="190232"/>
                </a:cubicBezTo>
                <a:cubicBezTo>
                  <a:pt x="3382513" y="197100"/>
                  <a:pt x="3350874" y="208720"/>
                  <a:pt x="3362632" y="209896"/>
                </a:cubicBezTo>
                <a:cubicBezTo>
                  <a:pt x="3405152" y="214148"/>
                  <a:pt x="3447845" y="203341"/>
                  <a:pt x="3490452" y="200064"/>
                </a:cubicBezTo>
                <a:cubicBezTo>
                  <a:pt x="3519949" y="193509"/>
                  <a:pt x="3549628" y="187728"/>
                  <a:pt x="3578942" y="180399"/>
                </a:cubicBezTo>
                <a:cubicBezTo>
                  <a:pt x="3602090" y="174612"/>
                  <a:pt x="3624620" y="166522"/>
                  <a:pt x="3647768" y="160735"/>
                </a:cubicBezTo>
                <a:cubicBezTo>
                  <a:pt x="3675245" y="153866"/>
                  <a:pt x="3729633" y="145452"/>
                  <a:pt x="3755923" y="141070"/>
                </a:cubicBezTo>
                <a:cubicBezTo>
                  <a:pt x="3827565" y="93310"/>
                  <a:pt x="3759757" y="129795"/>
                  <a:pt x="3775587" y="150903"/>
                </a:cubicBezTo>
                <a:cubicBezTo>
                  <a:pt x="3783695" y="161714"/>
                  <a:pt x="3801806" y="157458"/>
                  <a:pt x="3814916" y="160735"/>
                </a:cubicBezTo>
                <a:cubicBezTo>
                  <a:pt x="3827524" y="157583"/>
                  <a:pt x="3869632" y="148125"/>
                  <a:pt x="3883742" y="141070"/>
                </a:cubicBezTo>
                <a:cubicBezTo>
                  <a:pt x="3894311" y="135785"/>
                  <a:pt x="3903407" y="127961"/>
                  <a:pt x="3913239" y="121406"/>
                </a:cubicBezTo>
                <a:cubicBezTo>
                  <a:pt x="3892777" y="203257"/>
                  <a:pt x="3917692" y="122332"/>
                  <a:pt x="3883742" y="190232"/>
                </a:cubicBezTo>
                <a:cubicBezTo>
                  <a:pt x="3879107" y="199502"/>
                  <a:pt x="3863856" y="217214"/>
                  <a:pt x="3873910" y="219728"/>
                </a:cubicBezTo>
                <a:cubicBezTo>
                  <a:pt x="3902702" y="226926"/>
                  <a:pt x="3932903" y="213173"/>
                  <a:pt x="3962400" y="209896"/>
                </a:cubicBezTo>
                <a:cubicBezTo>
                  <a:pt x="4067841" y="157177"/>
                  <a:pt x="3944753" y="204492"/>
                  <a:pt x="4031226" y="209896"/>
                </a:cubicBezTo>
                <a:cubicBezTo>
                  <a:pt x="4073875" y="212561"/>
                  <a:pt x="4116439" y="203341"/>
                  <a:pt x="4159045" y="200064"/>
                </a:cubicBezTo>
                <a:cubicBezTo>
                  <a:pt x="4172155" y="196787"/>
                  <a:pt x="4185079" y="192649"/>
                  <a:pt x="4198374" y="190232"/>
                </a:cubicBezTo>
                <a:cubicBezTo>
                  <a:pt x="4255004" y="179935"/>
                  <a:pt x="4246209" y="180399"/>
                  <a:pt x="4277032" y="180399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Полілінія: фігура 7">
            <a:extLst>
              <a:ext uri="{FF2B5EF4-FFF2-40B4-BE49-F238E27FC236}">
                <a16:creationId xmlns:a16="http://schemas.microsoft.com/office/drawing/2014/main" id="{B601697E-8C61-41A9-BB4A-76C8C7A98725}"/>
              </a:ext>
            </a:extLst>
          </p:cNvPr>
          <p:cNvSpPr/>
          <p:nvPr/>
        </p:nvSpPr>
        <p:spPr>
          <a:xfrm>
            <a:off x="5987845" y="3377075"/>
            <a:ext cx="5417574" cy="333329"/>
          </a:xfrm>
          <a:custGeom>
            <a:avLst/>
            <a:gdLst>
              <a:gd name="connsiteX0" fmla="*/ 206478 w 4277032"/>
              <a:gd name="connsiteY0" fmla="*/ 111574 h 229563"/>
              <a:gd name="connsiteX1" fmla="*/ 137652 w 4277032"/>
              <a:gd name="connsiteY1" fmla="*/ 150903 h 229563"/>
              <a:gd name="connsiteX2" fmla="*/ 98323 w 4277032"/>
              <a:gd name="connsiteY2" fmla="*/ 160735 h 229563"/>
              <a:gd name="connsiteX3" fmla="*/ 68826 w 4277032"/>
              <a:gd name="connsiteY3" fmla="*/ 180399 h 229563"/>
              <a:gd name="connsiteX4" fmla="*/ 0 w 4277032"/>
              <a:gd name="connsiteY4" fmla="*/ 209896 h 229563"/>
              <a:gd name="connsiteX5" fmla="*/ 29497 w 4277032"/>
              <a:gd name="connsiteY5" fmla="*/ 219728 h 229563"/>
              <a:gd name="connsiteX6" fmla="*/ 176981 w 4277032"/>
              <a:gd name="connsiteY6" fmla="*/ 190232 h 229563"/>
              <a:gd name="connsiteX7" fmla="*/ 245807 w 4277032"/>
              <a:gd name="connsiteY7" fmla="*/ 170567 h 229563"/>
              <a:gd name="connsiteX8" fmla="*/ 285136 w 4277032"/>
              <a:gd name="connsiteY8" fmla="*/ 150903 h 229563"/>
              <a:gd name="connsiteX9" fmla="*/ 324465 w 4277032"/>
              <a:gd name="connsiteY9" fmla="*/ 141070 h 229563"/>
              <a:gd name="connsiteX10" fmla="*/ 226142 w 4277032"/>
              <a:gd name="connsiteY10" fmla="*/ 170567 h 229563"/>
              <a:gd name="connsiteX11" fmla="*/ 186813 w 4277032"/>
              <a:gd name="connsiteY11" fmla="*/ 190232 h 229563"/>
              <a:gd name="connsiteX12" fmla="*/ 206478 w 4277032"/>
              <a:gd name="connsiteY12" fmla="*/ 209896 h 229563"/>
              <a:gd name="connsiteX13" fmla="*/ 275303 w 4277032"/>
              <a:gd name="connsiteY13" fmla="*/ 200064 h 229563"/>
              <a:gd name="connsiteX14" fmla="*/ 432620 w 4277032"/>
              <a:gd name="connsiteY14" fmla="*/ 170567 h 229563"/>
              <a:gd name="connsiteX15" fmla="*/ 550607 w 4277032"/>
              <a:gd name="connsiteY15" fmla="*/ 141070 h 229563"/>
              <a:gd name="connsiteX16" fmla="*/ 580103 w 4277032"/>
              <a:gd name="connsiteY16" fmla="*/ 131238 h 229563"/>
              <a:gd name="connsiteX17" fmla="*/ 530942 w 4277032"/>
              <a:gd name="connsiteY17" fmla="*/ 141070 h 229563"/>
              <a:gd name="connsiteX18" fmla="*/ 452284 w 4277032"/>
              <a:gd name="connsiteY18" fmla="*/ 180399 h 229563"/>
              <a:gd name="connsiteX19" fmla="*/ 422787 w 4277032"/>
              <a:gd name="connsiteY19" fmla="*/ 190232 h 229563"/>
              <a:gd name="connsiteX20" fmla="*/ 393290 w 4277032"/>
              <a:gd name="connsiteY20" fmla="*/ 209896 h 229563"/>
              <a:gd name="connsiteX21" fmla="*/ 462116 w 4277032"/>
              <a:gd name="connsiteY21" fmla="*/ 200064 h 229563"/>
              <a:gd name="connsiteX22" fmla="*/ 550607 w 4277032"/>
              <a:gd name="connsiteY22" fmla="*/ 190232 h 229563"/>
              <a:gd name="connsiteX23" fmla="*/ 766916 w 4277032"/>
              <a:gd name="connsiteY23" fmla="*/ 150903 h 229563"/>
              <a:gd name="connsiteX24" fmla="*/ 953729 w 4277032"/>
              <a:gd name="connsiteY24" fmla="*/ 111574 h 229563"/>
              <a:gd name="connsiteX25" fmla="*/ 914400 w 4277032"/>
              <a:gd name="connsiteY25" fmla="*/ 121406 h 229563"/>
              <a:gd name="connsiteX26" fmla="*/ 796413 w 4277032"/>
              <a:gd name="connsiteY26" fmla="*/ 160735 h 229563"/>
              <a:gd name="connsiteX27" fmla="*/ 747252 w 4277032"/>
              <a:gd name="connsiteY27" fmla="*/ 190232 h 229563"/>
              <a:gd name="connsiteX28" fmla="*/ 668594 w 4277032"/>
              <a:gd name="connsiteY28" fmla="*/ 209896 h 229563"/>
              <a:gd name="connsiteX29" fmla="*/ 796413 w 4277032"/>
              <a:gd name="connsiteY29" fmla="*/ 200064 h 229563"/>
              <a:gd name="connsiteX30" fmla="*/ 914400 w 4277032"/>
              <a:gd name="connsiteY30" fmla="*/ 170567 h 229563"/>
              <a:gd name="connsiteX31" fmla="*/ 1179871 w 4277032"/>
              <a:gd name="connsiteY31" fmla="*/ 121406 h 229563"/>
              <a:gd name="connsiteX32" fmla="*/ 1415845 w 4277032"/>
              <a:gd name="connsiteY32" fmla="*/ 72245 h 229563"/>
              <a:gd name="connsiteX33" fmla="*/ 1514168 w 4277032"/>
              <a:gd name="connsiteY33" fmla="*/ 42748 h 229563"/>
              <a:gd name="connsiteX34" fmla="*/ 1553497 w 4277032"/>
              <a:gd name="connsiteY34" fmla="*/ 32916 h 229563"/>
              <a:gd name="connsiteX35" fmla="*/ 1524000 w 4277032"/>
              <a:gd name="connsiteY35" fmla="*/ 52580 h 229563"/>
              <a:gd name="connsiteX36" fmla="*/ 1465007 w 4277032"/>
              <a:gd name="connsiteY36" fmla="*/ 72245 h 229563"/>
              <a:gd name="connsiteX37" fmla="*/ 1406013 w 4277032"/>
              <a:gd name="connsiteY37" fmla="*/ 111574 h 229563"/>
              <a:gd name="connsiteX38" fmla="*/ 1356852 w 4277032"/>
              <a:gd name="connsiteY38" fmla="*/ 131238 h 229563"/>
              <a:gd name="connsiteX39" fmla="*/ 1229032 w 4277032"/>
              <a:gd name="connsiteY39" fmla="*/ 200064 h 229563"/>
              <a:gd name="connsiteX40" fmla="*/ 1337187 w 4277032"/>
              <a:gd name="connsiteY40" fmla="*/ 190232 h 229563"/>
              <a:gd name="connsiteX41" fmla="*/ 1445342 w 4277032"/>
              <a:gd name="connsiteY41" fmla="*/ 170567 h 229563"/>
              <a:gd name="connsiteX42" fmla="*/ 1651820 w 4277032"/>
              <a:gd name="connsiteY42" fmla="*/ 91909 h 229563"/>
              <a:gd name="connsiteX43" fmla="*/ 1740310 w 4277032"/>
              <a:gd name="connsiteY43" fmla="*/ 52580 h 229563"/>
              <a:gd name="connsiteX44" fmla="*/ 1809136 w 4277032"/>
              <a:gd name="connsiteY44" fmla="*/ 32916 h 229563"/>
              <a:gd name="connsiteX45" fmla="*/ 1848465 w 4277032"/>
              <a:gd name="connsiteY45" fmla="*/ 13251 h 229563"/>
              <a:gd name="connsiteX46" fmla="*/ 1877961 w 4277032"/>
              <a:gd name="connsiteY46" fmla="*/ 3419 h 229563"/>
              <a:gd name="connsiteX47" fmla="*/ 1848465 w 4277032"/>
              <a:gd name="connsiteY47" fmla="*/ 23083 h 229563"/>
              <a:gd name="connsiteX48" fmla="*/ 1809136 w 4277032"/>
              <a:gd name="connsiteY48" fmla="*/ 42748 h 229563"/>
              <a:gd name="connsiteX49" fmla="*/ 1651820 w 4277032"/>
              <a:gd name="connsiteY49" fmla="*/ 141070 h 229563"/>
              <a:gd name="connsiteX50" fmla="*/ 1612490 w 4277032"/>
              <a:gd name="connsiteY50" fmla="*/ 160735 h 229563"/>
              <a:gd name="connsiteX51" fmla="*/ 1582994 w 4277032"/>
              <a:gd name="connsiteY51" fmla="*/ 180399 h 229563"/>
              <a:gd name="connsiteX52" fmla="*/ 1818968 w 4277032"/>
              <a:gd name="connsiteY52" fmla="*/ 141070 h 229563"/>
              <a:gd name="connsiteX53" fmla="*/ 2025445 w 4277032"/>
              <a:gd name="connsiteY53" fmla="*/ 91909 h 229563"/>
              <a:gd name="connsiteX54" fmla="*/ 2113936 w 4277032"/>
              <a:gd name="connsiteY54" fmla="*/ 82077 h 229563"/>
              <a:gd name="connsiteX55" fmla="*/ 2182761 w 4277032"/>
              <a:gd name="connsiteY55" fmla="*/ 62412 h 229563"/>
              <a:gd name="connsiteX56" fmla="*/ 2231923 w 4277032"/>
              <a:gd name="connsiteY56" fmla="*/ 52580 h 229563"/>
              <a:gd name="connsiteX57" fmla="*/ 2182761 w 4277032"/>
              <a:gd name="connsiteY57" fmla="*/ 82077 h 229563"/>
              <a:gd name="connsiteX58" fmla="*/ 2143432 w 4277032"/>
              <a:gd name="connsiteY58" fmla="*/ 111574 h 229563"/>
              <a:gd name="connsiteX59" fmla="*/ 2064774 w 4277032"/>
              <a:gd name="connsiteY59" fmla="*/ 150903 h 229563"/>
              <a:gd name="connsiteX60" fmla="*/ 2005781 w 4277032"/>
              <a:gd name="connsiteY60" fmla="*/ 180399 h 229563"/>
              <a:gd name="connsiteX61" fmla="*/ 2045110 w 4277032"/>
              <a:gd name="connsiteY61" fmla="*/ 190232 h 229563"/>
              <a:gd name="connsiteX62" fmla="*/ 2241755 w 4277032"/>
              <a:gd name="connsiteY62" fmla="*/ 160735 h 229563"/>
              <a:gd name="connsiteX63" fmla="*/ 2320413 w 4277032"/>
              <a:gd name="connsiteY63" fmla="*/ 131238 h 229563"/>
              <a:gd name="connsiteX64" fmla="*/ 2399071 w 4277032"/>
              <a:gd name="connsiteY64" fmla="*/ 121406 h 229563"/>
              <a:gd name="connsiteX65" fmla="*/ 2507226 w 4277032"/>
              <a:gd name="connsiteY65" fmla="*/ 101741 h 229563"/>
              <a:gd name="connsiteX66" fmla="*/ 2536723 w 4277032"/>
              <a:gd name="connsiteY66" fmla="*/ 91909 h 229563"/>
              <a:gd name="connsiteX67" fmla="*/ 2458065 w 4277032"/>
              <a:gd name="connsiteY67" fmla="*/ 131238 h 229563"/>
              <a:gd name="connsiteX68" fmla="*/ 2418736 w 4277032"/>
              <a:gd name="connsiteY68" fmla="*/ 150903 h 229563"/>
              <a:gd name="connsiteX69" fmla="*/ 2389239 w 4277032"/>
              <a:gd name="connsiteY69" fmla="*/ 160735 h 229563"/>
              <a:gd name="connsiteX70" fmla="*/ 2359742 w 4277032"/>
              <a:gd name="connsiteY70" fmla="*/ 180399 h 229563"/>
              <a:gd name="connsiteX71" fmla="*/ 2517058 w 4277032"/>
              <a:gd name="connsiteY71" fmla="*/ 150903 h 229563"/>
              <a:gd name="connsiteX72" fmla="*/ 2694039 w 4277032"/>
              <a:gd name="connsiteY72" fmla="*/ 91909 h 229563"/>
              <a:gd name="connsiteX73" fmla="*/ 2851355 w 4277032"/>
              <a:gd name="connsiteY73" fmla="*/ 52580 h 229563"/>
              <a:gd name="connsiteX74" fmla="*/ 2831690 w 4277032"/>
              <a:gd name="connsiteY74" fmla="*/ 91909 h 229563"/>
              <a:gd name="connsiteX75" fmla="*/ 2792361 w 4277032"/>
              <a:gd name="connsiteY75" fmla="*/ 111574 h 229563"/>
              <a:gd name="connsiteX76" fmla="*/ 2762865 w 4277032"/>
              <a:gd name="connsiteY76" fmla="*/ 141070 h 229563"/>
              <a:gd name="connsiteX77" fmla="*/ 2703871 w 4277032"/>
              <a:gd name="connsiteY77" fmla="*/ 190232 h 229563"/>
              <a:gd name="connsiteX78" fmla="*/ 2762865 w 4277032"/>
              <a:gd name="connsiteY78" fmla="*/ 200064 h 229563"/>
              <a:gd name="connsiteX79" fmla="*/ 2880852 w 4277032"/>
              <a:gd name="connsiteY79" fmla="*/ 160735 h 229563"/>
              <a:gd name="connsiteX80" fmla="*/ 2969342 w 4277032"/>
              <a:gd name="connsiteY80" fmla="*/ 150903 h 229563"/>
              <a:gd name="connsiteX81" fmla="*/ 3185652 w 4277032"/>
              <a:gd name="connsiteY81" fmla="*/ 121406 h 229563"/>
              <a:gd name="connsiteX82" fmla="*/ 3224981 w 4277032"/>
              <a:gd name="connsiteY82" fmla="*/ 131238 h 229563"/>
              <a:gd name="connsiteX83" fmla="*/ 3195484 w 4277032"/>
              <a:gd name="connsiteY83" fmla="*/ 150903 h 229563"/>
              <a:gd name="connsiteX84" fmla="*/ 3146323 w 4277032"/>
              <a:gd name="connsiteY84" fmla="*/ 190232 h 229563"/>
              <a:gd name="connsiteX85" fmla="*/ 3116826 w 4277032"/>
              <a:gd name="connsiteY85" fmla="*/ 200064 h 229563"/>
              <a:gd name="connsiteX86" fmla="*/ 3303639 w 4277032"/>
              <a:gd name="connsiteY86" fmla="*/ 160735 h 229563"/>
              <a:gd name="connsiteX87" fmla="*/ 3372465 w 4277032"/>
              <a:gd name="connsiteY87" fmla="*/ 131238 h 229563"/>
              <a:gd name="connsiteX88" fmla="*/ 3470787 w 4277032"/>
              <a:gd name="connsiteY88" fmla="*/ 101741 h 229563"/>
              <a:gd name="connsiteX89" fmla="*/ 3500284 w 4277032"/>
              <a:gd name="connsiteY89" fmla="*/ 91909 h 229563"/>
              <a:gd name="connsiteX90" fmla="*/ 3490452 w 4277032"/>
              <a:gd name="connsiteY90" fmla="*/ 131238 h 229563"/>
              <a:gd name="connsiteX91" fmla="*/ 3460955 w 4277032"/>
              <a:gd name="connsiteY91" fmla="*/ 141070 h 229563"/>
              <a:gd name="connsiteX92" fmla="*/ 3431458 w 4277032"/>
              <a:gd name="connsiteY92" fmla="*/ 160735 h 229563"/>
              <a:gd name="connsiteX93" fmla="*/ 3392129 w 4277032"/>
              <a:gd name="connsiteY93" fmla="*/ 190232 h 229563"/>
              <a:gd name="connsiteX94" fmla="*/ 3362632 w 4277032"/>
              <a:gd name="connsiteY94" fmla="*/ 209896 h 229563"/>
              <a:gd name="connsiteX95" fmla="*/ 3490452 w 4277032"/>
              <a:gd name="connsiteY95" fmla="*/ 200064 h 229563"/>
              <a:gd name="connsiteX96" fmla="*/ 3578942 w 4277032"/>
              <a:gd name="connsiteY96" fmla="*/ 180399 h 229563"/>
              <a:gd name="connsiteX97" fmla="*/ 3647768 w 4277032"/>
              <a:gd name="connsiteY97" fmla="*/ 160735 h 229563"/>
              <a:gd name="connsiteX98" fmla="*/ 3755923 w 4277032"/>
              <a:gd name="connsiteY98" fmla="*/ 141070 h 229563"/>
              <a:gd name="connsiteX99" fmla="*/ 3775587 w 4277032"/>
              <a:gd name="connsiteY99" fmla="*/ 150903 h 229563"/>
              <a:gd name="connsiteX100" fmla="*/ 3814916 w 4277032"/>
              <a:gd name="connsiteY100" fmla="*/ 160735 h 229563"/>
              <a:gd name="connsiteX101" fmla="*/ 3883742 w 4277032"/>
              <a:gd name="connsiteY101" fmla="*/ 141070 h 229563"/>
              <a:gd name="connsiteX102" fmla="*/ 3913239 w 4277032"/>
              <a:gd name="connsiteY102" fmla="*/ 121406 h 229563"/>
              <a:gd name="connsiteX103" fmla="*/ 3883742 w 4277032"/>
              <a:gd name="connsiteY103" fmla="*/ 190232 h 229563"/>
              <a:gd name="connsiteX104" fmla="*/ 3873910 w 4277032"/>
              <a:gd name="connsiteY104" fmla="*/ 219728 h 229563"/>
              <a:gd name="connsiteX105" fmla="*/ 3962400 w 4277032"/>
              <a:gd name="connsiteY105" fmla="*/ 209896 h 229563"/>
              <a:gd name="connsiteX106" fmla="*/ 4031226 w 4277032"/>
              <a:gd name="connsiteY106" fmla="*/ 209896 h 229563"/>
              <a:gd name="connsiteX107" fmla="*/ 4159045 w 4277032"/>
              <a:gd name="connsiteY107" fmla="*/ 200064 h 229563"/>
              <a:gd name="connsiteX108" fmla="*/ 4198374 w 4277032"/>
              <a:gd name="connsiteY108" fmla="*/ 190232 h 229563"/>
              <a:gd name="connsiteX109" fmla="*/ 4277032 w 4277032"/>
              <a:gd name="connsiteY109" fmla="*/ 180399 h 2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4277032" h="229563">
                <a:moveTo>
                  <a:pt x="206478" y="111574"/>
                </a:moveTo>
                <a:cubicBezTo>
                  <a:pt x="183536" y="124684"/>
                  <a:pt x="161707" y="139969"/>
                  <a:pt x="137652" y="150903"/>
                </a:cubicBezTo>
                <a:cubicBezTo>
                  <a:pt x="125350" y="156495"/>
                  <a:pt x="110744" y="155412"/>
                  <a:pt x="98323" y="160735"/>
                </a:cubicBezTo>
                <a:cubicBezTo>
                  <a:pt x="87462" y="165390"/>
                  <a:pt x="79086" y="174536"/>
                  <a:pt x="68826" y="180399"/>
                </a:cubicBezTo>
                <a:cubicBezTo>
                  <a:pt x="34803" y="199841"/>
                  <a:pt x="33095" y="198865"/>
                  <a:pt x="0" y="209896"/>
                </a:cubicBezTo>
                <a:cubicBezTo>
                  <a:pt x="9832" y="213173"/>
                  <a:pt x="19133" y="219728"/>
                  <a:pt x="29497" y="219728"/>
                </a:cubicBezTo>
                <a:cubicBezTo>
                  <a:pt x="68453" y="219728"/>
                  <a:pt x="141875" y="199594"/>
                  <a:pt x="176981" y="190232"/>
                </a:cubicBezTo>
                <a:cubicBezTo>
                  <a:pt x="200035" y="184084"/>
                  <a:pt x="223383" y="178721"/>
                  <a:pt x="245807" y="170567"/>
                </a:cubicBezTo>
                <a:cubicBezTo>
                  <a:pt x="259582" y="165558"/>
                  <a:pt x="271412" y="156049"/>
                  <a:pt x="285136" y="150903"/>
                </a:cubicBezTo>
                <a:cubicBezTo>
                  <a:pt x="297789" y="146158"/>
                  <a:pt x="336552" y="135027"/>
                  <a:pt x="324465" y="141070"/>
                </a:cubicBezTo>
                <a:cubicBezTo>
                  <a:pt x="300522" y="153041"/>
                  <a:pt x="254373" y="163509"/>
                  <a:pt x="226142" y="170567"/>
                </a:cubicBezTo>
                <a:cubicBezTo>
                  <a:pt x="213032" y="177122"/>
                  <a:pt x="199381" y="182691"/>
                  <a:pt x="186813" y="190232"/>
                </a:cubicBezTo>
                <a:cubicBezTo>
                  <a:pt x="80649" y="253932"/>
                  <a:pt x="133120" y="224568"/>
                  <a:pt x="206478" y="209896"/>
                </a:cubicBezTo>
                <a:cubicBezTo>
                  <a:pt x="229203" y="205351"/>
                  <a:pt x="252578" y="204609"/>
                  <a:pt x="275303" y="200064"/>
                </a:cubicBezTo>
                <a:cubicBezTo>
                  <a:pt x="449122" y="165300"/>
                  <a:pt x="259167" y="192248"/>
                  <a:pt x="432620" y="170567"/>
                </a:cubicBezTo>
                <a:cubicBezTo>
                  <a:pt x="471949" y="160735"/>
                  <a:pt x="512148" y="153890"/>
                  <a:pt x="550607" y="141070"/>
                </a:cubicBezTo>
                <a:cubicBezTo>
                  <a:pt x="560439" y="137793"/>
                  <a:pt x="590467" y="131238"/>
                  <a:pt x="580103" y="131238"/>
                </a:cubicBezTo>
                <a:cubicBezTo>
                  <a:pt x="563391" y="131238"/>
                  <a:pt x="547329" y="137793"/>
                  <a:pt x="530942" y="141070"/>
                </a:cubicBezTo>
                <a:cubicBezTo>
                  <a:pt x="504723" y="154180"/>
                  <a:pt x="480094" y="171129"/>
                  <a:pt x="452284" y="180399"/>
                </a:cubicBezTo>
                <a:cubicBezTo>
                  <a:pt x="442452" y="183677"/>
                  <a:pt x="432057" y="185597"/>
                  <a:pt x="422787" y="190232"/>
                </a:cubicBezTo>
                <a:cubicBezTo>
                  <a:pt x="412218" y="195517"/>
                  <a:pt x="381826" y="207030"/>
                  <a:pt x="393290" y="209896"/>
                </a:cubicBezTo>
                <a:cubicBezTo>
                  <a:pt x="415773" y="215517"/>
                  <a:pt x="439120" y="202938"/>
                  <a:pt x="462116" y="200064"/>
                </a:cubicBezTo>
                <a:cubicBezTo>
                  <a:pt x="491565" y="196383"/>
                  <a:pt x="521110" y="193509"/>
                  <a:pt x="550607" y="190232"/>
                </a:cubicBezTo>
                <a:cubicBezTo>
                  <a:pt x="796612" y="116430"/>
                  <a:pt x="488094" y="201598"/>
                  <a:pt x="766916" y="150903"/>
                </a:cubicBezTo>
                <a:cubicBezTo>
                  <a:pt x="1105515" y="89340"/>
                  <a:pt x="647485" y="145600"/>
                  <a:pt x="953729" y="111574"/>
                </a:cubicBezTo>
                <a:cubicBezTo>
                  <a:pt x="953729" y="111574"/>
                  <a:pt x="927220" y="117133"/>
                  <a:pt x="914400" y="121406"/>
                </a:cubicBezTo>
                <a:cubicBezTo>
                  <a:pt x="875071" y="134516"/>
                  <a:pt x="831961" y="139406"/>
                  <a:pt x="796413" y="160735"/>
                </a:cubicBezTo>
                <a:cubicBezTo>
                  <a:pt x="780026" y="170567"/>
                  <a:pt x="765089" y="183372"/>
                  <a:pt x="747252" y="190232"/>
                </a:cubicBezTo>
                <a:cubicBezTo>
                  <a:pt x="722027" y="199934"/>
                  <a:pt x="641647" y="211969"/>
                  <a:pt x="668594" y="209896"/>
                </a:cubicBezTo>
                <a:lnTo>
                  <a:pt x="796413" y="200064"/>
                </a:lnTo>
                <a:cubicBezTo>
                  <a:pt x="835742" y="190232"/>
                  <a:pt x="874648" y="178517"/>
                  <a:pt x="914400" y="170567"/>
                </a:cubicBezTo>
                <a:cubicBezTo>
                  <a:pt x="1131432" y="127161"/>
                  <a:pt x="953444" y="178013"/>
                  <a:pt x="1179871" y="121406"/>
                </a:cubicBezTo>
                <a:cubicBezTo>
                  <a:pt x="1389505" y="68997"/>
                  <a:pt x="1242216" y="89608"/>
                  <a:pt x="1415845" y="72245"/>
                </a:cubicBezTo>
                <a:lnTo>
                  <a:pt x="1514168" y="42748"/>
                </a:lnTo>
                <a:cubicBezTo>
                  <a:pt x="1527161" y="39036"/>
                  <a:pt x="1543942" y="23361"/>
                  <a:pt x="1553497" y="32916"/>
                </a:cubicBezTo>
                <a:cubicBezTo>
                  <a:pt x="1561853" y="41272"/>
                  <a:pt x="1534798" y="47781"/>
                  <a:pt x="1524000" y="52580"/>
                </a:cubicBezTo>
                <a:cubicBezTo>
                  <a:pt x="1505058" y="60998"/>
                  <a:pt x="1483547" y="62975"/>
                  <a:pt x="1465007" y="72245"/>
                </a:cubicBezTo>
                <a:cubicBezTo>
                  <a:pt x="1443868" y="82814"/>
                  <a:pt x="1426761" y="100257"/>
                  <a:pt x="1406013" y="111574"/>
                </a:cubicBezTo>
                <a:cubicBezTo>
                  <a:pt x="1390519" y="120025"/>
                  <a:pt x="1372846" y="123774"/>
                  <a:pt x="1356852" y="131238"/>
                </a:cubicBezTo>
                <a:cubicBezTo>
                  <a:pt x="1266107" y="173585"/>
                  <a:pt x="1283165" y="163975"/>
                  <a:pt x="1229032" y="200064"/>
                </a:cubicBezTo>
                <a:cubicBezTo>
                  <a:pt x="1300055" y="235575"/>
                  <a:pt x="1238934" y="217524"/>
                  <a:pt x="1337187" y="190232"/>
                </a:cubicBezTo>
                <a:cubicBezTo>
                  <a:pt x="1372493" y="180425"/>
                  <a:pt x="1409290" y="177122"/>
                  <a:pt x="1445342" y="170567"/>
                </a:cubicBezTo>
                <a:cubicBezTo>
                  <a:pt x="1514168" y="144348"/>
                  <a:pt x="1584517" y="121822"/>
                  <a:pt x="1651820" y="91909"/>
                </a:cubicBezTo>
                <a:cubicBezTo>
                  <a:pt x="1681317" y="78799"/>
                  <a:pt x="1710086" y="63914"/>
                  <a:pt x="1740310" y="52580"/>
                </a:cubicBezTo>
                <a:cubicBezTo>
                  <a:pt x="1762651" y="44202"/>
                  <a:pt x="1786713" y="41070"/>
                  <a:pt x="1809136" y="32916"/>
                </a:cubicBezTo>
                <a:cubicBezTo>
                  <a:pt x="1822911" y="27907"/>
                  <a:pt x="1834993" y="19025"/>
                  <a:pt x="1848465" y="13251"/>
                </a:cubicBezTo>
                <a:cubicBezTo>
                  <a:pt x="1857991" y="9168"/>
                  <a:pt x="1877961" y="-6945"/>
                  <a:pt x="1877961" y="3419"/>
                </a:cubicBezTo>
                <a:cubicBezTo>
                  <a:pt x="1877961" y="15236"/>
                  <a:pt x="1858725" y="17220"/>
                  <a:pt x="1848465" y="23083"/>
                </a:cubicBezTo>
                <a:cubicBezTo>
                  <a:pt x="1835739" y="30355"/>
                  <a:pt x="1821949" y="35630"/>
                  <a:pt x="1809136" y="42748"/>
                </a:cubicBezTo>
                <a:cubicBezTo>
                  <a:pt x="1754939" y="72858"/>
                  <a:pt x="1706017" y="110961"/>
                  <a:pt x="1651820" y="141070"/>
                </a:cubicBezTo>
                <a:cubicBezTo>
                  <a:pt x="1639007" y="148188"/>
                  <a:pt x="1625216" y="153463"/>
                  <a:pt x="1612490" y="160735"/>
                </a:cubicBezTo>
                <a:cubicBezTo>
                  <a:pt x="1602230" y="166598"/>
                  <a:pt x="1571177" y="180399"/>
                  <a:pt x="1582994" y="180399"/>
                </a:cubicBezTo>
                <a:cubicBezTo>
                  <a:pt x="1646094" y="180399"/>
                  <a:pt x="1751721" y="157081"/>
                  <a:pt x="1818968" y="141070"/>
                </a:cubicBezTo>
                <a:cubicBezTo>
                  <a:pt x="1857158" y="131977"/>
                  <a:pt x="1978708" y="99699"/>
                  <a:pt x="2025445" y="91909"/>
                </a:cubicBezTo>
                <a:cubicBezTo>
                  <a:pt x="2054720" y="87030"/>
                  <a:pt x="2084439" y="85354"/>
                  <a:pt x="2113936" y="82077"/>
                </a:cubicBezTo>
                <a:cubicBezTo>
                  <a:pt x="2136878" y="75522"/>
                  <a:pt x="2159614" y="68199"/>
                  <a:pt x="2182761" y="62412"/>
                </a:cubicBezTo>
                <a:cubicBezTo>
                  <a:pt x="2198974" y="58359"/>
                  <a:pt x="2231923" y="35868"/>
                  <a:pt x="2231923" y="52580"/>
                </a:cubicBezTo>
                <a:cubicBezTo>
                  <a:pt x="2231923" y="71691"/>
                  <a:pt x="2198662" y="71476"/>
                  <a:pt x="2182761" y="82077"/>
                </a:cubicBezTo>
                <a:cubicBezTo>
                  <a:pt x="2169126" y="91167"/>
                  <a:pt x="2157587" y="103317"/>
                  <a:pt x="2143432" y="111574"/>
                </a:cubicBezTo>
                <a:cubicBezTo>
                  <a:pt x="2118111" y="126345"/>
                  <a:pt x="2089165" y="134642"/>
                  <a:pt x="2064774" y="150903"/>
                </a:cubicBezTo>
                <a:cubicBezTo>
                  <a:pt x="2026655" y="176316"/>
                  <a:pt x="2046488" y="166830"/>
                  <a:pt x="2005781" y="180399"/>
                </a:cubicBezTo>
                <a:cubicBezTo>
                  <a:pt x="2018891" y="183677"/>
                  <a:pt x="2031597" y="190232"/>
                  <a:pt x="2045110" y="190232"/>
                </a:cubicBezTo>
                <a:cubicBezTo>
                  <a:pt x="2117225" y="190232"/>
                  <a:pt x="2174668" y="181700"/>
                  <a:pt x="2241755" y="160735"/>
                </a:cubicBezTo>
                <a:cubicBezTo>
                  <a:pt x="2268483" y="152383"/>
                  <a:pt x="2293247" y="138030"/>
                  <a:pt x="2320413" y="131238"/>
                </a:cubicBezTo>
                <a:cubicBezTo>
                  <a:pt x="2346047" y="124829"/>
                  <a:pt x="2372913" y="125143"/>
                  <a:pt x="2399071" y="121406"/>
                </a:cubicBezTo>
                <a:cubicBezTo>
                  <a:pt x="2419539" y="118482"/>
                  <a:pt x="2484629" y="107390"/>
                  <a:pt x="2507226" y="101741"/>
                </a:cubicBezTo>
                <a:cubicBezTo>
                  <a:pt x="2517281" y="99227"/>
                  <a:pt x="2545610" y="86577"/>
                  <a:pt x="2536723" y="91909"/>
                </a:cubicBezTo>
                <a:cubicBezTo>
                  <a:pt x="2511586" y="106991"/>
                  <a:pt x="2484284" y="118128"/>
                  <a:pt x="2458065" y="131238"/>
                </a:cubicBezTo>
                <a:cubicBezTo>
                  <a:pt x="2444955" y="137793"/>
                  <a:pt x="2432641" y="146268"/>
                  <a:pt x="2418736" y="150903"/>
                </a:cubicBezTo>
                <a:cubicBezTo>
                  <a:pt x="2408904" y="154180"/>
                  <a:pt x="2398509" y="156100"/>
                  <a:pt x="2389239" y="160735"/>
                </a:cubicBezTo>
                <a:cubicBezTo>
                  <a:pt x="2378670" y="166020"/>
                  <a:pt x="2347960" y="181305"/>
                  <a:pt x="2359742" y="180399"/>
                </a:cubicBezTo>
                <a:cubicBezTo>
                  <a:pt x="2412937" y="176307"/>
                  <a:pt x="2464619" y="160735"/>
                  <a:pt x="2517058" y="150903"/>
                </a:cubicBezTo>
                <a:cubicBezTo>
                  <a:pt x="2720876" y="60318"/>
                  <a:pt x="2491929" y="155069"/>
                  <a:pt x="2694039" y="91909"/>
                </a:cubicBezTo>
                <a:cubicBezTo>
                  <a:pt x="2845531" y="44567"/>
                  <a:pt x="2672201" y="72486"/>
                  <a:pt x="2851355" y="52580"/>
                </a:cubicBezTo>
                <a:cubicBezTo>
                  <a:pt x="2844800" y="65690"/>
                  <a:pt x="2842054" y="81545"/>
                  <a:pt x="2831690" y="91909"/>
                </a:cubicBezTo>
                <a:cubicBezTo>
                  <a:pt x="2821326" y="102273"/>
                  <a:pt x="2804288" y="103055"/>
                  <a:pt x="2792361" y="111574"/>
                </a:cubicBezTo>
                <a:cubicBezTo>
                  <a:pt x="2781046" y="119656"/>
                  <a:pt x="2773547" y="132169"/>
                  <a:pt x="2762865" y="141070"/>
                </a:cubicBezTo>
                <a:cubicBezTo>
                  <a:pt x="2680733" y="209513"/>
                  <a:pt x="2790045" y="104058"/>
                  <a:pt x="2703871" y="190232"/>
                </a:cubicBezTo>
                <a:cubicBezTo>
                  <a:pt x="2723536" y="193509"/>
                  <a:pt x="2742929" y="200064"/>
                  <a:pt x="2762865" y="200064"/>
                </a:cubicBezTo>
                <a:cubicBezTo>
                  <a:pt x="2817855" y="200064"/>
                  <a:pt x="2824516" y="174819"/>
                  <a:pt x="2880852" y="160735"/>
                </a:cubicBezTo>
                <a:cubicBezTo>
                  <a:pt x="2909644" y="153537"/>
                  <a:pt x="2939845" y="154180"/>
                  <a:pt x="2969342" y="150903"/>
                </a:cubicBezTo>
                <a:cubicBezTo>
                  <a:pt x="3060889" y="130559"/>
                  <a:pt x="3082376" y="121406"/>
                  <a:pt x="3185652" y="121406"/>
                </a:cubicBezTo>
                <a:cubicBezTo>
                  <a:pt x="3199165" y="121406"/>
                  <a:pt x="3211871" y="127961"/>
                  <a:pt x="3224981" y="131238"/>
                </a:cubicBezTo>
                <a:cubicBezTo>
                  <a:pt x="3215149" y="137793"/>
                  <a:pt x="3204938" y="143813"/>
                  <a:pt x="3195484" y="150903"/>
                </a:cubicBezTo>
                <a:cubicBezTo>
                  <a:pt x="3178696" y="163494"/>
                  <a:pt x="3164119" y="179110"/>
                  <a:pt x="3146323" y="190232"/>
                </a:cubicBezTo>
                <a:cubicBezTo>
                  <a:pt x="3137534" y="195725"/>
                  <a:pt x="3106525" y="201209"/>
                  <a:pt x="3116826" y="200064"/>
                </a:cubicBezTo>
                <a:cubicBezTo>
                  <a:pt x="3174396" y="193667"/>
                  <a:pt x="3246714" y="181065"/>
                  <a:pt x="3303639" y="160735"/>
                </a:cubicBezTo>
                <a:cubicBezTo>
                  <a:pt x="3327145" y="152340"/>
                  <a:pt x="3349169" y="140198"/>
                  <a:pt x="3372465" y="131238"/>
                </a:cubicBezTo>
                <a:cubicBezTo>
                  <a:pt x="3439949" y="105283"/>
                  <a:pt x="3414171" y="117917"/>
                  <a:pt x="3470787" y="101741"/>
                </a:cubicBezTo>
                <a:cubicBezTo>
                  <a:pt x="3480752" y="98894"/>
                  <a:pt x="3490452" y="95186"/>
                  <a:pt x="3500284" y="91909"/>
                </a:cubicBezTo>
                <a:cubicBezTo>
                  <a:pt x="3497007" y="105019"/>
                  <a:pt x="3498894" y="120686"/>
                  <a:pt x="3490452" y="131238"/>
                </a:cubicBezTo>
                <a:cubicBezTo>
                  <a:pt x="3483978" y="139331"/>
                  <a:pt x="3470225" y="136435"/>
                  <a:pt x="3460955" y="141070"/>
                </a:cubicBezTo>
                <a:cubicBezTo>
                  <a:pt x="3450386" y="146355"/>
                  <a:pt x="3441074" y="153866"/>
                  <a:pt x="3431458" y="160735"/>
                </a:cubicBezTo>
                <a:cubicBezTo>
                  <a:pt x="3418123" y="170260"/>
                  <a:pt x="3405464" y="180707"/>
                  <a:pt x="3392129" y="190232"/>
                </a:cubicBezTo>
                <a:cubicBezTo>
                  <a:pt x="3382513" y="197100"/>
                  <a:pt x="3350874" y="208720"/>
                  <a:pt x="3362632" y="209896"/>
                </a:cubicBezTo>
                <a:cubicBezTo>
                  <a:pt x="3405152" y="214148"/>
                  <a:pt x="3447845" y="203341"/>
                  <a:pt x="3490452" y="200064"/>
                </a:cubicBezTo>
                <a:cubicBezTo>
                  <a:pt x="3519949" y="193509"/>
                  <a:pt x="3549628" y="187728"/>
                  <a:pt x="3578942" y="180399"/>
                </a:cubicBezTo>
                <a:cubicBezTo>
                  <a:pt x="3602090" y="174612"/>
                  <a:pt x="3624620" y="166522"/>
                  <a:pt x="3647768" y="160735"/>
                </a:cubicBezTo>
                <a:cubicBezTo>
                  <a:pt x="3675245" y="153866"/>
                  <a:pt x="3729633" y="145452"/>
                  <a:pt x="3755923" y="141070"/>
                </a:cubicBezTo>
                <a:cubicBezTo>
                  <a:pt x="3827565" y="93310"/>
                  <a:pt x="3759757" y="129795"/>
                  <a:pt x="3775587" y="150903"/>
                </a:cubicBezTo>
                <a:cubicBezTo>
                  <a:pt x="3783695" y="161714"/>
                  <a:pt x="3801806" y="157458"/>
                  <a:pt x="3814916" y="160735"/>
                </a:cubicBezTo>
                <a:cubicBezTo>
                  <a:pt x="3827524" y="157583"/>
                  <a:pt x="3869632" y="148125"/>
                  <a:pt x="3883742" y="141070"/>
                </a:cubicBezTo>
                <a:cubicBezTo>
                  <a:pt x="3894311" y="135785"/>
                  <a:pt x="3903407" y="127961"/>
                  <a:pt x="3913239" y="121406"/>
                </a:cubicBezTo>
                <a:cubicBezTo>
                  <a:pt x="3892777" y="203257"/>
                  <a:pt x="3917692" y="122332"/>
                  <a:pt x="3883742" y="190232"/>
                </a:cubicBezTo>
                <a:cubicBezTo>
                  <a:pt x="3879107" y="199502"/>
                  <a:pt x="3863856" y="217214"/>
                  <a:pt x="3873910" y="219728"/>
                </a:cubicBezTo>
                <a:cubicBezTo>
                  <a:pt x="3902702" y="226926"/>
                  <a:pt x="3932903" y="213173"/>
                  <a:pt x="3962400" y="209896"/>
                </a:cubicBezTo>
                <a:cubicBezTo>
                  <a:pt x="4067841" y="157177"/>
                  <a:pt x="3944753" y="204492"/>
                  <a:pt x="4031226" y="209896"/>
                </a:cubicBezTo>
                <a:cubicBezTo>
                  <a:pt x="4073875" y="212561"/>
                  <a:pt x="4116439" y="203341"/>
                  <a:pt x="4159045" y="200064"/>
                </a:cubicBezTo>
                <a:cubicBezTo>
                  <a:pt x="4172155" y="196787"/>
                  <a:pt x="4185079" y="192649"/>
                  <a:pt x="4198374" y="190232"/>
                </a:cubicBezTo>
                <a:cubicBezTo>
                  <a:pt x="4255004" y="179935"/>
                  <a:pt x="4246209" y="180399"/>
                  <a:pt x="4277032" y="180399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Полілінія: фігура 8">
            <a:extLst>
              <a:ext uri="{FF2B5EF4-FFF2-40B4-BE49-F238E27FC236}">
                <a16:creationId xmlns:a16="http://schemas.microsoft.com/office/drawing/2014/main" id="{5864F7E9-8AAB-47E1-A120-A26A1B8D7823}"/>
              </a:ext>
            </a:extLst>
          </p:cNvPr>
          <p:cNvSpPr/>
          <p:nvPr/>
        </p:nvSpPr>
        <p:spPr>
          <a:xfrm>
            <a:off x="5987845" y="5926531"/>
            <a:ext cx="5417574" cy="263096"/>
          </a:xfrm>
          <a:custGeom>
            <a:avLst/>
            <a:gdLst>
              <a:gd name="connsiteX0" fmla="*/ 206478 w 4277032"/>
              <a:gd name="connsiteY0" fmla="*/ 111574 h 229563"/>
              <a:gd name="connsiteX1" fmla="*/ 137652 w 4277032"/>
              <a:gd name="connsiteY1" fmla="*/ 150903 h 229563"/>
              <a:gd name="connsiteX2" fmla="*/ 98323 w 4277032"/>
              <a:gd name="connsiteY2" fmla="*/ 160735 h 229563"/>
              <a:gd name="connsiteX3" fmla="*/ 68826 w 4277032"/>
              <a:gd name="connsiteY3" fmla="*/ 180399 h 229563"/>
              <a:gd name="connsiteX4" fmla="*/ 0 w 4277032"/>
              <a:gd name="connsiteY4" fmla="*/ 209896 h 229563"/>
              <a:gd name="connsiteX5" fmla="*/ 29497 w 4277032"/>
              <a:gd name="connsiteY5" fmla="*/ 219728 h 229563"/>
              <a:gd name="connsiteX6" fmla="*/ 176981 w 4277032"/>
              <a:gd name="connsiteY6" fmla="*/ 190232 h 229563"/>
              <a:gd name="connsiteX7" fmla="*/ 245807 w 4277032"/>
              <a:gd name="connsiteY7" fmla="*/ 170567 h 229563"/>
              <a:gd name="connsiteX8" fmla="*/ 285136 w 4277032"/>
              <a:gd name="connsiteY8" fmla="*/ 150903 h 229563"/>
              <a:gd name="connsiteX9" fmla="*/ 324465 w 4277032"/>
              <a:gd name="connsiteY9" fmla="*/ 141070 h 229563"/>
              <a:gd name="connsiteX10" fmla="*/ 226142 w 4277032"/>
              <a:gd name="connsiteY10" fmla="*/ 170567 h 229563"/>
              <a:gd name="connsiteX11" fmla="*/ 186813 w 4277032"/>
              <a:gd name="connsiteY11" fmla="*/ 190232 h 229563"/>
              <a:gd name="connsiteX12" fmla="*/ 206478 w 4277032"/>
              <a:gd name="connsiteY12" fmla="*/ 209896 h 229563"/>
              <a:gd name="connsiteX13" fmla="*/ 275303 w 4277032"/>
              <a:gd name="connsiteY13" fmla="*/ 200064 h 229563"/>
              <a:gd name="connsiteX14" fmla="*/ 432620 w 4277032"/>
              <a:gd name="connsiteY14" fmla="*/ 170567 h 229563"/>
              <a:gd name="connsiteX15" fmla="*/ 550607 w 4277032"/>
              <a:gd name="connsiteY15" fmla="*/ 141070 h 229563"/>
              <a:gd name="connsiteX16" fmla="*/ 580103 w 4277032"/>
              <a:gd name="connsiteY16" fmla="*/ 131238 h 229563"/>
              <a:gd name="connsiteX17" fmla="*/ 530942 w 4277032"/>
              <a:gd name="connsiteY17" fmla="*/ 141070 h 229563"/>
              <a:gd name="connsiteX18" fmla="*/ 452284 w 4277032"/>
              <a:gd name="connsiteY18" fmla="*/ 180399 h 229563"/>
              <a:gd name="connsiteX19" fmla="*/ 422787 w 4277032"/>
              <a:gd name="connsiteY19" fmla="*/ 190232 h 229563"/>
              <a:gd name="connsiteX20" fmla="*/ 393290 w 4277032"/>
              <a:gd name="connsiteY20" fmla="*/ 209896 h 229563"/>
              <a:gd name="connsiteX21" fmla="*/ 462116 w 4277032"/>
              <a:gd name="connsiteY21" fmla="*/ 200064 h 229563"/>
              <a:gd name="connsiteX22" fmla="*/ 550607 w 4277032"/>
              <a:gd name="connsiteY22" fmla="*/ 190232 h 229563"/>
              <a:gd name="connsiteX23" fmla="*/ 766916 w 4277032"/>
              <a:gd name="connsiteY23" fmla="*/ 150903 h 229563"/>
              <a:gd name="connsiteX24" fmla="*/ 953729 w 4277032"/>
              <a:gd name="connsiteY24" fmla="*/ 111574 h 229563"/>
              <a:gd name="connsiteX25" fmla="*/ 914400 w 4277032"/>
              <a:gd name="connsiteY25" fmla="*/ 121406 h 229563"/>
              <a:gd name="connsiteX26" fmla="*/ 796413 w 4277032"/>
              <a:gd name="connsiteY26" fmla="*/ 160735 h 229563"/>
              <a:gd name="connsiteX27" fmla="*/ 747252 w 4277032"/>
              <a:gd name="connsiteY27" fmla="*/ 190232 h 229563"/>
              <a:gd name="connsiteX28" fmla="*/ 668594 w 4277032"/>
              <a:gd name="connsiteY28" fmla="*/ 209896 h 229563"/>
              <a:gd name="connsiteX29" fmla="*/ 796413 w 4277032"/>
              <a:gd name="connsiteY29" fmla="*/ 200064 h 229563"/>
              <a:gd name="connsiteX30" fmla="*/ 914400 w 4277032"/>
              <a:gd name="connsiteY30" fmla="*/ 170567 h 229563"/>
              <a:gd name="connsiteX31" fmla="*/ 1179871 w 4277032"/>
              <a:gd name="connsiteY31" fmla="*/ 121406 h 229563"/>
              <a:gd name="connsiteX32" fmla="*/ 1415845 w 4277032"/>
              <a:gd name="connsiteY32" fmla="*/ 72245 h 229563"/>
              <a:gd name="connsiteX33" fmla="*/ 1514168 w 4277032"/>
              <a:gd name="connsiteY33" fmla="*/ 42748 h 229563"/>
              <a:gd name="connsiteX34" fmla="*/ 1553497 w 4277032"/>
              <a:gd name="connsiteY34" fmla="*/ 32916 h 229563"/>
              <a:gd name="connsiteX35" fmla="*/ 1524000 w 4277032"/>
              <a:gd name="connsiteY35" fmla="*/ 52580 h 229563"/>
              <a:gd name="connsiteX36" fmla="*/ 1465007 w 4277032"/>
              <a:gd name="connsiteY36" fmla="*/ 72245 h 229563"/>
              <a:gd name="connsiteX37" fmla="*/ 1406013 w 4277032"/>
              <a:gd name="connsiteY37" fmla="*/ 111574 h 229563"/>
              <a:gd name="connsiteX38" fmla="*/ 1356852 w 4277032"/>
              <a:gd name="connsiteY38" fmla="*/ 131238 h 229563"/>
              <a:gd name="connsiteX39" fmla="*/ 1229032 w 4277032"/>
              <a:gd name="connsiteY39" fmla="*/ 200064 h 229563"/>
              <a:gd name="connsiteX40" fmla="*/ 1337187 w 4277032"/>
              <a:gd name="connsiteY40" fmla="*/ 190232 h 229563"/>
              <a:gd name="connsiteX41" fmla="*/ 1445342 w 4277032"/>
              <a:gd name="connsiteY41" fmla="*/ 170567 h 229563"/>
              <a:gd name="connsiteX42" fmla="*/ 1651820 w 4277032"/>
              <a:gd name="connsiteY42" fmla="*/ 91909 h 229563"/>
              <a:gd name="connsiteX43" fmla="*/ 1740310 w 4277032"/>
              <a:gd name="connsiteY43" fmla="*/ 52580 h 229563"/>
              <a:gd name="connsiteX44" fmla="*/ 1809136 w 4277032"/>
              <a:gd name="connsiteY44" fmla="*/ 32916 h 229563"/>
              <a:gd name="connsiteX45" fmla="*/ 1848465 w 4277032"/>
              <a:gd name="connsiteY45" fmla="*/ 13251 h 229563"/>
              <a:gd name="connsiteX46" fmla="*/ 1877961 w 4277032"/>
              <a:gd name="connsiteY46" fmla="*/ 3419 h 229563"/>
              <a:gd name="connsiteX47" fmla="*/ 1848465 w 4277032"/>
              <a:gd name="connsiteY47" fmla="*/ 23083 h 229563"/>
              <a:gd name="connsiteX48" fmla="*/ 1809136 w 4277032"/>
              <a:gd name="connsiteY48" fmla="*/ 42748 h 229563"/>
              <a:gd name="connsiteX49" fmla="*/ 1651820 w 4277032"/>
              <a:gd name="connsiteY49" fmla="*/ 141070 h 229563"/>
              <a:gd name="connsiteX50" fmla="*/ 1612490 w 4277032"/>
              <a:gd name="connsiteY50" fmla="*/ 160735 h 229563"/>
              <a:gd name="connsiteX51" fmla="*/ 1582994 w 4277032"/>
              <a:gd name="connsiteY51" fmla="*/ 180399 h 229563"/>
              <a:gd name="connsiteX52" fmla="*/ 1818968 w 4277032"/>
              <a:gd name="connsiteY52" fmla="*/ 141070 h 229563"/>
              <a:gd name="connsiteX53" fmla="*/ 2025445 w 4277032"/>
              <a:gd name="connsiteY53" fmla="*/ 91909 h 229563"/>
              <a:gd name="connsiteX54" fmla="*/ 2113936 w 4277032"/>
              <a:gd name="connsiteY54" fmla="*/ 82077 h 229563"/>
              <a:gd name="connsiteX55" fmla="*/ 2182761 w 4277032"/>
              <a:gd name="connsiteY55" fmla="*/ 62412 h 229563"/>
              <a:gd name="connsiteX56" fmla="*/ 2231923 w 4277032"/>
              <a:gd name="connsiteY56" fmla="*/ 52580 h 229563"/>
              <a:gd name="connsiteX57" fmla="*/ 2182761 w 4277032"/>
              <a:gd name="connsiteY57" fmla="*/ 82077 h 229563"/>
              <a:gd name="connsiteX58" fmla="*/ 2143432 w 4277032"/>
              <a:gd name="connsiteY58" fmla="*/ 111574 h 229563"/>
              <a:gd name="connsiteX59" fmla="*/ 2064774 w 4277032"/>
              <a:gd name="connsiteY59" fmla="*/ 150903 h 229563"/>
              <a:gd name="connsiteX60" fmla="*/ 2005781 w 4277032"/>
              <a:gd name="connsiteY60" fmla="*/ 180399 h 229563"/>
              <a:gd name="connsiteX61" fmla="*/ 2045110 w 4277032"/>
              <a:gd name="connsiteY61" fmla="*/ 190232 h 229563"/>
              <a:gd name="connsiteX62" fmla="*/ 2241755 w 4277032"/>
              <a:gd name="connsiteY62" fmla="*/ 160735 h 229563"/>
              <a:gd name="connsiteX63" fmla="*/ 2320413 w 4277032"/>
              <a:gd name="connsiteY63" fmla="*/ 131238 h 229563"/>
              <a:gd name="connsiteX64" fmla="*/ 2399071 w 4277032"/>
              <a:gd name="connsiteY64" fmla="*/ 121406 h 229563"/>
              <a:gd name="connsiteX65" fmla="*/ 2507226 w 4277032"/>
              <a:gd name="connsiteY65" fmla="*/ 101741 h 229563"/>
              <a:gd name="connsiteX66" fmla="*/ 2536723 w 4277032"/>
              <a:gd name="connsiteY66" fmla="*/ 91909 h 229563"/>
              <a:gd name="connsiteX67" fmla="*/ 2458065 w 4277032"/>
              <a:gd name="connsiteY67" fmla="*/ 131238 h 229563"/>
              <a:gd name="connsiteX68" fmla="*/ 2418736 w 4277032"/>
              <a:gd name="connsiteY68" fmla="*/ 150903 h 229563"/>
              <a:gd name="connsiteX69" fmla="*/ 2389239 w 4277032"/>
              <a:gd name="connsiteY69" fmla="*/ 160735 h 229563"/>
              <a:gd name="connsiteX70" fmla="*/ 2359742 w 4277032"/>
              <a:gd name="connsiteY70" fmla="*/ 180399 h 229563"/>
              <a:gd name="connsiteX71" fmla="*/ 2517058 w 4277032"/>
              <a:gd name="connsiteY71" fmla="*/ 150903 h 229563"/>
              <a:gd name="connsiteX72" fmla="*/ 2694039 w 4277032"/>
              <a:gd name="connsiteY72" fmla="*/ 91909 h 229563"/>
              <a:gd name="connsiteX73" fmla="*/ 2851355 w 4277032"/>
              <a:gd name="connsiteY73" fmla="*/ 52580 h 229563"/>
              <a:gd name="connsiteX74" fmla="*/ 2831690 w 4277032"/>
              <a:gd name="connsiteY74" fmla="*/ 91909 h 229563"/>
              <a:gd name="connsiteX75" fmla="*/ 2792361 w 4277032"/>
              <a:gd name="connsiteY75" fmla="*/ 111574 h 229563"/>
              <a:gd name="connsiteX76" fmla="*/ 2762865 w 4277032"/>
              <a:gd name="connsiteY76" fmla="*/ 141070 h 229563"/>
              <a:gd name="connsiteX77" fmla="*/ 2703871 w 4277032"/>
              <a:gd name="connsiteY77" fmla="*/ 190232 h 229563"/>
              <a:gd name="connsiteX78" fmla="*/ 2762865 w 4277032"/>
              <a:gd name="connsiteY78" fmla="*/ 200064 h 229563"/>
              <a:gd name="connsiteX79" fmla="*/ 2880852 w 4277032"/>
              <a:gd name="connsiteY79" fmla="*/ 160735 h 229563"/>
              <a:gd name="connsiteX80" fmla="*/ 2969342 w 4277032"/>
              <a:gd name="connsiteY80" fmla="*/ 150903 h 229563"/>
              <a:gd name="connsiteX81" fmla="*/ 3185652 w 4277032"/>
              <a:gd name="connsiteY81" fmla="*/ 121406 h 229563"/>
              <a:gd name="connsiteX82" fmla="*/ 3224981 w 4277032"/>
              <a:gd name="connsiteY82" fmla="*/ 131238 h 229563"/>
              <a:gd name="connsiteX83" fmla="*/ 3195484 w 4277032"/>
              <a:gd name="connsiteY83" fmla="*/ 150903 h 229563"/>
              <a:gd name="connsiteX84" fmla="*/ 3146323 w 4277032"/>
              <a:gd name="connsiteY84" fmla="*/ 190232 h 229563"/>
              <a:gd name="connsiteX85" fmla="*/ 3116826 w 4277032"/>
              <a:gd name="connsiteY85" fmla="*/ 200064 h 229563"/>
              <a:gd name="connsiteX86" fmla="*/ 3303639 w 4277032"/>
              <a:gd name="connsiteY86" fmla="*/ 160735 h 229563"/>
              <a:gd name="connsiteX87" fmla="*/ 3372465 w 4277032"/>
              <a:gd name="connsiteY87" fmla="*/ 131238 h 229563"/>
              <a:gd name="connsiteX88" fmla="*/ 3470787 w 4277032"/>
              <a:gd name="connsiteY88" fmla="*/ 101741 h 229563"/>
              <a:gd name="connsiteX89" fmla="*/ 3500284 w 4277032"/>
              <a:gd name="connsiteY89" fmla="*/ 91909 h 229563"/>
              <a:gd name="connsiteX90" fmla="*/ 3490452 w 4277032"/>
              <a:gd name="connsiteY90" fmla="*/ 131238 h 229563"/>
              <a:gd name="connsiteX91" fmla="*/ 3460955 w 4277032"/>
              <a:gd name="connsiteY91" fmla="*/ 141070 h 229563"/>
              <a:gd name="connsiteX92" fmla="*/ 3431458 w 4277032"/>
              <a:gd name="connsiteY92" fmla="*/ 160735 h 229563"/>
              <a:gd name="connsiteX93" fmla="*/ 3392129 w 4277032"/>
              <a:gd name="connsiteY93" fmla="*/ 190232 h 229563"/>
              <a:gd name="connsiteX94" fmla="*/ 3362632 w 4277032"/>
              <a:gd name="connsiteY94" fmla="*/ 209896 h 229563"/>
              <a:gd name="connsiteX95" fmla="*/ 3490452 w 4277032"/>
              <a:gd name="connsiteY95" fmla="*/ 200064 h 229563"/>
              <a:gd name="connsiteX96" fmla="*/ 3578942 w 4277032"/>
              <a:gd name="connsiteY96" fmla="*/ 180399 h 229563"/>
              <a:gd name="connsiteX97" fmla="*/ 3647768 w 4277032"/>
              <a:gd name="connsiteY97" fmla="*/ 160735 h 229563"/>
              <a:gd name="connsiteX98" fmla="*/ 3755923 w 4277032"/>
              <a:gd name="connsiteY98" fmla="*/ 141070 h 229563"/>
              <a:gd name="connsiteX99" fmla="*/ 3775587 w 4277032"/>
              <a:gd name="connsiteY99" fmla="*/ 150903 h 229563"/>
              <a:gd name="connsiteX100" fmla="*/ 3814916 w 4277032"/>
              <a:gd name="connsiteY100" fmla="*/ 160735 h 229563"/>
              <a:gd name="connsiteX101" fmla="*/ 3883742 w 4277032"/>
              <a:gd name="connsiteY101" fmla="*/ 141070 h 229563"/>
              <a:gd name="connsiteX102" fmla="*/ 3913239 w 4277032"/>
              <a:gd name="connsiteY102" fmla="*/ 121406 h 229563"/>
              <a:gd name="connsiteX103" fmla="*/ 3883742 w 4277032"/>
              <a:gd name="connsiteY103" fmla="*/ 190232 h 229563"/>
              <a:gd name="connsiteX104" fmla="*/ 3873910 w 4277032"/>
              <a:gd name="connsiteY104" fmla="*/ 219728 h 229563"/>
              <a:gd name="connsiteX105" fmla="*/ 3962400 w 4277032"/>
              <a:gd name="connsiteY105" fmla="*/ 209896 h 229563"/>
              <a:gd name="connsiteX106" fmla="*/ 4031226 w 4277032"/>
              <a:gd name="connsiteY106" fmla="*/ 209896 h 229563"/>
              <a:gd name="connsiteX107" fmla="*/ 4159045 w 4277032"/>
              <a:gd name="connsiteY107" fmla="*/ 200064 h 229563"/>
              <a:gd name="connsiteX108" fmla="*/ 4198374 w 4277032"/>
              <a:gd name="connsiteY108" fmla="*/ 190232 h 229563"/>
              <a:gd name="connsiteX109" fmla="*/ 4277032 w 4277032"/>
              <a:gd name="connsiteY109" fmla="*/ 180399 h 2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4277032" h="229563">
                <a:moveTo>
                  <a:pt x="206478" y="111574"/>
                </a:moveTo>
                <a:cubicBezTo>
                  <a:pt x="183536" y="124684"/>
                  <a:pt x="161707" y="139969"/>
                  <a:pt x="137652" y="150903"/>
                </a:cubicBezTo>
                <a:cubicBezTo>
                  <a:pt x="125350" y="156495"/>
                  <a:pt x="110744" y="155412"/>
                  <a:pt x="98323" y="160735"/>
                </a:cubicBezTo>
                <a:cubicBezTo>
                  <a:pt x="87462" y="165390"/>
                  <a:pt x="79086" y="174536"/>
                  <a:pt x="68826" y="180399"/>
                </a:cubicBezTo>
                <a:cubicBezTo>
                  <a:pt x="34803" y="199841"/>
                  <a:pt x="33095" y="198865"/>
                  <a:pt x="0" y="209896"/>
                </a:cubicBezTo>
                <a:cubicBezTo>
                  <a:pt x="9832" y="213173"/>
                  <a:pt x="19133" y="219728"/>
                  <a:pt x="29497" y="219728"/>
                </a:cubicBezTo>
                <a:cubicBezTo>
                  <a:pt x="68453" y="219728"/>
                  <a:pt x="141875" y="199594"/>
                  <a:pt x="176981" y="190232"/>
                </a:cubicBezTo>
                <a:cubicBezTo>
                  <a:pt x="200035" y="184084"/>
                  <a:pt x="223383" y="178721"/>
                  <a:pt x="245807" y="170567"/>
                </a:cubicBezTo>
                <a:cubicBezTo>
                  <a:pt x="259582" y="165558"/>
                  <a:pt x="271412" y="156049"/>
                  <a:pt x="285136" y="150903"/>
                </a:cubicBezTo>
                <a:cubicBezTo>
                  <a:pt x="297789" y="146158"/>
                  <a:pt x="336552" y="135027"/>
                  <a:pt x="324465" y="141070"/>
                </a:cubicBezTo>
                <a:cubicBezTo>
                  <a:pt x="300522" y="153041"/>
                  <a:pt x="254373" y="163509"/>
                  <a:pt x="226142" y="170567"/>
                </a:cubicBezTo>
                <a:cubicBezTo>
                  <a:pt x="213032" y="177122"/>
                  <a:pt x="199381" y="182691"/>
                  <a:pt x="186813" y="190232"/>
                </a:cubicBezTo>
                <a:cubicBezTo>
                  <a:pt x="80649" y="253932"/>
                  <a:pt x="133120" y="224568"/>
                  <a:pt x="206478" y="209896"/>
                </a:cubicBezTo>
                <a:cubicBezTo>
                  <a:pt x="229203" y="205351"/>
                  <a:pt x="252578" y="204609"/>
                  <a:pt x="275303" y="200064"/>
                </a:cubicBezTo>
                <a:cubicBezTo>
                  <a:pt x="449122" y="165300"/>
                  <a:pt x="259167" y="192248"/>
                  <a:pt x="432620" y="170567"/>
                </a:cubicBezTo>
                <a:cubicBezTo>
                  <a:pt x="471949" y="160735"/>
                  <a:pt x="512148" y="153890"/>
                  <a:pt x="550607" y="141070"/>
                </a:cubicBezTo>
                <a:cubicBezTo>
                  <a:pt x="560439" y="137793"/>
                  <a:pt x="590467" y="131238"/>
                  <a:pt x="580103" y="131238"/>
                </a:cubicBezTo>
                <a:cubicBezTo>
                  <a:pt x="563391" y="131238"/>
                  <a:pt x="547329" y="137793"/>
                  <a:pt x="530942" y="141070"/>
                </a:cubicBezTo>
                <a:cubicBezTo>
                  <a:pt x="504723" y="154180"/>
                  <a:pt x="480094" y="171129"/>
                  <a:pt x="452284" y="180399"/>
                </a:cubicBezTo>
                <a:cubicBezTo>
                  <a:pt x="442452" y="183677"/>
                  <a:pt x="432057" y="185597"/>
                  <a:pt x="422787" y="190232"/>
                </a:cubicBezTo>
                <a:cubicBezTo>
                  <a:pt x="412218" y="195517"/>
                  <a:pt x="381826" y="207030"/>
                  <a:pt x="393290" y="209896"/>
                </a:cubicBezTo>
                <a:cubicBezTo>
                  <a:pt x="415773" y="215517"/>
                  <a:pt x="439120" y="202938"/>
                  <a:pt x="462116" y="200064"/>
                </a:cubicBezTo>
                <a:cubicBezTo>
                  <a:pt x="491565" y="196383"/>
                  <a:pt x="521110" y="193509"/>
                  <a:pt x="550607" y="190232"/>
                </a:cubicBezTo>
                <a:cubicBezTo>
                  <a:pt x="796612" y="116430"/>
                  <a:pt x="488094" y="201598"/>
                  <a:pt x="766916" y="150903"/>
                </a:cubicBezTo>
                <a:cubicBezTo>
                  <a:pt x="1105515" y="89340"/>
                  <a:pt x="647485" y="145600"/>
                  <a:pt x="953729" y="111574"/>
                </a:cubicBezTo>
                <a:cubicBezTo>
                  <a:pt x="953729" y="111574"/>
                  <a:pt x="927220" y="117133"/>
                  <a:pt x="914400" y="121406"/>
                </a:cubicBezTo>
                <a:cubicBezTo>
                  <a:pt x="875071" y="134516"/>
                  <a:pt x="831961" y="139406"/>
                  <a:pt x="796413" y="160735"/>
                </a:cubicBezTo>
                <a:cubicBezTo>
                  <a:pt x="780026" y="170567"/>
                  <a:pt x="765089" y="183372"/>
                  <a:pt x="747252" y="190232"/>
                </a:cubicBezTo>
                <a:cubicBezTo>
                  <a:pt x="722027" y="199934"/>
                  <a:pt x="641647" y="211969"/>
                  <a:pt x="668594" y="209896"/>
                </a:cubicBezTo>
                <a:lnTo>
                  <a:pt x="796413" y="200064"/>
                </a:lnTo>
                <a:cubicBezTo>
                  <a:pt x="835742" y="190232"/>
                  <a:pt x="874648" y="178517"/>
                  <a:pt x="914400" y="170567"/>
                </a:cubicBezTo>
                <a:cubicBezTo>
                  <a:pt x="1131432" y="127161"/>
                  <a:pt x="953444" y="178013"/>
                  <a:pt x="1179871" y="121406"/>
                </a:cubicBezTo>
                <a:cubicBezTo>
                  <a:pt x="1389505" y="68997"/>
                  <a:pt x="1242216" y="89608"/>
                  <a:pt x="1415845" y="72245"/>
                </a:cubicBezTo>
                <a:lnTo>
                  <a:pt x="1514168" y="42748"/>
                </a:lnTo>
                <a:cubicBezTo>
                  <a:pt x="1527161" y="39036"/>
                  <a:pt x="1543942" y="23361"/>
                  <a:pt x="1553497" y="32916"/>
                </a:cubicBezTo>
                <a:cubicBezTo>
                  <a:pt x="1561853" y="41272"/>
                  <a:pt x="1534798" y="47781"/>
                  <a:pt x="1524000" y="52580"/>
                </a:cubicBezTo>
                <a:cubicBezTo>
                  <a:pt x="1505058" y="60998"/>
                  <a:pt x="1483547" y="62975"/>
                  <a:pt x="1465007" y="72245"/>
                </a:cubicBezTo>
                <a:cubicBezTo>
                  <a:pt x="1443868" y="82814"/>
                  <a:pt x="1426761" y="100257"/>
                  <a:pt x="1406013" y="111574"/>
                </a:cubicBezTo>
                <a:cubicBezTo>
                  <a:pt x="1390519" y="120025"/>
                  <a:pt x="1372846" y="123774"/>
                  <a:pt x="1356852" y="131238"/>
                </a:cubicBezTo>
                <a:cubicBezTo>
                  <a:pt x="1266107" y="173585"/>
                  <a:pt x="1283165" y="163975"/>
                  <a:pt x="1229032" y="200064"/>
                </a:cubicBezTo>
                <a:cubicBezTo>
                  <a:pt x="1300055" y="235575"/>
                  <a:pt x="1238934" y="217524"/>
                  <a:pt x="1337187" y="190232"/>
                </a:cubicBezTo>
                <a:cubicBezTo>
                  <a:pt x="1372493" y="180425"/>
                  <a:pt x="1409290" y="177122"/>
                  <a:pt x="1445342" y="170567"/>
                </a:cubicBezTo>
                <a:cubicBezTo>
                  <a:pt x="1514168" y="144348"/>
                  <a:pt x="1584517" y="121822"/>
                  <a:pt x="1651820" y="91909"/>
                </a:cubicBezTo>
                <a:cubicBezTo>
                  <a:pt x="1681317" y="78799"/>
                  <a:pt x="1710086" y="63914"/>
                  <a:pt x="1740310" y="52580"/>
                </a:cubicBezTo>
                <a:cubicBezTo>
                  <a:pt x="1762651" y="44202"/>
                  <a:pt x="1786713" y="41070"/>
                  <a:pt x="1809136" y="32916"/>
                </a:cubicBezTo>
                <a:cubicBezTo>
                  <a:pt x="1822911" y="27907"/>
                  <a:pt x="1834993" y="19025"/>
                  <a:pt x="1848465" y="13251"/>
                </a:cubicBezTo>
                <a:cubicBezTo>
                  <a:pt x="1857991" y="9168"/>
                  <a:pt x="1877961" y="-6945"/>
                  <a:pt x="1877961" y="3419"/>
                </a:cubicBezTo>
                <a:cubicBezTo>
                  <a:pt x="1877961" y="15236"/>
                  <a:pt x="1858725" y="17220"/>
                  <a:pt x="1848465" y="23083"/>
                </a:cubicBezTo>
                <a:cubicBezTo>
                  <a:pt x="1835739" y="30355"/>
                  <a:pt x="1821949" y="35630"/>
                  <a:pt x="1809136" y="42748"/>
                </a:cubicBezTo>
                <a:cubicBezTo>
                  <a:pt x="1754939" y="72858"/>
                  <a:pt x="1706017" y="110961"/>
                  <a:pt x="1651820" y="141070"/>
                </a:cubicBezTo>
                <a:cubicBezTo>
                  <a:pt x="1639007" y="148188"/>
                  <a:pt x="1625216" y="153463"/>
                  <a:pt x="1612490" y="160735"/>
                </a:cubicBezTo>
                <a:cubicBezTo>
                  <a:pt x="1602230" y="166598"/>
                  <a:pt x="1571177" y="180399"/>
                  <a:pt x="1582994" y="180399"/>
                </a:cubicBezTo>
                <a:cubicBezTo>
                  <a:pt x="1646094" y="180399"/>
                  <a:pt x="1751721" y="157081"/>
                  <a:pt x="1818968" y="141070"/>
                </a:cubicBezTo>
                <a:cubicBezTo>
                  <a:pt x="1857158" y="131977"/>
                  <a:pt x="1978708" y="99699"/>
                  <a:pt x="2025445" y="91909"/>
                </a:cubicBezTo>
                <a:cubicBezTo>
                  <a:pt x="2054720" y="87030"/>
                  <a:pt x="2084439" y="85354"/>
                  <a:pt x="2113936" y="82077"/>
                </a:cubicBezTo>
                <a:cubicBezTo>
                  <a:pt x="2136878" y="75522"/>
                  <a:pt x="2159614" y="68199"/>
                  <a:pt x="2182761" y="62412"/>
                </a:cubicBezTo>
                <a:cubicBezTo>
                  <a:pt x="2198974" y="58359"/>
                  <a:pt x="2231923" y="35868"/>
                  <a:pt x="2231923" y="52580"/>
                </a:cubicBezTo>
                <a:cubicBezTo>
                  <a:pt x="2231923" y="71691"/>
                  <a:pt x="2198662" y="71476"/>
                  <a:pt x="2182761" y="82077"/>
                </a:cubicBezTo>
                <a:cubicBezTo>
                  <a:pt x="2169126" y="91167"/>
                  <a:pt x="2157587" y="103317"/>
                  <a:pt x="2143432" y="111574"/>
                </a:cubicBezTo>
                <a:cubicBezTo>
                  <a:pt x="2118111" y="126345"/>
                  <a:pt x="2089165" y="134642"/>
                  <a:pt x="2064774" y="150903"/>
                </a:cubicBezTo>
                <a:cubicBezTo>
                  <a:pt x="2026655" y="176316"/>
                  <a:pt x="2046488" y="166830"/>
                  <a:pt x="2005781" y="180399"/>
                </a:cubicBezTo>
                <a:cubicBezTo>
                  <a:pt x="2018891" y="183677"/>
                  <a:pt x="2031597" y="190232"/>
                  <a:pt x="2045110" y="190232"/>
                </a:cubicBezTo>
                <a:cubicBezTo>
                  <a:pt x="2117225" y="190232"/>
                  <a:pt x="2174668" y="181700"/>
                  <a:pt x="2241755" y="160735"/>
                </a:cubicBezTo>
                <a:cubicBezTo>
                  <a:pt x="2268483" y="152383"/>
                  <a:pt x="2293247" y="138030"/>
                  <a:pt x="2320413" y="131238"/>
                </a:cubicBezTo>
                <a:cubicBezTo>
                  <a:pt x="2346047" y="124829"/>
                  <a:pt x="2372913" y="125143"/>
                  <a:pt x="2399071" y="121406"/>
                </a:cubicBezTo>
                <a:cubicBezTo>
                  <a:pt x="2419539" y="118482"/>
                  <a:pt x="2484629" y="107390"/>
                  <a:pt x="2507226" y="101741"/>
                </a:cubicBezTo>
                <a:cubicBezTo>
                  <a:pt x="2517281" y="99227"/>
                  <a:pt x="2545610" y="86577"/>
                  <a:pt x="2536723" y="91909"/>
                </a:cubicBezTo>
                <a:cubicBezTo>
                  <a:pt x="2511586" y="106991"/>
                  <a:pt x="2484284" y="118128"/>
                  <a:pt x="2458065" y="131238"/>
                </a:cubicBezTo>
                <a:cubicBezTo>
                  <a:pt x="2444955" y="137793"/>
                  <a:pt x="2432641" y="146268"/>
                  <a:pt x="2418736" y="150903"/>
                </a:cubicBezTo>
                <a:cubicBezTo>
                  <a:pt x="2408904" y="154180"/>
                  <a:pt x="2398509" y="156100"/>
                  <a:pt x="2389239" y="160735"/>
                </a:cubicBezTo>
                <a:cubicBezTo>
                  <a:pt x="2378670" y="166020"/>
                  <a:pt x="2347960" y="181305"/>
                  <a:pt x="2359742" y="180399"/>
                </a:cubicBezTo>
                <a:cubicBezTo>
                  <a:pt x="2412937" y="176307"/>
                  <a:pt x="2464619" y="160735"/>
                  <a:pt x="2517058" y="150903"/>
                </a:cubicBezTo>
                <a:cubicBezTo>
                  <a:pt x="2720876" y="60318"/>
                  <a:pt x="2491929" y="155069"/>
                  <a:pt x="2694039" y="91909"/>
                </a:cubicBezTo>
                <a:cubicBezTo>
                  <a:pt x="2845531" y="44567"/>
                  <a:pt x="2672201" y="72486"/>
                  <a:pt x="2851355" y="52580"/>
                </a:cubicBezTo>
                <a:cubicBezTo>
                  <a:pt x="2844800" y="65690"/>
                  <a:pt x="2842054" y="81545"/>
                  <a:pt x="2831690" y="91909"/>
                </a:cubicBezTo>
                <a:cubicBezTo>
                  <a:pt x="2821326" y="102273"/>
                  <a:pt x="2804288" y="103055"/>
                  <a:pt x="2792361" y="111574"/>
                </a:cubicBezTo>
                <a:cubicBezTo>
                  <a:pt x="2781046" y="119656"/>
                  <a:pt x="2773547" y="132169"/>
                  <a:pt x="2762865" y="141070"/>
                </a:cubicBezTo>
                <a:cubicBezTo>
                  <a:pt x="2680733" y="209513"/>
                  <a:pt x="2790045" y="104058"/>
                  <a:pt x="2703871" y="190232"/>
                </a:cubicBezTo>
                <a:cubicBezTo>
                  <a:pt x="2723536" y="193509"/>
                  <a:pt x="2742929" y="200064"/>
                  <a:pt x="2762865" y="200064"/>
                </a:cubicBezTo>
                <a:cubicBezTo>
                  <a:pt x="2817855" y="200064"/>
                  <a:pt x="2824516" y="174819"/>
                  <a:pt x="2880852" y="160735"/>
                </a:cubicBezTo>
                <a:cubicBezTo>
                  <a:pt x="2909644" y="153537"/>
                  <a:pt x="2939845" y="154180"/>
                  <a:pt x="2969342" y="150903"/>
                </a:cubicBezTo>
                <a:cubicBezTo>
                  <a:pt x="3060889" y="130559"/>
                  <a:pt x="3082376" y="121406"/>
                  <a:pt x="3185652" y="121406"/>
                </a:cubicBezTo>
                <a:cubicBezTo>
                  <a:pt x="3199165" y="121406"/>
                  <a:pt x="3211871" y="127961"/>
                  <a:pt x="3224981" y="131238"/>
                </a:cubicBezTo>
                <a:cubicBezTo>
                  <a:pt x="3215149" y="137793"/>
                  <a:pt x="3204938" y="143813"/>
                  <a:pt x="3195484" y="150903"/>
                </a:cubicBezTo>
                <a:cubicBezTo>
                  <a:pt x="3178696" y="163494"/>
                  <a:pt x="3164119" y="179110"/>
                  <a:pt x="3146323" y="190232"/>
                </a:cubicBezTo>
                <a:cubicBezTo>
                  <a:pt x="3137534" y="195725"/>
                  <a:pt x="3106525" y="201209"/>
                  <a:pt x="3116826" y="200064"/>
                </a:cubicBezTo>
                <a:cubicBezTo>
                  <a:pt x="3174396" y="193667"/>
                  <a:pt x="3246714" y="181065"/>
                  <a:pt x="3303639" y="160735"/>
                </a:cubicBezTo>
                <a:cubicBezTo>
                  <a:pt x="3327145" y="152340"/>
                  <a:pt x="3349169" y="140198"/>
                  <a:pt x="3372465" y="131238"/>
                </a:cubicBezTo>
                <a:cubicBezTo>
                  <a:pt x="3439949" y="105283"/>
                  <a:pt x="3414171" y="117917"/>
                  <a:pt x="3470787" y="101741"/>
                </a:cubicBezTo>
                <a:cubicBezTo>
                  <a:pt x="3480752" y="98894"/>
                  <a:pt x="3490452" y="95186"/>
                  <a:pt x="3500284" y="91909"/>
                </a:cubicBezTo>
                <a:cubicBezTo>
                  <a:pt x="3497007" y="105019"/>
                  <a:pt x="3498894" y="120686"/>
                  <a:pt x="3490452" y="131238"/>
                </a:cubicBezTo>
                <a:cubicBezTo>
                  <a:pt x="3483978" y="139331"/>
                  <a:pt x="3470225" y="136435"/>
                  <a:pt x="3460955" y="141070"/>
                </a:cubicBezTo>
                <a:cubicBezTo>
                  <a:pt x="3450386" y="146355"/>
                  <a:pt x="3441074" y="153866"/>
                  <a:pt x="3431458" y="160735"/>
                </a:cubicBezTo>
                <a:cubicBezTo>
                  <a:pt x="3418123" y="170260"/>
                  <a:pt x="3405464" y="180707"/>
                  <a:pt x="3392129" y="190232"/>
                </a:cubicBezTo>
                <a:cubicBezTo>
                  <a:pt x="3382513" y="197100"/>
                  <a:pt x="3350874" y="208720"/>
                  <a:pt x="3362632" y="209896"/>
                </a:cubicBezTo>
                <a:cubicBezTo>
                  <a:pt x="3405152" y="214148"/>
                  <a:pt x="3447845" y="203341"/>
                  <a:pt x="3490452" y="200064"/>
                </a:cubicBezTo>
                <a:cubicBezTo>
                  <a:pt x="3519949" y="193509"/>
                  <a:pt x="3549628" y="187728"/>
                  <a:pt x="3578942" y="180399"/>
                </a:cubicBezTo>
                <a:cubicBezTo>
                  <a:pt x="3602090" y="174612"/>
                  <a:pt x="3624620" y="166522"/>
                  <a:pt x="3647768" y="160735"/>
                </a:cubicBezTo>
                <a:cubicBezTo>
                  <a:pt x="3675245" y="153866"/>
                  <a:pt x="3729633" y="145452"/>
                  <a:pt x="3755923" y="141070"/>
                </a:cubicBezTo>
                <a:cubicBezTo>
                  <a:pt x="3827565" y="93310"/>
                  <a:pt x="3759757" y="129795"/>
                  <a:pt x="3775587" y="150903"/>
                </a:cubicBezTo>
                <a:cubicBezTo>
                  <a:pt x="3783695" y="161714"/>
                  <a:pt x="3801806" y="157458"/>
                  <a:pt x="3814916" y="160735"/>
                </a:cubicBezTo>
                <a:cubicBezTo>
                  <a:pt x="3827524" y="157583"/>
                  <a:pt x="3869632" y="148125"/>
                  <a:pt x="3883742" y="141070"/>
                </a:cubicBezTo>
                <a:cubicBezTo>
                  <a:pt x="3894311" y="135785"/>
                  <a:pt x="3903407" y="127961"/>
                  <a:pt x="3913239" y="121406"/>
                </a:cubicBezTo>
                <a:cubicBezTo>
                  <a:pt x="3892777" y="203257"/>
                  <a:pt x="3917692" y="122332"/>
                  <a:pt x="3883742" y="190232"/>
                </a:cubicBezTo>
                <a:cubicBezTo>
                  <a:pt x="3879107" y="199502"/>
                  <a:pt x="3863856" y="217214"/>
                  <a:pt x="3873910" y="219728"/>
                </a:cubicBezTo>
                <a:cubicBezTo>
                  <a:pt x="3902702" y="226926"/>
                  <a:pt x="3932903" y="213173"/>
                  <a:pt x="3962400" y="209896"/>
                </a:cubicBezTo>
                <a:cubicBezTo>
                  <a:pt x="4067841" y="157177"/>
                  <a:pt x="3944753" y="204492"/>
                  <a:pt x="4031226" y="209896"/>
                </a:cubicBezTo>
                <a:cubicBezTo>
                  <a:pt x="4073875" y="212561"/>
                  <a:pt x="4116439" y="203341"/>
                  <a:pt x="4159045" y="200064"/>
                </a:cubicBezTo>
                <a:cubicBezTo>
                  <a:pt x="4172155" y="196787"/>
                  <a:pt x="4185079" y="192649"/>
                  <a:pt x="4198374" y="190232"/>
                </a:cubicBezTo>
                <a:cubicBezTo>
                  <a:pt x="4255004" y="179935"/>
                  <a:pt x="4246209" y="180399"/>
                  <a:pt x="4277032" y="180399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75F1ABA9-B6B5-4E73-9894-038CD00084FD}"/>
              </a:ext>
            </a:extLst>
          </p:cNvPr>
          <p:cNvSpPr/>
          <p:nvPr/>
        </p:nvSpPr>
        <p:spPr>
          <a:xfrm>
            <a:off x="5987845" y="5794983"/>
            <a:ext cx="5417574" cy="263096"/>
          </a:xfrm>
          <a:custGeom>
            <a:avLst/>
            <a:gdLst>
              <a:gd name="connsiteX0" fmla="*/ 206478 w 4277032"/>
              <a:gd name="connsiteY0" fmla="*/ 111574 h 229563"/>
              <a:gd name="connsiteX1" fmla="*/ 137652 w 4277032"/>
              <a:gd name="connsiteY1" fmla="*/ 150903 h 229563"/>
              <a:gd name="connsiteX2" fmla="*/ 98323 w 4277032"/>
              <a:gd name="connsiteY2" fmla="*/ 160735 h 229563"/>
              <a:gd name="connsiteX3" fmla="*/ 68826 w 4277032"/>
              <a:gd name="connsiteY3" fmla="*/ 180399 h 229563"/>
              <a:gd name="connsiteX4" fmla="*/ 0 w 4277032"/>
              <a:gd name="connsiteY4" fmla="*/ 209896 h 229563"/>
              <a:gd name="connsiteX5" fmla="*/ 29497 w 4277032"/>
              <a:gd name="connsiteY5" fmla="*/ 219728 h 229563"/>
              <a:gd name="connsiteX6" fmla="*/ 176981 w 4277032"/>
              <a:gd name="connsiteY6" fmla="*/ 190232 h 229563"/>
              <a:gd name="connsiteX7" fmla="*/ 245807 w 4277032"/>
              <a:gd name="connsiteY7" fmla="*/ 170567 h 229563"/>
              <a:gd name="connsiteX8" fmla="*/ 285136 w 4277032"/>
              <a:gd name="connsiteY8" fmla="*/ 150903 h 229563"/>
              <a:gd name="connsiteX9" fmla="*/ 324465 w 4277032"/>
              <a:gd name="connsiteY9" fmla="*/ 141070 h 229563"/>
              <a:gd name="connsiteX10" fmla="*/ 226142 w 4277032"/>
              <a:gd name="connsiteY10" fmla="*/ 170567 h 229563"/>
              <a:gd name="connsiteX11" fmla="*/ 186813 w 4277032"/>
              <a:gd name="connsiteY11" fmla="*/ 190232 h 229563"/>
              <a:gd name="connsiteX12" fmla="*/ 206478 w 4277032"/>
              <a:gd name="connsiteY12" fmla="*/ 209896 h 229563"/>
              <a:gd name="connsiteX13" fmla="*/ 275303 w 4277032"/>
              <a:gd name="connsiteY13" fmla="*/ 200064 h 229563"/>
              <a:gd name="connsiteX14" fmla="*/ 432620 w 4277032"/>
              <a:gd name="connsiteY14" fmla="*/ 170567 h 229563"/>
              <a:gd name="connsiteX15" fmla="*/ 550607 w 4277032"/>
              <a:gd name="connsiteY15" fmla="*/ 141070 h 229563"/>
              <a:gd name="connsiteX16" fmla="*/ 580103 w 4277032"/>
              <a:gd name="connsiteY16" fmla="*/ 131238 h 229563"/>
              <a:gd name="connsiteX17" fmla="*/ 530942 w 4277032"/>
              <a:gd name="connsiteY17" fmla="*/ 141070 h 229563"/>
              <a:gd name="connsiteX18" fmla="*/ 452284 w 4277032"/>
              <a:gd name="connsiteY18" fmla="*/ 180399 h 229563"/>
              <a:gd name="connsiteX19" fmla="*/ 422787 w 4277032"/>
              <a:gd name="connsiteY19" fmla="*/ 190232 h 229563"/>
              <a:gd name="connsiteX20" fmla="*/ 393290 w 4277032"/>
              <a:gd name="connsiteY20" fmla="*/ 209896 h 229563"/>
              <a:gd name="connsiteX21" fmla="*/ 462116 w 4277032"/>
              <a:gd name="connsiteY21" fmla="*/ 200064 h 229563"/>
              <a:gd name="connsiteX22" fmla="*/ 550607 w 4277032"/>
              <a:gd name="connsiteY22" fmla="*/ 190232 h 229563"/>
              <a:gd name="connsiteX23" fmla="*/ 766916 w 4277032"/>
              <a:gd name="connsiteY23" fmla="*/ 150903 h 229563"/>
              <a:gd name="connsiteX24" fmla="*/ 953729 w 4277032"/>
              <a:gd name="connsiteY24" fmla="*/ 111574 h 229563"/>
              <a:gd name="connsiteX25" fmla="*/ 914400 w 4277032"/>
              <a:gd name="connsiteY25" fmla="*/ 121406 h 229563"/>
              <a:gd name="connsiteX26" fmla="*/ 796413 w 4277032"/>
              <a:gd name="connsiteY26" fmla="*/ 160735 h 229563"/>
              <a:gd name="connsiteX27" fmla="*/ 747252 w 4277032"/>
              <a:gd name="connsiteY27" fmla="*/ 190232 h 229563"/>
              <a:gd name="connsiteX28" fmla="*/ 668594 w 4277032"/>
              <a:gd name="connsiteY28" fmla="*/ 209896 h 229563"/>
              <a:gd name="connsiteX29" fmla="*/ 796413 w 4277032"/>
              <a:gd name="connsiteY29" fmla="*/ 200064 h 229563"/>
              <a:gd name="connsiteX30" fmla="*/ 914400 w 4277032"/>
              <a:gd name="connsiteY30" fmla="*/ 170567 h 229563"/>
              <a:gd name="connsiteX31" fmla="*/ 1179871 w 4277032"/>
              <a:gd name="connsiteY31" fmla="*/ 121406 h 229563"/>
              <a:gd name="connsiteX32" fmla="*/ 1415845 w 4277032"/>
              <a:gd name="connsiteY32" fmla="*/ 72245 h 229563"/>
              <a:gd name="connsiteX33" fmla="*/ 1514168 w 4277032"/>
              <a:gd name="connsiteY33" fmla="*/ 42748 h 229563"/>
              <a:gd name="connsiteX34" fmla="*/ 1553497 w 4277032"/>
              <a:gd name="connsiteY34" fmla="*/ 32916 h 229563"/>
              <a:gd name="connsiteX35" fmla="*/ 1524000 w 4277032"/>
              <a:gd name="connsiteY35" fmla="*/ 52580 h 229563"/>
              <a:gd name="connsiteX36" fmla="*/ 1465007 w 4277032"/>
              <a:gd name="connsiteY36" fmla="*/ 72245 h 229563"/>
              <a:gd name="connsiteX37" fmla="*/ 1406013 w 4277032"/>
              <a:gd name="connsiteY37" fmla="*/ 111574 h 229563"/>
              <a:gd name="connsiteX38" fmla="*/ 1356852 w 4277032"/>
              <a:gd name="connsiteY38" fmla="*/ 131238 h 229563"/>
              <a:gd name="connsiteX39" fmla="*/ 1229032 w 4277032"/>
              <a:gd name="connsiteY39" fmla="*/ 200064 h 229563"/>
              <a:gd name="connsiteX40" fmla="*/ 1337187 w 4277032"/>
              <a:gd name="connsiteY40" fmla="*/ 190232 h 229563"/>
              <a:gd name="connsiteX41" fmla="*/ 1445342 w 4277032"/>
              <a:gd name="connsiteY41" fmla="*/ 170567 h 229563"/>
              <a:gd name="connsiteX42" fmla="*/ 1651820 w 4277032"/>
              <a:gd name="connsiteY42" fmla="*/ 91909 h 229563"/>
              <a:gd name="connsiteX43" fmla="*/ 1740310 w 4277032"/>
              <a:gd name="connsiteY43" fmla="*/ 52580 h 229563"/>
              <a:gd name="connsiteX44" fmla="*/ 1809136 w 4277032"/>
              <a:gd name="connsiteY44" fmla="*/ 32916 h 229563"/>
              <a:gd name="connsiteX45" fmla="*/ 1848465 w 4277032"/>
              <a:gd name="connsiteY45" fmla="*/ 13251 h 229563"/>
              <a:gd name="connsiteX46" fmla="*/ 1877961 w 4277032"/>
              <a:gd name="connsiteY46" fmla="*/ 3419 h 229563"/>
              <a:gd name="connsiteX47" fmla="*/ 1848465 w 4277032"/>
              <a:gd name="connsiteY47" fmla="*/ 23083 h 229563"/>
              <a:gd name="connsiteX48" fmla="*/ 1809136 w 4277032"/>
              <a:gd name="connsiteY48" fmla="*/ 42748 h 229563"/>
              <a:gd name="connsiteX49" fmla="*/ 1651820 w 4277032"/>
              <a:gd name="connsiteY49" fmla="*/ 141070 h 229563"/>
              <a:gd name="connsiteX50" fmla="*/ 1612490 w 4277032"/>
              <a:gd name="connsiteY50" fmla="*/ 160735 h 229563"/>
              <a:gd name="connsiteX51" fmla="*/ 1582994 w 4277032"/>
              <a:gd name="connsiteY51" fmla="*/ 180399 h 229563"/>
              <a:gd name="connsiteX52" fmla="*/ 1818968 w 4277032"/>
              <a:gd name="connsiteY52" fmla="*/ 141070 h 229563"/>
              <a:gd name="connsiteX53" fmla="*/ 2025445 w 4277032"/>
              <a:gd name="connsiteY53" fmla="*/ 91909 h 229563"/>
              <a:gd name="connsiteX54" fmla="*/ 2113936 w 4277032"/>
              <a:gd name="connsiteY54" fmla="*/ 82077 h 229563"/>
              <a:gd name="connsiteX55" fmla="*/ 2182761 w 4277032"/>
              <a:gd name="connsiteY55" fmla="*/ 62412 h 229563"/>
              <a:gd name="connsiteX56" fmla="*/ 2231923 w 4277032"/>
              <a:gd name="connsiteY56" fmla="*/ 52580 h 229563"/>
              <a:gd name="connsiteX57" fmla="*/ 2182761 w 4277032"/>
              <a:gd name="connsiteY57" fmla="*/ 82077 h 229563"/>
              <a:gd name="connsiteX58" fmla="*/ 2143432 w 4277032"/>
              <a:gd name="connsiteY58" fmla="*/ 111574 h 229563"/>
              <a:gd name="connsiteX59" fmla="*/ 2064774 w 4277032"/>
              <a:gd name="connsiteY59" fmla="*/ 150903 h 229563"/>
              <a:gd name="connsiteX60" fmla="*/ 2005781 w 4277032"/>
              <a:gd name="connsiteY60" fmla="*/ 180399 h 229563"/>
              <a:gd name="connsiteX61" fmla="*/ 2045110 w 4277032"/>
              <a:gd name="connsiteY61" fmla="*/ 190232 h 229563"/>
              <a:gd name="connsiteX62" fmla="*/ 2241755 w 4277032"/>
              <a:gd name="connsiteY62" fmla="*/ 160735 h 229563"/>
              <a:gd name="connsiteX63" fmla="*/ 2320413 w 4277032"/>
              <a:gd name="connsiteY63" fmla="*/ 131238 h 229563"/>
              <a:gd name="connsiteX64" fmla="*/ 2399071 w 4277032"/>
              <a:gd name="connsiteY64" fmla="*/ 121406 h 229563"/>
              <a:gd name="connsiteX65" fmla="*/ 2507226 w 4277032"/>
              <a:gd name="connsiteY65" fmla="*/ 101741 h 229563"/>
              <a:gd name="connsiteX66" fmla="*/ 2536723 w 4277032"/>
              <a:gd name="connsiteY66" fmla="*/ 91909 h 229563"/>
              <a:gd name="connsiteX67" fmla="*/ 2458065 w 4277032"/>
              <a:gd name="connsiteY67" fmla="*/ 131238 h 229563"/>
              <a:gd name="connsiteX68" fmla="*/ 2418736 w 4277032"/>
              <a:gd name="connsiteY68" fmla="*/ 150903 h 229563"/>
              <a:gd name="connsiteX69" fmla="*/ 2389239 w 4277032"/>
              <a:gd name="connsiteY69" fmla="*/ 160735 h 229563"/>
              <a:gd name="connsiteX70" fmla="*/ 2359742 w 4277032"/>
              <a:gd name="connsiteY70" fmla="*/ 180399 h 229563"/>
              <a:gd name="connsiteX71" fmla="*/ 2517058 w 4277032"/>
              <a:gd name="connsiteY71" fmla="*/ 150903 h 229563"/>
              <a:gd name="connsiteX72" fmla="*/ 2694039 w 4277032"/>
              <a:gd name="connsiteY72" fmla="*/ 91909 h 229563"/>
              <a:gd name="connsiteX73" fmla="*/ 2851355 w 4277032"/>
              <a:gd name="connsiteY73" fmla="*/ 52580 h 229563"/>
              <a:gd name="connsiteX74" fmla="*/ 2831690 w 4277032"/>
              <a:gd name="connsiteY74" fmla="*/ 91909 h 229563"/>
              <a:gd name="connsiteX75" fmla="*/ 2792361 w 4277032"/>
              <a:gd name="connsiteY75" fmla="*/ 111574 h 229563"/>
              <a:gd name="connsiteX76" fmla="*/ 2762865 w 4277032"/>
              <a:gd name="connsiteY76" fmla="*/ 141070 h 229563"/>
              <a:gd name="connsiteX77" fmla="*/ 2703871 w 4277032"/>
              <a:gd name="connsiteY77" fmla="*/ 190232 h 229563"/>
              <a:gd name="connsiteX78" fmla="*/ 2762865 w 4277032"/>
              <a:gd name="connsiteY78" fmla="*/ 200064 h 229563"/>
              <a:gd name="connsiteX79" fmla="*/ 2880852 w 4277032"/>
              <a:gd name="connsiteY79" fmla="*/ 160735 h 229563"/>
              <a:gd name="connsiteX80" fmla="*/ 2969342 w 4277032"/>
              <a:gd name="connsiteY80" fmla="*/ 150903 h 229563"/>
              <a:gd name="connsiteX81" fmla="*/ 3185652 w 4277032"/>
              <a:gd name="connsiteY81" fmla="*/ 121406 h 229563"/>
              <a:gd name="connsiteX82" fmla="*/ 3224981 w 4277032"/>
              <a:gd name="connsiteY82" fmla="*/ 131238 h 229563"/>
              <a:gd name="connsiteX83" fmla="*/ 3195484 w 4277032"/>
              <a:gd name="connsiteY83" fmla="*/ 150903 h 229563"/>
              <a:gd name="connsiteX84" fmla="*/ 3146323 w 4277032"/>
              <a:gd name="connsiteY84" fmla="*/ 190232 h 229563"/>
              <a:gd name="connsiteX85" fmla="*/ 3116826 w 4277032"/>
              <a:gd name="connsiteY85" fmla="*/ 200064 h 229563"/>
              <a:gd name="connsiteX86" fmla="*/ 3303639 w 4277032"/>
              <a:gd name="connsiteY86" fmla="*/ 160735 h 229563"/>
              <a:gd name="connsiteX87" fmla="*/ 3372465 w 4277032"/>
              <a:gd name="connsiteY87" fmla="*/ 131238 h 229563"/>
              <a:gd name="connsiteX88" fmla="*/ 3470787 w 4277032"/>
              <a:gd name="connsiteY88" fmla="*/ 101741 h 229563"/>
              <a:gd name="connsiteX89" fmla="*/ 3500284 w 4277032"/>
              <a:gd name="connsiteY89" fmla="*/ 91909 h 229563"/>
              <a:gd name="connsiteX90" fmla="*/ 3490452 w 4277032"/>
              <a:gd name="connsiteY90" fmla="*/ 131238 h 229563"/>
              <a:gd name="connsiteX91" fmla="*/ 3460955 w 4277032"/>
              <a:gd name="connsiteY91" fmla="*/ 141070 h 229563"/>
              <a:gd name="connsiteX92" fmla="*/ 3431458 w 4277032"/>
              <a:gd name="connsiteY92" fmla="*/ 160735 h 229563"/>
              <a:gd name="connsiteX93" fmla="*/ 3392129 w 4277032"/>
              <a:gd name="connsiteY93" fmla="*/ 190232 h 229563"/>
              <a:gd name="connsiteX94" fmla="*/ 3362632 w 4277032"/>
              <a:gd name="connsiteY94" fmla="*/ 209896 h 229563"/>
              <a:gd name="connsiteX95" fmla="*/ 3490452 w 4277032"/>
              <a:gd name="connsiteY95" fmla="*/ 200064 h 229563"/>
              <a:gd name="connsiteX96" fmla="*/ 3578942 w 4277032"/>
              <a:gd name="connsiteY96" fmla="*/ 180399 h 229563"/>
              <a:gd name="connsiteX97" fmla="*/ 3647768 w 4277032"/>
              <a:gd name="connsiteY97" fmla="*/ 160735 h 229563"/>
              <a:gd name="connsiteX98" fmla="*/ 3755923 w 4277032"/>
              <a:gd name="connsiteY98" fmla="*/ 141070 h 229563"/>
              <a:gd name="connsiteX99" fmla="*/ 3775587 w 4277032"/>
              <a:gd name="connsiteY99" fmla="*/ 150903 h 229563"/>
              <a:gd name="connsiteX100" fmla="*/ 3814916 w 4277032"/>
              <a:gd name="connsiteY100" fmla="*/ 160735 h 229563"/>
              <a:gd name="connsiteX101" fmla="*/ 3883742 w 4277032"/>
              <a:gd name="connsiteY101" fmla="*/ 141070 h 229563"/>
              <a:gd name="connsiteX102" fmla="*/ 3913239 w 4277032"/>
              <a:gd name="connsiteY102" fmla="*/ 121406 h 229563"/>
              <a:gd name="connsiteX103" fmla="*/ 3883742 w 4277032"/>
              <a:gd name="connsiteY103" fmla="*/ 190232 h 229563"/>
              <a:gd name="connsiteX104" fmla="*/ 3873910 w 4277032"/>
              <a:gd name="connsiteY104" fmla="*/ 219728 h 229563"/>
              <a:gd name="connsiteX105" fmla="*/ 3962400 w 4277032"/>
              <a:gd name="connsiteY105" fmla="*/ 209896 h 229563"/>
              <a:gd name="connsiteX106" fmla="*/ 4031226 w 4277032"/>
              <a:gd name="connsiteY106" fmla="*/ 209896 h 229563"/>
              <a:gd name="connsiteX107" fmla="*/ 4159045 w 4277032"/>
              <a:gd name="connsiteY107" fmla="*/ 200064 h 229563"/>
              <a:gd name="connsiteX108" fmla="*/ 4198374 w 4277032"/>
              <a:gd name="connsiteY108" fmla="*/ 190232 h 229563"/>
              <a:gd name="connsiteX109" fmla="*/ 4277032 w 4277032"/>
              <a:gd name="connsiteY109" fmla="*/ 180399 h 2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4277032" h="229563">
                <a:moveTo>
                  <a:pt x="206478" y="111574"/>
                </a:moveTo>
                <a:cubicBezTo>
                  <a:pt x="183536" y="124684"/>
                  <a:pt x="161707" y="139969"/>
                  <a:pt x="137652" y="150903"/>
                </a:cubicBezTo>
                <a:cubicBezTo>
                  <a:pt x="125350" y="156495"/>
                  <a:pt x="110744" y="155412"/>
                  <a:pt x="98323" y="160735"/>
                </a:cubicBezTo>
                <a:cubicBezTo>
                  <a:pt x="87462" y="165390"/>
                  <a:pt x="79086" y="174536"/>
                  <a:pt x="68826" y="180399"/>
                </a:cubicBezTo>
                <a:cubicBezTo>
                  <a:pt x="34803" y="199841"/>
                  <a:pt x="33095" y="198865"/>
                  <a:pt x="0" y="209896"/>
                </a:cubicBezTo>
                <a:cubicBezTo>
                  <a:pt x="9832" y="213173"/>
                  <a:pt x="19133" y="219728"/>
                  <a:pt x="29497" y="219728"/>
                </a:cubicBezTo>
                <a:cubicBezTo>
                  <a:pt x="68453" y="219728"/>
                  <a:pt x="141875" y="199594"/>
                  <a:pt x="176981" y="190232"/>
                </a:cubicBezTo>
                <a:cubicBezTo>
                  <a:pt x="200035" y="184084"/>
                  <a:pt x="223383" y="178721"/>
                  <a:pt x="245807" y="170567"/>
                </a:cubicBezTo>
                <a:cubicBezTo>
                  <a:pt x="259582" y="165558"/>
                  <a:pt x="271412" y="156049"/>
                  <a:pt x="285136" y="150903"/>
                </a:cubicBezTo>
                <a:cubicBezTo>
                  <a:pt x="297789" y="146158"/>
                  <a:pt x="336552" y="135027"/>
                  <a:pt x="324465" y="141070"/>
                </a:cubicBezTo>
                <a:cubicBezTo>
                  <a:pt x="300522" y="153041"/>
                  <a:pt x="254373" y="163509"/>
                  <a:pt x="226142" y="170567"/>
                </a:cubicBezTo>
                <a:cubicBezTo>
                  <a:pt x="213032" y="177122"/>
                  <a:pt x="199381" y="182691"/>
                  <a:pt x="186813" y="190232"/>
                </a:cubicBezTo>
                <a:cubicBezTo>
                  <a:pt x="80649" y="253932"/>
                  <a:pt x="133120" y="224568"/>
                  <a:pt x="206478" y="209896"/>
                </a:cubicBezTo>
                <a:cubicBezTo>
                  <a:pt x="229203" y="205351"/>
                  <a:pt x="252578" y="204609"/>
                  <a:pt x="275303" y="200064"/>
                </a:cubicBezTo>
                <a:cubicBezTo>
                  <a:pt x="449122" y="165300"/>
                  <a:pt x="259167" y="192248"/>
                  <a:pt x="432620" y="170567"/>
                </a:cubicBezTo>
                <a:cubicBezTo>
                  <a:pt x="471949" y="160735"/>
                  <a:pt x="512148" y="153890"/>
                  <a:pt x="550607" y="141070"/>
                </a:cubicBezTo>
                <a:cubicBezTo>
                  <a:pt x="560439" y="137793"/>
                  <a:pt x="590467" y="131238"/>
                  <a:pt x="580103" y="131238"/>
                </a:cubicBezTo>
                <a:cubicBezTo>
                  <a:pt x="563391" y="131238"/>
                  <a:pt x="547329" y="137793"/>
                  <a:pt x="530942" y="141070"/>
                </a:cubicBezTo>
                <a:cubicBezTo>
                  <a:pt x="504723" y="154180"/>
                  <a:pt x="480094" y="171129"/>
                  <a:pt x="452284" y="180399"/>
                </a:cubicBezTo>
                <a:cubicBezTo>
                  <a:pt x="442452" y="183677"/>
                  <a:pt x="432057" y="185597"/>
                  <a:pt x="422787" y="190232"/>
                </a:cubicBezTo>
                <a:cubicBezTo>
                  <a:pt x="412218" y="195517"/>
                  <a:pt x="381826" y="207030"/>
                  <a:pt x="393290" y="209896"/>
                </a:cubicBezTo>
                <a:cubicBezTo>
                  <a:pt x="415773" y="215517"/>
                  <a:pt x="439120" y="202938"/>
                  <a:pt x="462116" y="200064"/>
                </a:cubicBezTo>
                <a:cubicBezTo>
                  <a:pt x="491565" y="196383"/>
                  <a:pt x="521110" y="193509"/>
                  <a:pt x="550607" y="190232"/>
                </a:cubicBezTo>
                <a:cubicBezTo>
                  <a:pt x="796612" y="116430"/>
                  <a:pt x="488094" y="201598"/>
                  <a:pt x="766916" y="150903"/>
                </a:cubicBezTo>
                <a:cubicBezTo>
                  <a:pt x="1105515" y="89340"/>
                  <a:pt x="647485" y="145600"/>
                  <a:pt x="953729" y="111574"/>
                </a:cubicBezTo>
                <a:cubicBezTo>
                  <a:pt x="953729" y="111574"/>
                  <a:pt x="927220" y="117133"/>
                  <a:pt x="914400" y="121406"/>
                </a:cubicBezTo>
                <a:cubicBezTo>
                  <a:pt x="875071" y="134516"/>
                  <a:pt x="831961" y="139406"/>
                  <a:pt x="796413" y="160735"/>
                </a:cubicBezTo>
                <a:cubicBezTo>
                  <a:pt x="780026" y="170567"/>
                  <a:pt x="765089" y="183372"/>
                  <a:pt x="747252" y="190232"/>
                </a:cubicBezTo>
                <a:cubicBezTo>
                  <a:pt x="722027" y="199934"/>
                  <a:pt x="641647" y="211969"/>
                  <a:pt x="668594" y="209896"/>
                </a:cubicBezTo>
                <a:lnTo>
                  <a:pt x="796413" y="200064"/>
                </a:lnTo>
                <a:cubicBezTo>
                  <a:pt x="835742" y="190232"/>
                  <a:pt x="874648" y="178517"/>
                  <a:pt x="914400" y="170567"/>
                </a:cubicBezTo>
                <a:cubicBezTo>
                  <a:pt x="1131432" y="127161"/>
                  <a:pt x="953444" y="178013"/>
                  <a:pt x="1179871" y="121406"/>
                </a:cubicBezTo>
                <a:cubicBezTo>
                  <a:pt x="1389505" y="68997"/>
                  <a:pt x="1242216" y="89608"/>
                  <a:pt x="1415845" y="72245"/>
                </a:cubicBezTo>
                <a:lnTo>
                  <a:pt x="1514168" y="42748"/>
                </a:lnTo>
                <a:cubicBezTo>
                  <a:pt x="1527161" y="39036"/>
                  <a:pt x="1543942" y="23361"/>
                  <a:pt x="1553497" y="32916"/>
                </a:cubicBezTo>
                <a:cubicBezTo>
                  <a:pt x="1561853" y="41272"/>
                  <a:pt x="1534798" y="47781"/>
                  <a:pt x="1524000" y="52580"/>
                </a:cubicBezTo>
                <a:cubicBezTo>
                  <a:pt x="1505058" y="60998"/>
                  <a:pt x="1483547" y="62975"/>
                  <a:pt x="1465007" y="72245"/>
                </a:cubicBezTo>
                <a:cubicBezTo>
                  <a:pt x="1443868" y="82814"/>
                  <a:pt x="1426761" y="100257"/>
                  <a:pt x="1406013" y="111574"/>
                </a:cubicBezTo>
                <a:cubicBezTo>
                  <a:pt x="1390519" y="120025"/>
                  <a:pt x="1372846" y="123774"/>
                  <a:pt x="1356852" y="131238"/>
                </a:cubicBezTo>
                <a:cubicBezTo>
                  <a:pt x="1266107" y="173585"/>
                  <a:pt x="1283165" y="163975"/>
                  <a:pt x="1229032" y="200064"/>
                </a:cubicBezTo>
                <a:cubicBezTo>
                  <a:pt x="1300055" y="235575"/>
                  <a:pt x="1238934" y="217524"/>
                  <a:pt x="1337187" y="190232"/>
                </a:cubicBezTo>
                <a:cubicBezTo>
                  <a:pt x="1372493" y="180425"/>
                  <a:pt x="1409290" y="177122"/>
                  <a:pt x="1445342" y="170567"/>
                </a:cubicBezTo>
                <a:cubicBezTo>
                  <a:pt x="1514168" y="144348"/>
                  <a:pt x="1584517" y="121822"/>
                  <a:pt x="1651820" y="91909"/>
                </a:cubicBezTo>
                <a:cubicBezTo>
                  <a:pt x="1681317" y="78799"/>
                  <a:pt x="1710086" y="63914"/>
                  <a:pt x="1740310" y="52580"/>
                </a:cubicBezTo>
                <a:cubicBezTo>
                  <a:pt x="1762651" y="44202"/>
                  <a:pt x="1786713" y="41070"/>
                  <a:pt x="1809136" y="32916"/>
                </a:cubicBezTo>
                <a:cubicBezTo>
                  <a:pt x="1822911" y="27907"/>
                  <a:pt x="1834993" y="19025"/>
                  <a:pt x="1848465" y="13251"/>
                </a:cubicBezTo>
                <a:cubicBezTo>
                  <a:pt x="1857991" y="9168"/>
                  <a:pt x="1877961" y="-6945"/>
                  <a:pt x="1877961" y="3419"/>
                </a:cubicBezTo>
                <a:cubicBezTo>
                  <a:pt x="1877961" y="15236"/>
                  <a:pt x="1858725" y="17220"/>
                  <a:pt x="1848465" y="23083"/>
                </a:cubicBezTo>
                <a:cubicBezTo>
                  <a:pt x="1835739" y="30355"/>
                  <a:pt x="1821949" y="35630"/>
                  <a:pt x="1809136" y="42748"/>
                </a:cubicBezTo>
                <a:cubicBezTo>
                  <a:pt x="1754939" y="72858"/>
                  <a:pt x="1706017" y="110961"/>
                  <a:pt x="1651820" y="141070"/>
                </a:cubicBezTo>
                <a:cubicBezTo>
                  <a:pt x="1639007" y="148188"/>
                  <a:pt x="1625216" y="153463"/>
                  <a:pt x="1612490" y="160735"/>
                </a:cubicBezTo>
                <a:cubicBezTo>
                  <a:pt x="1602230" y="166598"/>
                  <a:pt x="1571177" y="180399"/>
                  <a:pt x="1582994" y="180399"/>
                </a:cubicBezTo>
                <a:cubicBezTo>
                  <a:pt x="1646094" y="180399"/>
                  <a:pt x="1751721" y="157081"/>
                  <a:pt x="1818968" y="141070"/>
                </a:cubicBezTo>
                <a:cubicBezTo>
                  <a:pt x="1857158" y="131977"/>
                  <a:pt x="1978708" y="99699"/>
                  <a:pt x="2025445" y="91909"/>
                </a:cubicBezTo>
                <a:cubicBezTo>
                  <a:pt x="2054720" y="87030"/>
                  <a:pt x="2084439" y="85354"/>
                  <a:pt x="2113936" y="82077"/>
                </a:cubicBezTo>
                <a:cubicBezTo>
                  <a:pt x="2136878" y="75522"/>
                  <a:pt x="2159614" y="68199"/>
                  <a:pt x="2182761" y="62412"/>
                </a:cubicBezTo>
                <a:cubicBezTo>
                  <a:pt x="2198974" y="58359"/>
                  <a:pt x="2231923" y="35868"/>
                  <a:pt x="2231923" y="52580"/>
                </a:cubicBezTo>
                <a:cubicBezTo>
                  <a:pt x="2231923" y="71691"/>
                  <a:pt x="2198662" y="71476"/>
                  <a:pt x="2182761" y="82077"/>
                </a:cubicBezTo>
                <a:cubicBezTo>
                  <a:pt x="2169126" y="91167"/>
                  <a:pt x="2157587" y="103317"/>
                  <a:pt x="2143432" y="111574"/>
                </a:cubicBezTo>
                <a:cubicBezTo>
                  <a:pt x="2118111" y="126345"/>
                  <a:pt x="2089165" y="134642"/>
                  <a:pt x="2064774" y="150903"/>
                </a:cubicBezTo>
                <a:cubicBezTo>
                  <a:pt x="2026655" y="176316"/>
                  <a:pt x="2046488" y="166830"/>
                  <a:pt x="2005781" y="180399"/>
                </a:cubicBezTo>
                <a:cubicBezTo>
                  <a:pt x="2018891" y="183677"/>
                  <a:pt x="2031597" y="190232"/>
                  <a:pt x="2045110" y="190232"/>
                </a:cubicBezTo>
                <a:cubicBezTo>
                  <a:pt x="2117225" y="190232"/>
                  <a:pt x="2174668" y="181700"/>
                  <a:pt x="2241755" y="160735"/>
                </a:cubicBezTo>
                <a:cubicBezTo>
                  <a:pt x="2268483" y="152383"/>
                  <a:pt x="2293247" y="138030"/>
                  <a:pt x="2320413" y="131238"/>
                </a:cubicBezTo>
                <a:cubicBezTo>
                  <a:pt x="2346047" y="124829"/>
                  <a:pt x="2372913" y="125143"/>
                  <a:pt x="2399071" y="121406"/>
                </a:cubicBezTo>
                <a:cubicBezTo>
                  <a:pt x="2419539" y="118482"/>
                  <a:pt x="2484629" y="107390"/>
                  <a:pt x="2507226" y="101741"/>
                </a:cubicBezTo>
                <a:cubicBezTo>
                  <a:pt x="2517281" y="99227"/>
                  <a:pt x="2545610" y="86577"/>
                  <a:pt x="2536723" y="91909"/>
                </a:cubicBezTo>
                <a:cubicBezTo>
                  <a:pt x="2511586" y="106991"/>
                  <a:pt x="2484284" y="118128"/>
                  <a:pt x="2458065" y="131238"/>
                </a:cubicBezTo>
                <a:cubicBezTo>
                  <a:pt x="2444955" y="137793"/>
                  <a:pt x="2432641" y="146268"/>
                  <a:pt x="2418736" y="150903"/>
                </a:cubicBezTo>
                <a:cubicBezTo>
                  <a:pt x="2408904" y="154180"/>
                  <a:pt x="2398509" y="156100"/>
                  <a:pt x="2389239" y="160735"/>
                </a:cubicBezTo>
                <a:cubicBezTo>
                  <a:pt x="2378670" y="166020"/>
                  <a:pt x="2347960" y="181305"/>
                  <a:pt x="2359742" y="180399"/>
                </a:cubicBezTo>
                <a:cubicBezTo>
                  <a:pt x="2412937" y="176307"/>
                  <a:pt x="2464619" y="160735"/>
                  <a:pt x="2517058" y="150903"/>
                </a:cubicBezTo>
                <a:cubicBezTo>
                  <a:pt x="2720876" y="60318"/>
                  <a:pt x="2491929" y="155069"/>
                  <a:pt x="2694039" y="91909"/>
                </a:cubicBezTo>
                <a:cubicBezTo>
                  <a:pt x="2845531" y="44567"/>
                  <a:pt x="2672201" y="72486"/>
                  <a:pt x="2851355" y="52580"/>
                </a:cubicBezTo>
                <a:cubicBezTo>
                  <a:pt x="2844800" y="65690"/>
                  <a:pt x="2842054" y="81545"/>
                  <a:pt x="2831690" y="91909"/>
                </a:cubicBezTo>
                <a:cubicBezTo>
                  <a:pt x="2821326" y="102273"/>
                  <a:pt x="2804288" y="103055"/>
                  <a:pt x="2792361" y="111574"/>
                </a:cubicBezTo>
                <a:cubicBezTo>
                  <a:pt x="2781046" y="119656"/>
                  <a:pt x="2773547" y="132169"/>
                  <a:pt x="2762865" y="141070"/>
                </a:cubicBezTo>
                <a:cubicBezTo>
                  <a:pt x="2680733" y="209513"/>
                  <a:pt x="2790045" y="104058"/>
                  <a:pt x="2703871" y="190232"/>
                </a:cubicBezTo>
                <a:cubicBezTo>
                  <a:pt x="2723536" y="193509"/>
                  <a:pt x="2742929" y="200064"/>
                  <a:pt x="2762865" y="200064"/>
                </a:cubicBezTo>
                <a:cubicBezTo>
                  <a:pt x="2817855" y="200064"/>
                  <a:pt x="2824516" y="174819"/>
                  <a:pt x="2880852" y="160735"/>
                </a:cubicBezTo>
                <a:cubicBezTo>
                  <a:pt x="2909644" y="153537"/>
                  <a:pt x="2939845" y="154180"/>
                  <a:pt x="2969342" y="150903"/>
                </a:cubicBezTo>
                <a:cubicBezTo>
                  <a:pt x="3060889" y="130559"/>
                  <a:pt x="3082376" y="121406"/>
                  <a:pt x="3185652" y="121406"/>
                </a:cubicBezTo>
                <a:cubicBezTo>
                  <a:pt x="3199165" y="121406"/>
                  <a:pt x="3211871" y="127961"/>
                  <a:pt x="3224981" y="131238"/>
                </a:cubicBezTo>
                <a:cubicBezTo>
                  <a:pt x="3215149" y="137793"/>
                  <a:pt x="3204938" y="143813"/>
                  <a:pt x="3195484" y="150903"/>
                </a:cubicBezTo>
                <a:cubicBezTo>
                  <a:pt x="3178696" y="163494"/>
                  <a:pt x="3164119" y="179110"/>
                  <a:pt x="3146323" y="190232"/>
                </a:cubicBezTo>
                <a:cubicBezTo>
                  <a:pt x="3137534" y="195725"/>
                  <a:pt x="3106525" y="201209"/>
                  <a:pt x="3116826" y="200064"/>
                </a:cubicBezTo>
                <a:cubicBezTo>
                  <a:pt x="3174396" y="193667"/>
                  <a:pt x="3246714" y="181065"/>
                  <a:pt x="3303639" y="160735"/>
                </a:cubicBezTo>
                <a:cubicBezTo>
                  <a:pt x="3327145" y="152340"/>
                  <a:pt x="3349169" y="140198"/>
                  <a:pt x="3372465" y="131238"/>
                </a:cubicBezTo>
                <a:cubicBezTo>
                  <a:pt x="3439949" y="105283"/>
                  <a:pt x="3414171" y="117917"/>
                  <a:pt x="3470787" y="101741"/>
                </a:cubicBezTo>
                <a:cubicBezTo>
                  <a:pt x="3480752" y="98894"/>
                  <a:pt x="3490452" y="95186"/>
                  <a:pt x="3500284" y="91909"/>
                </a:cubicBezTo>
                <a:cubicBezTo>
                  <a:pt x="3497007" y="105019"/>
                  <a:pt x="3498894" y="120686"/>
                  <a:pt x="3490452" y="131238"/>
                </a:cubicBezTo>
                <a:cubicBezTo>
                  <a:pt x="3483978" y="139331"/>
                  <a:pt x="3470225" y="136435"/>
                  <a:pt x="3460955" y="141070"/>
                </a:cubicBezTo>
                <a:cubicBezTo>
                  <a:pt x="3450386" y="146355"/>
                  <a:pt x="3441074" y="153866"/>
                  <a:pt x="3431458" y="160735"/>
                </a:cubicBezTo>
                <a:cubicBezTo>
                  <a:pt x="3418123" y="170260"/>
                  <a:pt x="3405464" y="180707"/>
                  <a:pt x="3392129" y="190232"/>
                </a:cubicBezTo>
                <a:cubicBezTo>
                  <a:pt x="3382513" y="197100"/>
                  <a:pt x="3350874" y="208720"/>
                  <a:pt x="3362632" y="209896"/>
                </a:cubicBezTo>
                <a:cubicBezTo>
                  <a:pt x="3405152" y="214148"/>
                  <a:pt x="3447845" y="203341"/>
                  <a:pt x="3490452" y="200064"/>
                </a:cubicBezTo>
                <a:cubicBezTo>
                  <a:pt x="3519949" y="193509"/>
                  <a:pt x="3549628" y="187728"/>
                  <a:pt x="3578942" y="180399"/>
                </a:cubicBezTo>
                <a:cubicBezTo>
                  <a:pt x="3602090" y="174612"/>
                  <a:pt x="3624620" y="166522"/>
                  <a:pt x="3647768" y="160735"/>
                </a:cubicBezTo>
                <a:cubicBezTo>
                  <a:pt x="3675245" y="153866"/>
                  <a:pt x="3729633" y="145452"/>
                  <a:pt x="3755923" y="141070"/>
                </a:cubicBezTo>
                <a:cubicBezTo>
                  <a:pt x="3827565" y="93310"/>
                  <a:pt x="3759757" y="129795"/>
                  <a:pt x="3775587" y="150903"/>
                </a:cubicBezTo>
                <a:cubicBezTo>
                  <a:pt x="3783695" y="161714"/>
                  <a:pt x="3801806" y="157458"/>
                  <a:pt x="3814916" y="160735"/>
                </a:cubicBezTo>
                <a:cubicBezTo>
                  <a:pt x="3827524" y="157583"/>
                  <a:pt x="3869632" y="148125"/>
                  <a:pt x="3883742" y="141070"/>
                </a:cubicBezTo>
                <a:cubicBezTo>
                  <a:pt x="3894311" y="135785"/>
                  <a:pt x="3903407" y="127961"/>
                  <a:pt x="3913239" y="121406"/>
                </a:cubicBezTo>
                <a:cubicBezTo>
                  <a:pt x="3892777" y="203257"/>
                  <a:pt x="3917692" y="122332"/>
                  <a:pt x="3883742" y="190232"/>
                </a:cubicBezTo>
                <a:cubicBezTo>
                  <a:pt x="3879107" y="199502"/>
                  <a:pt x="3863856" y="217214"/>
                  <a:pt x="3873910" y="219728"/>
                </a:cubicBezTo>
                <a:cubicBezTo>
                  <a:pt x="3902702" y="226926"/>
                  <a:pt x="3932903" y="213173"/>
                  <a:pt x="3962400" y="209896"/>
                </a:cubicBezTo>
                <a:cubicBezTo>
                  <a:pt x="4067841" y="157177"/>
                  <a:pt x="3944753" y="204492"/>
                  <a:pt x="4031226" y="209896"/>
                </a:cubicBezTo>
                <a:cubicBezTo>
                  <a:pt x="4073875" y="212561"/>
                  <a:pt x="4116439" y="203341"/>
                  <a:pt x="4159045" y="200064"/>
                </a:cubicBezTo>
                <a:cubicBezTo>
                  <a:pt x="4172155" y="196787"/>
                  <a:pt x="4185079" y="192649"/>
                  <a:pt x="4198374" y="190232"/>
                </a:cubicBezTo>
                <a:cubicBezTo>
                  <a:pt x="4255004" y="179935"/>
                  <a:pt x="4246209" y="180399"/>
                  <a:pt x="4277032" y="180399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Рамка 10">
            <a:extLst>
              <a:ext uri="{FF2B5EF4-FFF2-40B4-BE49-F238E27FC236}">
                <a16:creationId xmlns:a16="http://schemas.microsoft.com/office/drawing/2014/main" id="{CA896F08-DC6B-457C-B672-76A8666967E7}"/>
              </a:ext>
            </a:extLst>
          </p:cNvPr>
          <p:cNvSpPr/>
          <p:nvPr/>
        </p:nvSpPr>
        <p:spPr>
          <a:xfrm>
            <a:off x="5850194" y="4395019"/>
            <a:ext cx="2172929" cy="471949"/>
          </a:xfrm>
          <a:prstGeom prst="fra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96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АМУ надіслала до Комітету ВРУ з питань науки і освіти проблемні питання  органів місцевого самоврядування | Асоціація міст України">
            <a:extLst>
              <a:ext uri="{FF2B5EF4-FFF2-40B4-BE49-F238E27FC236}">
                <a16:creationId xmlns:a16="http://schemas.microsoft.com/office/drawing/2014/main" id="{D33F8F3C-230D-43C2-8AAC-01D77C6A6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0607"/>
            <a:ext cx="2497394" cy="249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113AAE-2AD4-42D0-84BE-1559FAACFED0}"/>
              </a:ext>
            </a:extLst>
          </p:cNvPr>
          <p:cNvSpPr txBox="1"/>
          <p:nvPr/>
        </p:nvSpPr>
        <p:spPr>
          <a:xfrm>
            <a:off x="2646783" y="5811098"/>
            <a:ext cx="689843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 підвищення кваліфікації  </a:t>
            </a:r>
            <a:endParaRPr lang="LID4096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CCCBC0-F626-407D-84E7-2E8ADBE14EE4}"/>
              </a:ext>
            </a:extLst>
          </p:cNvPr>
          <p:cNvSpPr txBox="1"/>
          <p:nvPr/>
        </p:nvSpPr>
        <p:spPr>
          <a:xfrm>
            <a:off x="235973" y="166854"/>
            <a:ext cx="4365523" cy="8309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Програма </a:t>
            </a:r>
            <a:endParaRPr lang="LID4096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AB238E-D67A-4038-98A1-4DFD02EE238B}"/>
              </a:ext>
            </a:extLst>
          </p:cNvPr>
          <p:cNvSpPr txBox="1"/>
          <p:nvPr/>
        </p:nvSpPr>
        <p:spPr>
          <a:xfrm>
            <a:off x="5905221" y="1211425"/>
            <a:ext cx="4660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 про розробника</a:t>
            </a:r>
            <a:endParaRPr lang="LID4096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E67B61-6D5B-4535-A2D9-050C23635D66}"/>
              </a:ext>
            </a:extLst>
          </p:cNvPr>
          <p:cNvSpPr txBox="1"/>
          <p:nvPr/>
        </p:nvSpPr>
        <p:spPr>
          <a:xfrm>
            <a:off x="5506061" y="1754287"/>
            <a:ext cx="4660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Найменування </a:t>
            </a:r>
            <a:endParaRPr lang="LID4096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69C64C-7509-415A-9A86-0E642647BF7B}"/>
              </a:ext>
            </a:extLst>
          </p:cNvPr>
          <p:cNvSpPr txBox="1"/>
          <p:nvPr/>
        </p:nvSpPr>
        <p:spPr>
          <a:xfrm>
            <a:off x="4680155" y="2342316"/>
            <a:ext cx="4660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Мету, напрям, зміст </a:t>
            </a:r>
            <a:endParaRPr lang="LID4096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74453-F460-45BE-B22C-74747F9632A3}"/>
              </a:ext>
            </a:extLst>
          </p:cNvPr>
          <p:cNvSpPr txBox="1"/>
          <p:nvPr/>
        </p:nvSpPr>
        <p:spPr>
          <a:xfrm>
            <a:off x="4001726" y="3049374"/>
            <a:ext cx="54175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Обсяг (тривалість) 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=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та/або кредити ЄКТС</a:t>
            </a:r>
            <a:endParaRPr lang="LID4096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DC52E6-EB33-4236-A2EC-BF379CC7936F}"/>
              </a:ext>
            </a:extLst>
          </p:cNvPr>
          <p:cNvSpPr txBox="1"/>
          <p:nvPr/>
        </p:nvSpPr>
        <p:spPr>
          <a:xfrm>
            <a:off x="3303636" y="4125764"/>
            <a:ext cx="54175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підвищення кваліфікації</a:t>
            </a:r>
            <a:endParaRPr lang="LID4096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BD846D-CCBB-4078-B0EF-0C99A2980D0C}"/>
              </a:ext>
            </a:extLst>
          </p:cNvPr>
          <p:cNvSpPr txBox="1"/>
          <p:nvPr/>
        </p:nvSpPr>
        <p:spPr>
          <a:xfrm>
            <a:off x="2497394" y="5034360"/>
            <a:ext cx="54175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endParaRPr lang="LID4096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861913-4F4E-4D42-BCB4-4385709E9AF9}"/>
              </a:ext>
            </a:extLst>
          </p:cNvPr>
          <p:cNvSpPr txBox="1"/>
          <p:nvPr/>
        </p:nvSpPr>
        <p:spPr>
          <a:xfrm>
            <a:off x="6096000" y="289964"/>
            <a:ext cx="4469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повинна містити:</a:t>
            </a:r>
            <a:endParaRPr lang="LID4096" sz="3200" dirty="0"/>
          </a:p>
        </p:txBody>
      </p:sp>
      <p:pic>
        <p:nvPicPr>
          <p:cNvPr id="6148" name="Picture 4" descr="Інструменти дистанційного навчання – запрошуємо на курси!">
            <a:extLst>
              <a:ext uri="{FF2B5EF4-FFF2-40B4-BE49-F238E27FC236}">
                <a16:creationId xmlns:a16="http://schemas.microsoft.com/office/drawing/2014/main" id="{E33F6168-E72E-4FE3-B51B-F135143B6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1743">
            <a:off x="8871152" y="3258947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Новини Львова: Львівські ЗВО виявились не готовими до запровадження  дистанційного навчання">
            <a:extLst>
              <a:ext uri="{FF2B5EF4-FFF2-40B4-BE49-F238E27FC236}">
                <a16:creationId xmlns:a16="http://schemas.microsoft.com/office/drawing/2014/main" id="{42DEC94C-0627-4DA7-AB83-5C7336A97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5858">
            <a:off x="687203" y="1836303"/>
            <a:ext cx="2813522" cy="184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A8E97B-A6C4-4424-8708-4867C4E13C94}"/>
              </a:ext>
            </a:extLst>
          </p:cNvPr>
          <p:cNvSpPr txBox="1"/>
          <p:nvPr/>
        </p:nvSpPr>
        <p:spPr>
          <a:xfrm>
            <a:off x="6754761" y="6496227"/>
            <a:ext cx="536917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№ 800 – п.10 / Лист МОНУ № 1/9-141 - с.5</a:t>
            </a:r>
            <a:endParaRPr lang="LID4096" sz="1600" dirty="0"/>
          </a:p>
        </p:txBody>
      </p:sp>
    </p:spTree>
    <p:extLst>
      <p:ext uri="{BB962C8B-B14F-4D97-AF65-F5344CB8AC3E}">
        <p14:creationId xmlns:p14="http://schemas.microsoft.com/office/powerpoint/2010/main" val="660434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113AAE-2AD4-42D0-84BE-1559FAACFED0}"/>
              </a:ext>
            </a:extLst>
          </p:cNvPr>
          <p:cNvSpPr txBox="1"/>
          <p:nvPr/>
        </p:nvSpPr>
        <p:spPr>
          <a:xfrm>
            <a:off x="2245566" y="5864215"/>
            <a:ext cx="689843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 підвищення кваліфікації  </a:t>
            </a:r>
            <a:endParaRPr lang="LID4096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CCCBC0-F626-407D-84E7-2E8ADBE14EE4}"/>
              </a:ext>
            </a:extLst>
          </p:cNvPr>
          <p:cNvSpPr txBox="1"/>
          <p:nvPr/>
        </p:nvSpPr>
        <p:spPr>
          <a:xfrm>
            <a:off x="235973" y="166854"/>
            <a:ext cx="4365523" cy="8309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Програма </a:t>
            </a:r>
            <a:endParaRPr lang="LID4096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2263C5-198B-4ABF-B1F8-453FCE4653EA}"/>
              </a:ext>
            </a:extLst>
          </p:cNvPr>
          <p:cNvSpPr txBox="1"/>
          <p:nvPr/>
        </p:nvSpPr>
        <p:spPr>
          <a:xfrm>
            <a:off x="6096000" y="289964"/>
            <a:ext cx="4469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може містити:</a:t>
            </a:r>
            <a:endParaRPr lang="LID4096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7E27B3-07F7-4EB4-8A98-F1E6EEB6FCEE}"/>
              </a:ext>
            </a:extLst>
          </p:cNvPr>
          <p:cNvSpPr txBox="1"/>
          <p:nvPr/>
        </p:nvSpPr>
        <p:spPr>
          <a:xfrm>
            <a:off x="245806" y="1118907"/>
            <a:ext cx="117298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розподіл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годин за видами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консультація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аудиторна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практична,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самостійна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контрольна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робота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);</a:t>
            </a:r>
            <a:endParaRPr lang="LID4096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7688EE-56DD-4FE1-97EE-95824A3A9F93}"/>
              </a:ext>
            </a:extLst>
          </p:cNvPr>
          <p:cNvSpPr txBox="1"/>
          <p:nvPr/>
        </p:nvSpPr>
        <p:spPr>
          <a:xfrm>
            <a:off x="245806" y="1551424"/>
            <a:ext cx="11284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особу (осіб), які виконують програму (рівень вищої освіти, категорія, науковий ступінь, педагогічне/вчене звання, місце та/або досвід роботи тощо);</a:t>
            </a:r>
            <a:endParaRPr lang="LID4096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EACDEB-932E-4ABF-9AF5-9DFBC0513EA1}"/>
              </a:ext>
            </a:extLst>
          </p:cNvPr>
          <p:cNvSpPr txBox="1"/>
          <p:nvPr/>
        </p:nvSpPr>
        <p:spPr>
          <a:xfrm>
            <a:off x="245806" y="220082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строки виконання програми;</a:t>
            </a:r>
            <a:endParaRPr lang="LID4096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A6E37D-695D-4519-AB2B-403B39B393D7}"/>
              </a:ext>
            </a:extLst>
          </p:cNvPr>
          <p:cNvSpPr txBox="1"/>
          <p:nvPr/>
        </p:nvSpPr>
        <p:spPr>
          <a:xfrm>
            <a:off x="235973" y="2590020"/>
            <a:ext cx="11828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місце виконання програми (за місцезнаходженням суб’єкта підвищення кваліфікації та/або за місцезнаходженням замовника тощо), очікувані результати навчання;</a:t>
            </a:r>
            <a:endParaRPr lang="LID4096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79AFA0-FEC3-4D37-9910-A194A34F3F16}"/>
              </a:ext>
            </a:extLst>
          </p:cNvPr>
          <p:cNvSpPr txBox="1"/>
          <p:nvPr/>
        </p:nvSpPr>
        <p:spPr>
          <a:xfrm>
            <a:off x="294966" y="3273679"/>
            <a:ext cx="115922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вартість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(у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разі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встановлення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безоплатний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характер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освітньої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LID4096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3475A0-FC5B-4C3E-8828-21CA5EFEBEF0}"/>
              </a:ext>
            </a:extLst>
          </p:cNvPr>
          <p:cNvSpPr txBox="1"/>
          <p:nvPr/>
        </p:nvSpPr>
        <p:spPr>
          <a:xfrm>
            <a:off x="324462" y="36803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графік освітнього процесу;</a:t>
            </a:r>
            <a:endParaRPr lang="LID4096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31CAD1-2A1D-49DF-BDB1-BA632571C0B8}"/>
              </a:ext>
            </a:extLst>
          </p:cNvPr>
          <p:cNvSpPr txBox="1"/>
          <p:nvPr/>
        </p:nvSpPr>
        <p:spPr>
          <a:xfrm>
            <a:off x="1880895" y="41492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мінімальну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максимальну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кількість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осіб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групі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LID4096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E288BA-38E4-45A6-AD65-EF6C4599F10F}"/>
              </a:ext>
            </a:extLst>
          </p:cNvPr>
          <p:cNvSpPr txBox="1"/>
          <p:nvPr/>
        </p:nvSpPr>
        <p:spPr>
          <a:xfrm>
            <a:off x="2646783" y="461821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можливість надання подальшої підтримки чи супроводу;</a:t>
            </a:r>
            <a:endParaRPr lang="LID4096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1EDB05-11F0-4F07-93BA-20B06B759E02}"/>
              </a:ext>
            </a:extLst>
          </p:cNvPr>
          <p:cNvSpPr txBox="1"/>
          <p:nvPr/>
        </p:nvSpPr>
        <p:spPr>
          <a:xfrm>
            <a:off x="2846437" y="5170647"/>
            <a:ext cx="64892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документ,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видається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 результатами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підвищення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кваліфікації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тощо</a:t>
            </a:r>
            <a:endParaRPr lang="LID4096" dirty="0"/>
          </a:p>
        </p:txBody>
      </p:sp>
      <p:pic>
        <p:nvPicPr>
          <p:cNvPr id="11266" name="Picture 2" descr="УВАГА! УВАГА! УВАГА">
            <a:extLst>
              <a:ext uri="{FF2B5EF4-FFF2-40B4-BE49-F238E27FC236}">
                <a16:creationId xmlns:a16="http://schemas.microsoft.com/office/drawing/2014/main" id="{A366AF90-9D3C-4760-ACB1-7E90857BE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5" y="4183626"/>
            <a:ext cx="17526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C4D5DE-ACC9-4B29-8C2C-CCAB7D90DAFC}"/>
              </a:ext>
            </a:extLst>
          </p:cNvPr>
          <p:cNvSpPr txBox="1"/>
          <p:nvPr/>
        </p:nvSpPr>
        <p:spPr>
          <a:xfrm>
            <a:off x="6754761" y="6496227"/>
            <a:ext cx="536917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№ 800 – п.10 / Лист МОНУ № 1/9-141 - с.5</a:t>
            </a:r>
            <a:endParaRPr lang="LID4096" sz="1600" dirty="0"/>
          </a:p>
        </p:txBody>
      </p:sp>
    </p:spTree>
    <p:extLst>
      <p:ext uri="{BB962C8B-B14F-4D97-AF65-F5344CB8AC3E}">
        <p14:creationId xmlns:p14="http://schemas.microsoft.com/office/powerpoint/2010/main" val="2353692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113AAE-2AD4-42D0-84BE-1559FAACFED0}"/>
              </a:ext>
            </a:extLst>
          </p:cNvPr>
          <p:cNvSpPr txBox="1"/>
          <p:nvPr/>
        </p:nvSpPr>
        <p:spPr>
          <a:xfrm>
            <a:off x="2981078" y="5870101"/>
            <a:ext cx="689843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 підвищення кваліфікації  </a:t>
            </a:r>
            <a:endParaRPr lang="LID4096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CCCBC0-F626-407D-84E7-2E8ADBE14EE4}"/>
              </a:ext>
            </a:extLst>
          </p:cNvPr>
          <p:cNvSpPr txBox="1"/>
          <p:nvPr/>
        </p:nvSpPr>
        <p:spPr>
          <a:xfrm>
            <a:off x="4247534" y="1748793"/>
            <a:ext cx="4365523" cy="8309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Програма </a:t>
            </a:r>
            <a:endParaRPr lang="LID4096" sz="4800" dirty="0"/>
          </a:p>
        </p:txBody>
      </p:sp>
      <p:sp>
        <p:nvSpPr>
          <p:cNvPr id="2" name="Стрілка: смугаста вправо 1">
            <a:extLst>
              <a:ext uri="{FF2B5EF4-FFF2-40B4-BE49-F238E27FC236}">
                <a16:creationId xmlns:a16="http://schemas.microsoft.com/office/drawing/2014/main" id="{FC522C35-7FAA-4ED1-99F8-E10FC47A4C21}"/>
              </a:ext>
            </a:extLst>
          </p:cNvPr>
          <p:cNvSpPr/>
          <p:nvPr/>
        </p:nvSpPr>
        <p:spPr>
          <a:xfrm rot="14523163">
            <a:off x="3765755" y="4566913"/>
            <a:ext cx="1474839" cy="830997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Стрілка: смугаста вправо 5">
            <a:extLst>
              <a:ext uri="{FF2B5EF4-FFF2-40B4-BE49-F238E27FC236}">
                <a16:creationId xmlns:a16="http://schemas.microsoft.com/office/drawing/2014/main" id="{6A88AE15-07D1-48D0-92D7-FEC736B1AE63}"/>
              </a:ext>
            </a:extLst>
          </p:cNvPr>
          <p:cNvSpPr/>
          <p:nvPr/>
        </p:nvSpPr>
        <p:spPr>
          <a:xfrm rot="17916778">
            <a:off x="7334864" y="4566912"/>
            <a:ext cx="1474839" cy="830997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923432-035C-46CC-A772-EE725FF56244}"/>
              </a:ext>
            </a:extLst>
          </p:cNvPr>
          <p:cNvSpPr txBox="1"/>
          <p:nvPr/>
        </p:nvSpPr>
        <p:spPr>
          <a:xfrm rot="20876218">
            <a:off x="2290915" y="3535285"/>
            <a:ext cx="3637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ВІДКРИТІСТЬ</a:t>
            </a:r>
            <a:endParaRPr lang="LID4096" sz="36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C8CD72-5E20-42EE-9700-1111A142A905}"/>
              </a:ext>
            </a:extLst>
          </p:cNvPr>
          <p:cNvSpPr txBox="1"/>
          <p:nvPr/>
        </p:nvSpPr>
        <p:spPr>
          <a:xfrm rot="526980">
            <a:off x="7245531" y="3487082"/>
            <a:ext cx="3741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ДОСТУПНІСТЬ</a:t>
            </a:r>
            <a:endParaRPr lang="LID4096" sz="3600" dirty="0">
              <a:solidFill>
                <a:srgbClr val="C00000"/>
              </a:solidFill>
            </a:endParaRPr>
          </a:p>
        </p:txBody>
      </p:sp>
      <p:sp>
        <p:nvSpPr>
          <p:cNvPr id="7" name="Права фігурна дужка 6">
            <a:extLst>
              <a:ext uri="{FF2B5EF4-FFF2-40B4-BE49-F238E27FC236}">
                <a16:creationId xmlns:a16="http://schemas.microsoft.com/office/drawing/2014/main" id="{376041E0-9873-486F-A89B-6A4B6F5B1F03}"/>
              </a:ext>
            </a:extLst>
          </p:cNvPr>
          <p:cNvSpPr/>
          <p:nvPr/>
        </p:nvSpPr>
        <p:spPr>
          <a:xfrm rot="16200000">
            <a:off x="6116993" y="-1345813"/>
            <a:ext cx="778491" cy="9016183"/>
          </a:xfrm>
          <a:prstGeom prst="rightBrace">
            <a:avLst>
              <a:gd name="adj1" fmla="val 60116"/>
              <a:gd name="adj2" fmla="val 50000"/>
            </a:avLst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0242" name="Picture 2" descr="Бесплатные картинки для сайта | World-Blog.ru">
            <a:extLst>
              <a:ext uri="{FF2B5EF4-FFF2-40B4-BE49-F238E27FC236}">
                <a16:creationId xmlns:a16="http://schemas.microsoft.com/office/drawing/2014/main" id="{5BA9B8DA-282F-4290-A45B-132B72D84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E9ED"/>
              </a:clrFrom>
              <a:clrTo>
                <a:srgbClr val="E4E9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9581">
            <a:off x="1298249" y="424182"/>
            <a:ext cx="2173499" cy="201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Бесплатные картинки для сайта | World-Blog.ru">
            <a:extLst>
              <a:ext uri="{FF2B5EF4-FFF2-40B4-BE49-F238E27FC236}">
                <a16:creationId xmlns:a16="http://schemas.microsoft.com/office/drawing/2014/main" id="{D8103B21-641C-4EA9-82C9-731A9C1C4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E9ED"/>
              </a:clrFrom>
              <a:clrTo>
                <a:srgbClr val="E4E9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8983">
            <a:off x="9373228" y="476712"/>
            <a:ext cx="2086985" cy="193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Етапи розробки веб-сайту - VenWeb - Заказать сайт. создание и поддержка веб  сайтов любой сложности.">
            <a:extLst>
              <a:ext uri="{FF2B5EF4-FFF2-40B4-BE49-F238E27FC236}">
                <a16:creationId xmlns:a16="http://schemas.microsoft.com/office/drawing/2014/main" id="{B349C434-4AC2-4941-8714-1CC53BD92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36" y="117173"/>
            <a:ext cx="1942486" cy="121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УВАГА! УВАГА! УВАГА">
            <a:extLst>
              <a:ext uri="{FF2B5EF4-FFF2-40B4-BE49-F238E27FC236}">
                <a16:creationId xmlns:a16="http://schemas.microsoft.com/office/drawing/2014/main" id="{87A9BAAB-14A3-4FE3-B4C0-D8E793D7F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941">
            <a:off x="317959" y="4081296"/>
            <a:ext cx="17526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697D97-3FE1-4D7A-A781-145DB5CEAAB5}"/>
              </a:ext>
            </a:extLst>
          </p:cNvPr>
          <p:cNvSpPr txBox="1"/>
          <p:nvPr/>
        </p:nvSpPr>
        <p:spPr>
          <a:xfrm>
            <a:off x="6754761" y="6496227"/>
            <a:ext cx="536917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№ 800 – п.10 / Лист МОНУ № 1/9-141 - с.6</a:t>
            </a:r>
            <a:endParaRPr lang="LID4096" sz="1600" dirty="0"/>
          </a:p>
        </p:txBody>
      </p:sp>
    </p:spTree>
    <p:extLst>
      <p:ext uri="{BB962C8B-B14F-4D97-AF65-F5344CB8AC3E}">
        <p14:creationId xmlns:p14="http://schemas.microsoft.com/office/powerpoint/2010/main" val="839134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  <p:bldP spid="6" grpId="0" animBg="1"/>
      <p:bldP spid="8" grpId="0"/>
      <p:bldP spid="9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Что такое самоанализ и для чего он нужен? | Реабилитация Челябинск">
            <a:extLst>
              <a:ext uri="{FF2B5EF4-FFF2-40B4-BE49-F238E27FC236}">
                <a16:creationId xmlns:a16="http://schemas.microsoft.com/office/drawing/2014/main" id="{2C2CE4D0-7C4E-458E-88A0-5BC55169A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23" y="273152"/>
            <a:ext cx="2811958" cy="210625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D1A799-BBEF-442D-8C65-EC8E28A11B63}"/>
              </a:ext>
            </a:extLst>
          </p:cNvPr>
          <p:cNvSpPr txBox="1"/>
          <p:nvPr/>
        </p:nvSpPr>
        <p:spPr>
          <a:xfrm>
            <a:off x="634608" y="2379406"/>
            <a:ext cx="25563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Самоаналіз </a:t>
            </a:r>
            <a:endParaRPr lang="LID4096" sz="2400" dirty="0">
              <a:solidFill>
                <a:srgbClr val="C00000"/>
              </a:solidFill>
            </a:endParaRPr>
          </a:p>
        </p:txBody>
      </p:sp>
      <p:pic>
        <p:nvPicPr>
          <p:cNvPr id="5124" name="Picture 4" descr="Карта поляка — Найбільш поширені питання та відповіді на співбесіді |  Польща для мандрівників">
            <a:extLst>
              <a:ext uri="{FF2B5EF4-FFF2-40B4-BE49-F238E27FC236}">
                <a16:creationId xmlns:a16="http://schemas.microsoft.com/office/drawing/2014/main" id="{9242DF0A-DDCF-440F-B312-720BCB966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93" y="59454"/>
            <a:ext cx="18097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ілка: вправо 2">
            <a:extLst>
              <a:ext uri="{FF2B5EF4-FFF2-40B4-BE49-F238E27FC236}">
                <a16:creationId xmlns:a16="http://schemas.microsoft.com/office/drawing/2014/main" id="{8DC5594B-B408-4E2E-9C5A-935987521C1E}"/>
              </a:ext>
            </a:extLst>
          </p:cNvPr>
          <p:cNvSpPr/>
          <p:nvPr/>
        </p:nvSpPr>
        <p:spPr>
          <a:xfrm>
            <a:off x="3765755" y="854331"/>
            <a:ext cx="845574" cy="9438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8C746-37EC-4110-9491-7635FC9D984D}"/>
              </a:ext>
            </a:extLst>
          </p:cNvPr>
          <p:cNvSpPr txBox="1"/>
          <p:nvPr/>
        </p:nvSpPr>
        <p:spPr>
          <a:xfrm>
            <a:off x="4574656" y="2477729"/>
            <a:ext cx="25563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Потреба  </a:t>
            </a:r>
            <a:endParaRPr lang="LID4096" sz="2400" dirty="0">
              <a:solidFill>
                <a:srgbClr val="C00000"/>
              </a:solidFill>
            </a:endParaRPr>
          </a:p>
        </p:txBody>
      </p:sp>
      <p:pic>
        <p:nvPicPr>
          <p:cNvPr id="5126" name="Picture 6" descr="Сайт - нужно ли Вам это? - Joomla Master | Шаблоны Joomla 2.5 Компоненты  Joomla 2.5 Модули Joomla 2.5">
            <a:extLst>
              <a:ext uri="{FF2B5EF4-FFF2-40B4-BE49-F238E27FC236}">
                <a16:creationId xmlns:a16="http://schemas.microsoft.com/office/drawing/2014/main" id="{66992D86-0C24-4D65-8DA5-C279C087F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649" y="306029"/>
            <a:ext cx="21050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ілка: вправо 10">
            <a:extLst>
              <a:ext uri="{FF2B5EF4-FFF2-40B4-BE49-F238E27FC236}">
                <a16:creationId xmlns:a16="http://schemas.microsoft.com/office/drawing/2014/main" id="{63BC6068-E86E-4572-8C1F-C4C6B4AECF71}"/>
              </a:ext>
            </a:extLst>
          </p:cNvPr>
          <p:cNvSpPr/>
          <p:nvPr/>
        </p:nvSpPr>
        <p:spPr>
          <a:xfrm>
            <a:off x="7127378" y="869694"/>
            <a:ext cx="845574" cy="9438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3E2D9F-526A-4F32-A025-B1B125FE3F8C}"/>
              </a:ext>
            </a:extLst>
          </p:cNvPr>
          <p:cNvSpPr txBox="1"/>
          <p:nvPr/>
        </p:nvSpPr>
        <p:spPr>
          <a:xfrm>
            <a:off x="7972952" y="2477729"/>
            <a:ext cx="25563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Програма  </a:t>
            </a:r>
            <a:endParaRPr lang="LID4096" sz="2400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EC8125-BB87-421A-8A18-FC5AF54553AE}"/>
              </a:ext>
            </a:extLst>
          </p:cNvPr>
          <p:cNvSpPr txBox="1"/>
          <p:nvPr/>
        </p:nvSpPr>
        <p:spPr>
          <a:xfrm>
            <a:off x="10086581" y="1224083"/>
            <a:ext cx="194632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Сприяє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набуттю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та/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вдосконаленню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компетентностей</a:t>
            </a:r>
            <a:endParaRPr lang="LID4096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029830-53A8-4A16-A927-49FCED071D89}"/>
              </a:ext>
            </a:extLst>
          </p:cNvPr>
          <p:cNvSpPr txBox="1"/>
          <p:nvPr/>
        </p:nvSpPr>
        <p:spPr>
          <a:xfrm>
            <a:off x="10086581" y="208000"/>
            <a:ext cx="194632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Міститься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сайті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суб’єкта</a:t>
            </a:r>
            <a:endParaRPr lang="LID4096" dirty="0"/>
          </a:p>
        </p:txBody>
      </p:sp>
      <p:sp>
        <p:nvSpPr>
          <p:cNvPr id="16" name="Стрілка: вправо 15">
            <a:extLst>
              <a:ext uri="{FF2B5EF4-FFF2-40B4-BE49-F238E27FC236}">
                <a16:creationId xmlns:a16="http://schemas.microsoft.com/office/drawing/2014/main" id="{9D2FACAF-EF34-4845-B009-BC61DE150061}"/>
              </a:ext>
            </a:extLst>
          </p:cNvPr>
          <p:cNvSpPr/>
          <p:nvPr/>
        </p:nvSpPr>
        <p:spPr>
          <a:xfrm rot="5400000">
            <a:off x="9822887" y="3089729"/>
            <a:ext cx="845574" cy="9438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5128" name="Picture 8" descr="Интернет-сайт: что это такое">
            <a:extLst>
              <a:ext uri="{FF2B5EF4-FFF2-40B4-BE49-F238E27FC236}">
                <a16:creationId xmlns:a16="http://schemas.microsoft.com/office/drawing/2014/main" id="{C516E322-3ED2-48B6-8916-16D1F9A90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836" y="4096825"/>
            <a:ext cx="2819400" cy="16192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F65A178-1BF8-40EA-AA70-6A27470A5F31}"/>
              </a:ext>
            </a:extLst>
          </p:cNvPr>
          <p:cNvSpPr txBox="1"/>
          <p:nvPr/>
        </p:nvSpPr>
        <p:spPr>
          <a:xfrm>
            <a:off x="8967480" y="5816511"/>
            <a:ext cx="25563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Суб’єкт  </a:t>
            </a:r>
            <a:endParaRPr lang="LID4096" sz="2400" dirty="0">
              <a:solidFill>
                <a:srgbClr val="C00000"/>
              </a:solidFill>
            </a:endParaRPr>
          </a:p>
        </p:txBody>
      </p:sp>
      <p:sp>
        <p:nvSpPr>
          <p:cNvPr id="19" name="Стрілка: вправо 18">
            <a:extLst>
              <a:ext uri="{FF2B5EF4-FFF2-40B4-BE49-F238E27FC236}">
                <a16:creationId xmlns:a16="http://schemas.microsoft.com/office/drawing/2014/main" id="{EC5A3BC7-FA36-4E9D-9EAE-C1D1D0645005}"/>
              </a:ext>
            </a:extLst>
          </p:cNvPr>
          <p:cNvSpPr/>
          <p:nvPr/>
        </p:nvSpPr>
        <p:spPr>
          <a:xfrm flipH="1">
            <a:off x="7496592" y="4434502"/>
            <a:ext cx="952720" cy="9438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5130" name="Picture 10" descr="Розпочав роботу сайт департаменту соціальної політики – &quot;ДЗВІН&quot;">
            <a:extLst>
              <a:ext uri="{FF2B5EF4-FFF2-40B4-BE49-F238E27FC236}">
                <a16:creationId xmlns:a16="http://schemas.microsoft.com/office/drawing/2014/main" id="{70F051DF-2857-435F-ABE1-5C69C49C8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93" y="3916149"/>
            <a:ext cx="2343150" cy="19526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ілка: вправо 20">
            <a:extLst>
              <a:ext uri="{FF2B5EF4-FFF2-40B4-BE49-F238E27FC236}">
                <a16:creationId xmlns:a16="http://schemas.microsoft.com/office/drawing/2014/main" id="{8E8388A1-AB6E-48B1-8561-144C681135DE}"/>
              </a:ext>
            </a:extLst>
          </p:cNvPr>
          <p:cNvSpPr/>
          <p:nvPr/>
        </p:nvSpPr>
        <p:spPr>
          <a:xfrm flipH="1">
            <a:off x="3474091" y="4273000"/>
            <a:ext cx="952720" cy="9438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09456E-DA4A-4C0C-AF43-1072A7BA24C2}"/>
              </a:ext>
            </a:extLst>
          </p:cNvPr>
          <p:cNvSpPr txBox="1"/>
          <p:nvPr/>
        </p:nvSpPr>
        <p:spPr>
          <a:xfrm>
            <a:off x="4817806" y="5868774"/>
            <a:ext cx="25563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Реєстрація  </a:t>
            </a:r>
            <a:endParaRPr lang="LID4096" sz="2400" dirty="0">
              <a:solidFill>
                <a:srgbClr val="C00000"/>
              </a:solidFill>
            </a:endParaRPr>
          </a:p>
        </p:txBody>
      </p:sp>
      <p:pic>
        <p:nvPicPr>
          <p:cNvPr id="5132" name="Picture 12" descr="ТЗ на разработку сайта образец (пример) заказать | Техническое задание на  создание сайта скачать - веб агентство «Студия В»">
            <a:extLst>
              <a:ext uri="{FF2B5EF4-FFF2-40B4-BE49-F238E27FC236}">
                <a16:creationId xmlns:a16="http://schemas.microsoft.com/office/drawing/2014/main" id="{1485B78C-6AC6-4937-93FD-03C08E2E7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10" y="367338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4742C1D-B1A8-4179-9297-D5F868F0B27B}"/>
              </a:ext>
            </a:extLst>
          </p:cNvPr>
          <p:cNvSpPr txBox="1"/>
          <p:nvPr/>
        </p:nvSpPr>
        <p:spPr>
          <a:xfrm>
            <a:off x="294704" y="5868774"/>
            <a:ext cx="40554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Прослухали, відвідали…</a:t>
            </a:r>
          </a:p>
          <a:p>
            <a:pPr algn="ctr"/>
            <a:r>
              <a:rPr lang="uk-UA" sz="2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Виконали…  </a:t>
            </a:r>
            <a:endParaRPr lang="LID4096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65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1" grpId="0" animBg="1"/>
      <p:bldP spid="12" grpId="0"/>
      <p:bldP spid="14" grpId="0" animBg="1"/>
      <p:bldP spid="15" grpId="0" animBg="1"/>
      <p:bldP spid="16" grpId="0" animBg="1"/>
      <p:bldP spid="18" grpId="0"/>
      <p:bldP spid="19" grpId="0" animBg="1"/>
      <p:bldP spid="21" grpId="0" animBg="1"/>
      <p:bldP spid="22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ілка: вправо 1">
            <a:extLst>
              <a:ext uri="{FF2B5EF4-FFF2-40B4-BE49-F238E27FC236}">
                <a16:creationId xmlns:a16="http://schemas.microsoft.com/office/drawing/2014/main" id="{34D4401E-1574-4B92-A322-EC83B9F23BDC}"/>
              </a:ext>
            </a:extLst>
          </p:cNvPr>
          <p:cNvSpPr/>
          <p:nvPr/>
        </p:nvSpPr>
        <p:spPr>
          <a:xfrm flipH="1">
            <a:off x="10803535" y="438420"/>
            <a:ext cx="952720" cy="9438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B40EB3-8C54-439A-A7A2-B8C3FA51B30B}"/>
              </a:ext>
            </a:extLst>
          </p:cNvPr>
          <p:cNvSpPr txBox="1"/>
          <p:nvPr/>
        </p:nvSpPr>
        <p:spPr>
          <a:xfrm>
            <a:off x="912105" y="261439"/>
            <a:ext cx="9451094" cy="15696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Документ </a:t>
            </a:r>
          </a:p>
          <a:p>
            <a:pPr algn="ctr"/>
            <a:r>
              <a:rPr lang="uk-UA" sz="4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про підвищення кваліфікації </a:t>
            </a:r>
            <a:endParaRPr lang="LID4096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8291C3-6A22-48F0-B52C-7DB8428BFEF4}"/>
              </a:ext>
            </a:extLst>
          </p:cNvPr>
          <p:cNvSpPr txBox="1"/>
          <p:nvPr/>
        </p:nvSpPr>
        <p:spPr>
          <a:xfrm>
            <a:off x="6754761" y="6496227"/>
            <a:ext cx="536917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№ 800 – п.13 / Лист МОНУ № 1/9-141 - с.11</a:t>
            </a:r>
            <a:endParaRPr lang="LID4096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55B344-C94F-4291-AE07-B1DF78679FE4}"/>
              </a:ext>
            </a:extLst>
          </p:cNvPr>
          <p:cNvSpPr txBox="1"/>
          <p:nvPr/>
        </p:nvSpPr>
        <p:spPr>
          <a:xfrm>
            <a:off x="2355973" y="2255667"/>
            <a:ext cx="32816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технічний опис</a:t>
            </a:r>
            <a:endParaRPr lang="LID4096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F37CAD-E0B6-4D35-B060-768E73140A13}"/>
              </a:ext>
            </a:extLst>
          </p:cNvPr>
          <p:cNvSpPr txBox="1"/>
          <p:nvPr/>
        </p:nvSpPr>
        <p:spPr>
          <a:xfrm rot="21081040">
            <a:off x="776748" y="3246478"/>
            <a:ext cx="14256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дизайн</a:t>
            </a:r>
            <a:endParaRPr lang="LID4096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425285-A746-4E6B-B5EE-788C862A0CB1}"/>
              </a:ext>
            </a:extLst>
          </p:cNvPr>
          <p:cNvSpPr txBox="1"/>
          <p:nvPr/>
        </p:nvSpPr>
        <p:spPr>
          <a:xfrm rot="21314664">
            <a:off x="7924801" y="3926389"/>
            <a:ext cx="39140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видачі та обліку</a:t>
            </a:r>
            <a:endParaRPr lang="LID4096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5075D-F5D4-46E3-933F-AE269B4570DA}"/>
              </a:ext>
            </a:extLst>
          </p:cNvPr>
          <p:cNvSpPr txBox="1"/>
          <p:nvPr/>
        </p:nvSpPr>
        <p:spPr>
          <a:xfrm rot="466223">
            <a:off x="6569896" y="2387700"/>
            <a:ext cx="34117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спосіб виготовлення</a:t>
            </a:r>
            <a:endParaRPr lang="LID4096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151778-7CAB-4594-977D-B9878C89D9F4}"/>
              </a:ext>
            </a:extLst>
          </p:cNvPr>
          <p:cNvSpPr txBox="1"/>
          <p:nvPr/>
        </p:nvSpPr>
        <p:spPr>
          <a:xfrm>
            <a:off x="3770899" y="3832315"/>
            <a:ext cx="42770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визначається відповідним суб’єктом підвищення кваліфікації</a:t>
            </a:r>
            <a:endParaRPr lang="LID4096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Дизайн сайту... Який обрати дизайн?">
            <a:extLst>
              <a:ext uri="{FF2B5EF4-FFF2-40B4-BE49-F238E27FC236}">
                <a16:creationId xmlns:a16="http://schemas.microsoft.com/office/drawing/2014/main" id="{DAFA9208-85B6-4321-9B49-0E75AF1EC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8158">
            <a:off x="1015494" y="3927609"/>
            <a:ext cx="1478894" cy="135303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Графический дизайн | Обучение в New York Film Academy">
            <a:extLst>
              <a:ext uri="{FF2B5EF4-FFF2-40B4-BE49-F238E27FC236}">
                <a16:creationId xmlns:a16="http://schemas.microsoft.com/office/drawing/2014/main" id="{56BEF002-E398-4811-AFB8-06BA21F262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70233" y="2733054"/>
            <a:ext cx="1478894" cy="10725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Принтер для цветной печати Canon PIXMA G1411 (2314C025) купить по низкой  цене в Киеве, Харькове, Днепр, Одессе, Львове, Украине | интернет магазин  Comfy (Комфи)">
            <a:extLst>
              <a:ext uri="{FF2B5EF4-FFF2-40B4-BE49-F238E27FC236}">
                <a16:creationId xmlns:a16="http://schemas.microsoft.com/office/drawing/2014/main" id="{E8E32888-8A28-4302-B6BA-7A31CFD6B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461">
            <a:off x="7339674" y="2833913"/>
            <a:ext cx="1431855" cy="10725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Видача дубліката виконавчого листа або судового наказу">
            <a:extLst>
              <a:ext uri="{FF2B5EF4-FFF2-40B4-BE49-F238E27FC236}">
                <a16:creationId xmlns:a16="http://schemas.microsoft.com/office/drawing/2014/main" id="{3A24D44D-AA17-4AD5-831D-26AAECF6D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7758">
            <a:off x="9032177" y="4516103"/>
            <a:ext cx="1699251" cy="11307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701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9" grpId="0"/>
      <p:bldP spid="11" grpId="0"/>
      <p:bldP spid="13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E02978-690F-43FA-B83A-49F1748EDFB2}"/>
              </a:ext>
            </a:extLst>
          </p:cNvPr>
          <p:cNvSpPr txBox="1"/>
          <p:nvPr/>
        </p:nvSpPr>
        <p:spPr>
          <a:xfrm>
            <a:off x="1148079" y="202446"/>
            <a:ext cx="9451094" cy="15696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Документ </a:t>
            </a:r>
          </a:p>
          <a:p>
            <a:pPr algn="ctr"/>
            <a:r>
              <a:rPr lang="uk-UA" sz="4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про підвищення кваліфікації </a:t>
            </a:r>
            <a:endParaRPr lang="LID4096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4B03B8-08FB-4D1C-87DF-33FBE209EEC7}"/>
              </a:ext>
            </a:extLst>
          </p:cNvPr>
          <p:cNvSpPr txBox="1"/>
          <p:nvPr/>
        </p:nvSpPr>
        <p:spPr>
          <a:xfrm>
            <a:off x="6754761" y="6496227"/>
            <a:ext cx="536917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№ 800 – п.13 / Лист МОНУ № 1/9-141 - с.12</a:t>
            </a:r>
            <a:endParaRPr lang="LID4096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75002D-72B6-4776-B849-DE3546E52262}"/>
              </a:ext>
            </a:extLst>
          </p:cNvPr>
          <p:cNvSpPr txBox="1"/>
          <p:nvPr/>
        </p:nvSpPr>
        <p:spPr>
          <a:xfrm>
            <a:off x="285136" y="4371045"/>
            <a:ext cx="78117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прізвище та ініціали (ініціал імені) педагогічного або науково-педагогічного працівника, який пройшов підвищення кваліфікації;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форму, вид, тему (напрям, найменування) підвищення кваліфікації та його обсяг (тривалість) в годинах або кредитах ЄКТС;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дату видачі та обліковий запис документа про підвищення кваліфікації.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9D147D-6EF2-41F5-9E23-847EB1A6EFE9}"/>
              </a:ext>
            </a:extLst>
          </p:cNvPr>
          <p:cNvSpPr txBox="1"/>
          <p:nvPr/>
        </p:nvSpPr>
        <p:spPr>
          <a:xfrm>
            <a:off x="285137" y="2117624"/>
            <a:ext cx="21827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протягом </a:t>
            </a:r>
          </a:p>
          <a:p>
            <a:pPr algn="ctr"/>
            <a:r>
              <a:rPr lang="uk-UA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15 календарних днів </a:t>
            </a:r>
            <a:endParaRPr lang="LID4096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CC63D2-2626-4713-81B1-AFA8559546BF}"/>
              </a:ext>
            </a:extLst>
          </p:cNvPr>
          <p:cNvSpPr txBox="1"/>
          <p:nvPr/>
        </p:nvSpPr>
        <p:spPr>
          <a:xfrm>
            <a:off x="3291348" y="2228671"/>
            <a:ext cx="20426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суб’єкт підвищення кваліфікації </a:t>
            </a:r>
            <a:endParaRPr lang="LID4096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B397AE-1276-4DF1-9A82-D65042AB905F}"/>
              </a:ext>
            </a:extLst>
          </p:cNvPr>
          <p:cNvSpPr txBox="1"/>
          <p:nvPr/>
        </p:nvSpPr>
        <p:spPr>
          <a:xfrm>
            <a:off x="6157450" y="2298652"/>
            <a:ext cx="22786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оприлюднює на </a:t>
            </a:r>
            <a:r>
              <a:rPr lang="uk-UA" sz="24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вебсайті</a:t>
            </a:r>
            <a:endParaRPr lang="LID4096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1613AE-66F7-4356-884A-2D58E524AC6E}"/>
              </a:ext>
            </a:extLst>
          </p:cNvPr>
          <p:cNvSpPr txBox="1"/>
          <p:nvPr/>
        </p:nvSpPr>
        <p:spPr>
          <a:xfrm>
            <a:off x="9073862" y="2086245"/>
            <a:ext cx="30500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Перелік </a:t>
            </a:r>
          </a:p>
          <a:p>
            <a:pPr algn="ctr"/>
            <a:r>
              <a:rPr lang="uk-UA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виданих документів про підвищення кваліфікації </a:t>
            </a:r>
            <a:endParaRPr lang="LID4096" sz="2400" b="1" dirty="0"/>
          </a:p>
        </p:txBody>
      </p:sp>
      <p:sp>
        <p:nvSpPr>
          <p:cNvPr id="17" name="Стрілка: вправо 16">
            <a:extLst>
              <a:ext uri="{FF2B5EF4-FFF2-40B4-BE49-F238E27FC236}">
                <a16:creationId xmlns:a16="http://schemas.microsoft.com/office/drawing/2014/main" id="{894C7645-0375-4787-9B45-A158180E8D9D}"/>
              </a:ext>
            </a:extLst>
          </p:cNvPr>
          <p:cNvSpPr/>
          <p:nvPr/>
        </p:nvSpPr>
        <p:spPr>
          <a:xfrm>
            <a:off x="2550625" y="2422608"/>
            <a:ext cx="707922" cy="89693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Стрілка: вправо 17">
            <a:extLst>
              <a:ext uri="{FF2B5EF4-FFF2-40B4-BE49-F238E27FC236}">
                <a16:creationId xmlns:a16="http://schemas.microsoft.com/office/drawing/2014/main" id="{B1012933-4014-4A2D-A345-48B271A81CBC}"/>
              </a:ext>
            </a:extLst>
          </p:cNvPr>
          <p:cNvSpPr/>
          <p:nvPr/>
        </p:nvSpPr>
        <p:spPr>
          <a:xfrm>
            <a:off x="5519665" y="2402092"/>
            <a:ext cx="707922" cy="89693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7170" name="Picture 2" descr="Календар свят і пам'ятних дат на 2021 рік / Афіша /">
            <a:extLst>
              <a:ext uri="{FF2B5EF4-FFF2-40B4-BE49-F238E27FC236}">
                <a16:creationId xmlns:a16="http://schemas.microsoft.com/office/drawing/2014/main" id="{D4780E49-58A1-47FA-BB41-6F01EE7BB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784">
            <a:off x="112069" y="3322697"/>
            <a:ext cx="945698" cy="6664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ілка: вправо 20">
            <a:extLst>
              <a:ext uri="{FF2B5EF4-FFF2-40B4-BE49-F238E27FC236}">
                <a16:creationId xmlns:a16="http://schemas.microsoft.com/office/drawing/2014/main" id="{3DDB78C2-5522-4D42-BB09-C95BB4F19EED}"/>
              </a:ext>
            </a:extLst>
          </p:cNvPr>
          <p:cNvSpPr/>
          <p:nvPr/>
        </p:nvSpPr>
        <p:spPr>
          <a:xfrm>
            <a:off x="8433622" y="2317404"/>
            <a:ext cx="707922" cy="89693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172" name="Picture 4" descr="Інструменти дистанційного навчання – запрошуємо на курси!">
            <a:extLst>
              <a:ext uri="{FF2B5EF4-FFF2-40B4-BE49-F238E27FC236}">
                <a16:creationId xmlns:a16="http://schemas.microsoft.com/office/drawing/2014/main" id="{3E24600C-B7B2-41C3-9524-E33DE143E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29" y="3429000"/>
            <a:ext cx="1079513" cy="73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Бесплатные картинки для сайта | World-Blog.ru">
            <a:extLst>
              <a:ext uri="{FF2B5EF4-FFF2-40B4-BE49-F238E27FC236}">
                <a16:creationId xmlns:a16="http://schemas.microsoft.com/office/drawing/2014/main" id="{FE3AF885-2B0A-4309-BD21-2F8C282EB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BEEF3"/>
              </a:clrFrom>
              <a:clrTo>
                <a:srgbClr val="EBEE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761" y="3180476"/>
            <a:ext cx="1025694" cy="95085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Сполучна лінія: вигнута 21">
            <a:extLst>
              <a:ext uri="{FF2B5EF4-FFF2-40B4-BE49-F238E27FC236}">
                <a16:creationId xmlns:a16="http://schemas.microsoft.com/office/drawing/2014/main" id="{A3C06C14-BD91-44F9-9BAD-EE7DF40D1342}"/>
              </a:ext>
            </a:extLst>
          </p:cNvPr>
          <p:cNvCxnSpPr/>
          <p:nvPr/>
        </p:nvCxnSpPr>
        <p:spPr>
          <a:xfrm rot="10800000" flipV="1">
            <a:off x="8096866" y="3559276"/>
            <a:ext cx="1597741" cy="1170039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8" descr="Иконка рецепт, текст, список, receipt, размер 512x512 | id39745 |  iconbird.com">
            <a:extLst>
              <a:ext uri="{FF2B5EF4-FFF2-40B4-BE49-F238E27FC236}">
                <a16:creationId xmlns:a16="http://schemas.microsoft.com/office/drawing/2014/main" id="{C739DBE2-7CBB-4270-A208-C8253C5E5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135" y="932346"/>
            <a:ext cx="1200329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Сполучна лінія: вигнута 23">
            <a:extLst>
              <a:ext uri="{FF2B5EF4-FFF2-40B4-BE49-F238E27FC236}">
                <a16:creationId xmlns:a16="http://schemas.microsoft.com/office/drawing/2014/main" id="{B0FF9587-27C8-49BC-9C8E-7CD9C9BEF847}"/>
              </a:ext>
            </a:extLst>
          </p:cNvPr>
          <p:cNvCxnSpPr/>
          <p:nvPr/>
        </p:nvCxnSpPr>
        <p:spPr>
          <a:xfrm flipV="1">
            <a:off x="8096865" y="5201265"/>
            <a:ext cx="879987" cy="609600"/>
          </a:xfrm>
          <a:prstGeom prst="curvedConnector3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C5AED39-789E-453C-B47E-88B8DF721C7A}"/>
              </a:ext>
            </a:extLst>
          </p:cNvPr>
          <p:cNvSpPr txBox="1"/>
          <p:nvPr/>
        </p:nvSpPr>
        <p:spPr>
          <a:xfrm>
            <a:off x="9168214" y="3891834"/>
            <a:ext cx="2975200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відповідно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до Закону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України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«Про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захист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персональних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даних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»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зазначена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інформація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належить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персональних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даних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бути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розміщена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публічному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доступі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без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додаткової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згоди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131900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6" grpId="0"/>
      <p:bldP spid="17" grpId="0" animBg="1"/>
      <p:bldP spid="18" grpId="0" animBg="1"/>
      <p:bldP spid="21" grpId="0" animBg="1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235740-D39A-4537-ADAB-9C98C1B61F15}"/>
              </a:ext>
            </a:extLst>
          </p:cNvPr>
          <p:cNvSpPr txBox="1"/>
          <p:nvPr/>
        </p:nvSpPr>
        <p:spPr>
          <a:xfrm>
            <a:off x="1148079" y="202446"/>
            <a:ext cx="9451094" cy="15696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Документ </a:t>
            </a:r>
          </a:p>
          <a:p>
            <a:pPr algn="ctr"/>
            <a:r>
              <a:rPr lang="uk-UA" sz="4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про підвищення кваліфікації </a:t>
            </a:r>
            <a:endParaRPr lang="LID4096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E9A6FD-2693-4C1D-A08B-0AF98768DD56}"/>
              </a:ext>
            </a:extLst>
          </p:cNvPr>
          <p:cNvSpPr txBox="1"/>
          <p:nvPr/>
        </p:nvSpPr>
        <p:spPr>
          <a:xfrm>
            <a:off x="6754761" y="6496227"/>
            <a:ext cx="536917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№ 800 – п.13 / Лист МОНУ № 1/9-141 - с.11</a:t>
            </a:r>
            <a:endParaRPr lang="LID4096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CF6FC4-7C23-4B38-BBDF-FE47452CC16D}"/>
              </a:ext>
            </a:extLst>
          </p:cNvPr>
          <p:cNvSpPr txBox="1"/>
          <p:nvPr/>
        </p:nvSpPr>
        <p:spPr>
          <a:xfrm>
            <a:off x="993057" y="2017223"/>
            <a:ext cx="101370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повне найменування суб'єкта підвищення кваліфікації (для юридичних осіб) або прізвище, ім'я та по батькові (у разі наявності) фізичної особи, яка надає освітні послуги з підвищення кваліфікації </a:t>
            </a:r>
            <a:endParaRPr lang="LID4096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9618DB-4323-400F-80C2-F3E701EE2C93}"/>
              </a:ext>
            </a:extLst>
          </p:cNvPr>
          <p:cNvSpPr txBox="1"/>
          <p:nvPr/>
        </p:nvSpPr>
        <p:spPr>
          <a:xfrm>
            <a:off x="1769805" y="2957116"/>
            <a:ext cx="9419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прізвище та ініціали (ініціал імені) педагогічного працівника, який підвищив кваліфікацію</a:t>
            </a:r>
            <a:endParaRPr lang="LID4096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C1D1EC-186A-447D-970E-42A2BD24D0D5}"/>
              </a:ext>
            </a:extLst>
          </p:cNvPr>
          <p:cNvSpPr txBox="1"/>
          <p:nvPr/>
        </p:nvSpPr>
        <p:spPr>
          <a:xfrm>
            <a:off x="1007806" y="3651013"/>
            <a:ext cx="10122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форму, вид, тему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напрям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найменування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підвищення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кваліфікації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його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обсяг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тривалість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в годинах та/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кредитах ЄКТС</a:t>
            </a:r>
            <a:endParaRPr lang="LID4096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13E1FD-1961-43AD-90D4-D08B17F5ADB6}"/>
              </a:ext>
            </a:extLst>
          </p:cNvPr>
          <p:cNvSpPr txBox="1"/>
          <p:nvPr/>
        </p:nvSpPr>
        <p:spPr>
          <a:xfrm>
            <a:off x="1769805" y="45242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опис досягнутих результатів навчання</a:t>
            </a:r>
            <a:endParaRPr lang="LID4096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793767-D1ED-4BC2-ACDA-327B79FCBA5B}"/>
              </a:ext>
            </a:extLst>
          </p:cNvPr>
          <p:cNvSpPr txBox="1"/>
          <p:nvPr/>
        </p:nvSpPr>
        <p:spPr>
          <a:xfrm>
            <a:off x="1007806" y="4985887"/>
            <a:ext cx="10746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дату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видачі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обліковий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запис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документа про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підвищення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кваліфікації</a:t>
            </a:r>
            <a:endParaRPr lang="LID4096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F89AB9-B702-4FFE-A956-77D45C1F2255}"/>
              </a:ext>
            </a:extLst>
          </p:cNvPr>
          <p:cNvSpPr txBox="1"/>
          <p:nvPr/>
        </p:nvSpPr>
        <p:spPr>
          <a:xfrm>
            <a:off x="1769805" y="5557508"/>
            <a:ext cx="94979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найменування посади (у разі наявності), прізвище, ініціали (ініціал імені) особи, яка підписала документ від імені суб'єкта підвищення кваліфікації та її підпис.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AFEA1F-22B2-48DD-8472-DFD3276B333E}"/>
              </a:ext>
            </a:extLst>
          </p:cNvPr>
          <p:cNvSpPr txBox="1"/>
          <p:nvPr/>
        </p:nvSpPr>
        <p:spPr>
          <a:xfrm>
            <a:off x="68826" y="414987"/>
            <a:ext cx="810734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Н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Е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Н </a:t>
            </a:r>
            <a:endParaRPr lang="LID4096" sz="32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24EA0F-EB70-46FB-8009-111A90EF71F1}"/>
              </a:ext>
            </a:extLst>
          </p:cNvPr>
          <p:cNvSpPr txBox="1"/>
          <p:nvPr/>
        </p:nvSpPr>
        <p:spPr>
          <a:xfrm>
            <a:off x="11248102" y="431559"/>
            <a:ext cx="810734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М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І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367586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3BC8A81-B376-4790-917D-DFE2F958D566}"/>
              </a:ext>
            </a:extLst>
          </p:cNvPr>
          <p:cNvSpPr txBox="1"/>
          <p:nvPr/>
        </p:nvSpPr>
        <p:spPr>
          <a:xfrm>
            <a:off x="2487561" y="1889940"/>
            <a:ext cx="699073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Педагогічний працівник зобов’язаний </a:t>
            </a:r>
          </a:p>
          <a:p>
            <a:pPr algn="ctr"/>
            <a:r>
              <a:rPr lang="uk-UA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постійно </a:t>
            </a:r>
          </a:p>
          <a:p>
            <a:pPr algn="ctr"/>
            <a:r>
              <a:rPr lang="uk-UA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підвищувати свою кваліфікацію</a:t>
            </a:r>
            <a:endParaRPr lang="LID4096" sz="4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Як зберігати електронні документи? - Deals">
            <a:extLst>
              <a:ext uri="{FF2B5EF4-FFF2-40B4-BE49-F238E27FC236}">
                <a16:creationId xmlns:a16="http://schemas.microsoft.com/office/drawing/2014/main" id="{B32D2EB4-FC37-4FB3-8C78-47A4FD05F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DEDE"/>
              </a:clrFrom>
              <a:clrTo>
                <a:srgbClr val="DEDE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8" y="135501"/>
            <a:ext cx="2851336" cy="213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ідвищення кваліфікації працівників - кожні 5 років | «Дебет-Кредит» -  Бухгалтерські новини">
            <a:extLst>
              <a:ext uri="{FF2B5EF4-FFF2-40B4-BE49-F238E27FC236}">
                <a16:creationId xmlns:a16="http://schemas.microsoft.com/office/drawing/2014/main" id="{1C74091A-8005-4781-885E-FC16A3D25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759" y="3264310"/>
            <a:ext cx="3784428" cy="340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Важливо! Для дивідендів установили пільгову ставку ПДФО — 9% |  Бухгалтерський сервіс «Iнтерактивна бухгалтерія»">
            <a:extLst>
              <a:ext uri="{FF2B5EF4-FFF2-40B4-BE49-F238E27FC236}">
                <a16:creationId xmlns:a16="http://schemas.microsoft.com/office/drawing/2014/main" id="{8814B81B-FDB5-4112-AF15-D20683424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593">
            <a:off x="251032" y="4187253"/>
            <a:ext cx="2834708" cy="283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46B624-D065-4891-B9A4-1567C585A063}"/>
              </a:ext>
            </a:extLst>
          </p:cNvPr>
          <p:cNvSpPr txBox="1"/>
          <p:nvPr/>
        </p:nvSpPr>
        <p:spPr>
          <a:xfrm>
            <a:off x="5898382" y="6496227"/>
            <a:ext cx="622555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ст.54 /  Постанова № 800 – п.2 / Лист МОНУ № 1/9-141 - с.2</a:t>
            </a:r>
            <a:endParaRPr lang="LID4096" sz="1600" dirty="0"/>
          </a:p>
        </p:txBody>
      </p:sp>
    </p:spTree>
    <p:extLst>
      <p:ext uri="{BB962C8B-B14F-4D97-AF65-F5344CB8AC3E}">
        <p14:creationId xmlns:p14="http://schemas.microsoft.com/office/powerpoint/2010/main" val="395833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2BD164-FCDE-4B83-A542-57FD71CB0803}"/>
              </a:ext>
            </a:extLst>
          </p:cNvPr>
          <p:cNvSpPr txBox="1"/>
          <p:nvPr/>
        </p:nvSpPr>
        <p:spPr>
          <a:xfrm>
            <a:off x="1148079" y="202446"/>
            <a:ext cx="9451094" cy="15696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Визнання результатів підвищення кваліфікації </a:t>
            </a:r>
            <a:endParaRPr lang="LID4096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CBF68D-6EBC-4FB7-842B-CE18C0D068AF}"/>
              </a:ext>
            </a:extLst>
          </p:cNvPr>
          <p:cNvSpPr txBox="1"/>
          <p:nvPr/>
        </p:nvSpPr>
        <p:spPr>
          <a:xfrm>
            <a:off x="6096000" y="6496227"/>
            <a:ext cx="6027939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№ 800 – п.24,25 / Лист МОНУ № 1/9-141 - с.13-14</a:t>
            </a:r>
            <a:endParaRPr lang="LID4096" sz="1600" dirty="0"/>
          </a:p>
        </p:txBody>
      </p:sp>
      <p:pic>
        <p:nvPicPr>
          <p:cNvPr id="9218" name="Picture 2" descr="Документ — что это такое | KtoNaNovenkogo.ru">
            <a:extLst>
              <a:ext uri="{FF2B5EF4-FFF2-40B4-BE49-F238E27FC236}">
                <a16:creationId xmlns:a16="http://schemas.microsoft.com/office/drawing/2014/main" id="{2A289365-47BC-491A-BBF6-5E92CB537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26116" y="2145747"/>
            <a:ext cx="2143125" cy="19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493343-0A74-4B2E-B9E0-9D094BA38388}"/>
              </a:ext>
            </a:extLst>
          </p:cNvPr>
          <p:cNvSpPr txBox="1"/>
          <p:nvPr/>
        </p:nvSpPr>
        <p:spPr>
          <a:xfrm>
            <a:off x="568803" y="2002358"/>
            <a:ext cx="3451123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Заклад освіти</a:t>
            </a:r>
            <a:endParaRPr lang="LID4096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1C711F-E86D-4DF4-8AB8-E8F0CB29347D}"/>
              </a:ext>
            </a:extLst>
          </p:cNvPr>
          <p:cNvSpPr txBox="1"/>
          <p:nvPr/>
        </p:nvSpPr>
        <p:spPr>
          <a:xfrm>
            <a:off x="88644" y="2598003"/>
            <a:ext cx="41197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Ліцензія на підвищення кваліфікації або</a:t>
            </a:r>
            <a:endParaRPr lang="LID4096" sz="1600" dirty="0"/>
          </a:p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Акредитована освітня програма</a:t>
            </a:r>
            <a:endParaRPr lang="LID4096" sz="1600" dirty="0"/>
          </a:p>
          <a:p>
            <a:endParaRPr lang="LID4096" sz="1600" dirty="0"/>
          </a:p>
        </p:txBody>
      </p:sp>
      <p:sp>
        <p:nvSpPr>
          <p:cNvPr id="8" name="Стрілка: вправо 7">
            <a:extLst>
              <a:ext uri="{FF2B5EF4-FFF2-40B4-BE49-F238E27FC236}">
                <a16:creationId xmlns:a16="http://schemas.microsoft.com/office/drawing/2014/main" id="{8641FBE1-296F-486E-9A68-D174748E1C04}"/>
              </a:ext>
            </a:extLst>
          </p:cNvPr>
          <p:cNvSpPr/>
          <p:nvPr/>
        </p:nvSpPr>
        <p:spPr>
          <a:xfrm rot="5400000">
            <a:off x="1868282" y="3699238"/>
            <a:ext cx="560439" cy="86985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Стрілка: вправо 11">
            <a:extLst>
              <a:ext uri="{FF2B5EF4-FFF2-40B4-BE49-F238E27FC236}">
                <a16:creationId xmlns:a16="http://schemas.microsoft.com/office/drawing/2014/main" id="{63435443-5850-4DEA-BEF4-3D6E32AEFD71}"/>
              </a:ext>
            </a:extLst>
          </p:cNvPr>
          <p:cNvSpPr/>
          <p:nvPr/>
        </p:nvSpPr>
        <p:spPr>
          <a:xfrm rot="11683325">
            <a:off x="4168953" y="2163075"/>
            <a:ext cx="560439" cy="86985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087D89-9BE1-45BA-8169-496AA1B79E0F}"/>
              </a:ext>
            </a:extLst>
          </p:cNvPr>
          <p:cNvSpPr txBox="1"/>
          <p:nvPr/>
        </p:nvSpPr>
        <p:spPr>
          <a:xfrm>
            <a:off x="196953" y="4500196"/>
            <a:ext cx="4011408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Копію документа про підвищення кваліфікації</a:t>
            </a:r>
            <a:endParaRPr lang="LID4096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3C43E4-F503-4517-AF55-A1CD6B21BB4E}"/>
              </a:ext>
            </a:extLst>
          </p:cNvPr>
          <p:cNvSpPr txBox="1"/>
          <p:nvPr/>
        </p:nvSpPr>
        <p:spPr>
          <a:xfrm>
            <a:off x="1348637" y="3121805"/>
            <a:ext cx="3529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(Інститути післядипломної освіти, Університети…)</a:t>
            </a:r>
            <a:endParaRPr lang="LID4096" i="1" dirty="0">
              <a:solidFill>
                <a:srgbClr val="002060"/>
              </a:solidFill>
            </a:endParaRPr>
          </a:p>
        </p:txBody>
      </p:sp>
      <p:sp>
        <p:nvSpPr>
          <p:cNvPr id="15" name="Стрілка: вправо 14">
            <a:extLst>
              <a:ext uri="{FF2B5EF4-FFF2-40B4-BE49-F238E27FC236}">
                <a16:creationId xmlns:a16="http://schemas.microsoft.com/office/drawing/2014/main" id="{C4169842-9ACB-4B0D-88E8-2098B7EB4FBE}"/>
              </a:ext>
            </a:extLst>
          </p:cNvPr>
          <p:cNvSpPr/>
          <p:nvPr/>
        </p:nvSpPr>
        <p:spPr>
          <a:xfrm rot="5400000">
            <a:off x="1922437" y="5163466"/>
            <a:ext cx="560439" cy="86985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20840C-B3D7-459D-AC3A-887458CF0D07}"/>
              </a:ext>
            </a:extLst>
          </p:cNvPr>
          <p:cNvSpPr txBox="1"/>
          <p:nvPr/>
        </p:nvSpPr>
        <p:spPr>
          <a:xfrm>
            <a:off x="196953" y="5947668"/>
            <a:ext cx="4011408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Адміністрації закладу (відповідальній особі)</a:t>
            </a:r>
            <a:endParaRPr lang="LID4096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1B51CC-6328-4F31-AEC6-CD6797E355C6}"/>
              </a:ext>
            </a:extLst>
          </p:cNvPr>
          <p:cNvSpPr txBox="1"/>
          <p:nvPr/>
        </p:nvSpPr>
        <p:spPr>
          <a:xfrm>
            <a:off x="7509530" y="2028616"/>
            <a:ext cx="4614409" cy="11387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Інші суб’єкти </a:t>
            </a:r>
          </a:p>
          <a:p>
            <a:pPr algn="ctr"/>
            <a:r>
              <a:rPr lang="uk-UA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(Фізичні, юридичні особи, фізична особа-підприємець)</a:t>
            </a:r>
            <a:endParaRPr lang="LID4096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Стрілка: вправо 9">
            <a:extLst>
              <a:ext uri="{FF2B5EF4-FFF2-40B4-BE49-F238E27FC236}">
                <a16:creationId xmlns:a16="http://schemas.microsoft.com/office/drawing/2014/main" id="{A7CBC729-D214-4D6D-8941-314C181E397D}"/>
              </a:ext>
            </a:extLst>
          </p:cNvPr>
          <p:cNvSpPr/>
          <p:nvPr/>
        </p:nvSpPr>
        <p:spPr>
          <a:xfrm rot="20729353">
            <a:off x="6853589" y="2180986"/>
            <a:ext cx="639635" cy="85309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Стрілка: вправо 18">
            <a:extLst>
              <a:ext uri="{FF2B5EF4-FFF2-40B4-BE49-F238E27FC236}">
                <a16:creationId xmlns:a16="http://schemas.microsoft.com/office/drawing/2014/main" id="{F9FDE51B-2942-4FCD-9FE1-0C16E88ACEC5}"/>
              </a:ext>
            </a:extLst>
          </p:cNvPr>
          <p:cNvSpPr/>
          <p:nvPr/>
        </p:nvSpPr>
        <p:spPr>
          <a:xfrm rot="5400000">
            <a:off x="9251412" y="3107583"/>
            <a:ext cx="639635" cy="85309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0" name="Стрілка: вправо 19">
            <a:extLst>
              <a:ext uri="{FF2B5EF4-FFF2-40B4-BE49-F238E27FC236}">
                <a16:creationId xmlns:a16="http://schemas.microsoft.com/office/drawing/2014/main" id="{44748B3B-1735-4929-A0A9-20B556F27DE0}"/>
              </a:ext>
            </a:extLst>
          </p:cNvPr>
          <p:cNvSpPr/>
          <p:nvPr/>
        </p:nvSpPr>
        <p:spPr>
          <a:xfrm rot="5400000">
            <a:off x="9255854" y="4280283"/>
            <a:ext cx="639635" cy="85309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E7456B-EA10-4079-8BF9-8E6E70DD23F2}"/>
              </a:ext>
            </a:extLst>
          </p:cNvPr>
          <p:cNvSpPr txBox="1"/>
          <p:nvPr/>
        </p:nvSpPr>
        <p:spPr>
          <a:xfrm>
            <a:off x="7963579" y="3895653"/>
            <a:ext cx="32153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Протягом 1 місяця</a:t>
            </a:r>
            <a:endParaRPr lang="LID4096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A8C678-AADD-4C6E-A64D-47904786C9D6}"/>
              </a:ext>
            </a:extLst>
          </p:cNvPr>
          <p:cNvSpPr txBox="1"/>
          <p:nvPr/>
        </p:nvSpPr>
        <p:spPr>
          <a:xfrm>
            <a:off x="6027174" y="5140593"/>
            <a:ext cx="6096765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Подаєте до педагогічної ради для визнання: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Клопотання про визнання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Копію документа про підвищення кваліфікації</a:t>
            </a:r>
            <a:endParaRPr lang="LID4096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89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8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0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60D873-4EBB-4703-8B37-75FDAE6BCF43}"/>
              </a:ext>
            </a:extLst>
          </p:cNvPr>
          <p:cNvSpPr txBox="1"/>
          <p:nvPr/>
        </p:nvSpPr>
        <p:spPr>
          <a:xfrm>
            <a:off x="8544231" y="6496227"/>
            <a:ext cx="357970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МОНУ № 1/9-141 Додаток 4</a:t>
            </a:r>
            <a:endParaRPr lang="LID4096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267C53-F38C-476C-911F-67DFB1994A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767" y="0"/>
            <a:ext cx="7788470" cy="68347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213108-1594-4DD5-992E-61448877B8EB}"/>
              </a:ext>
            </a:extLst>
          </p:cNvPr>
          <p:cNvSpPr txBox="1"/>
          <p:nvPr/>
        </p:nvSpPr>
        <p:spPr>
          <a:xfrm>
            <a:off x="8937901" y="1078779"/>
            <a:ext cx="27923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+ Копію документа про підвищення кваліфікації</a:t>
            </a:r>
            <a:endParaRPr lang="LID4096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7F61A5-9D51-466D-AD8E-0F4E3E4DF632}"/>
              </a:ext>
            </a:extLst>
          </p:cNvPr>
          <p:cNvSpPr txBox="1"/>
          <p:nvPr/>
        </p:nvSpPr>
        <p:spPr>
          <a:xfrm>
            <a:off x="9202234" y="4092608"/>
            <a:ext cx="23899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Подаєте до педагогічної ради </a:t>
            </a:r>
          </a:p>
          <a:p>
            <a:pPr algn="ctr"/>
            <a:r>
              <a:rPr lang="uk-UA" sz="28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для визнання</a:t>
            </a:r>
            <a:endParaRPr lang="LID4096" sz="2800" dirty="0"/>
          </a:p>
        </p:txBody>
      </p:sp>
      <p:sp>
        <p:nvSpPr>
          <p:cNvPr id="10" name="Стрілка: вправо 9">
            <a:extLst>
              <a:ext uri="{FF2B5EF4-FFF2-40B4-BE49-F238E27FC236}">
                <a16:creationId xmlns:a16="http://schemas.microsoft.com/office/drawing/2014/main" id="{23AAADA1-D215-41BD-9968-F8C31951A8C0}"/>
              </a:ext>
            </a:extLst>
          </p:cNvPr>
          <p:cNvSpPr/>
          <p:nvPr/>
        </p:nvSpPr>
        <p:spPr>
          <a:xfrm rot="5400000">
            <a:off x="9724102" y="3146578"/>
            <a:ext cx="1052053" cy="69411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7865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27C45C-EF1B-4DC4-A640-DC9D359B2F65}"/>
              </a:ext>
            </a:extLst>
          </p:cNvPr>
          <p:cNvSpPr txBox="1"/>
          <p:nvPr/>
        </p:nvSpPr>
        <p:spPr>
          <a:xfrm>
            <a:off x="2192593" y="272098"/>
            <a:ext cx="780681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ЗАВДАННЯ педагогічної ради:</a:t>
            </a:r>
            <a:endParaRPr lang="LID4096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2" name="Picture 2" descr="В Украине появился сервис, который поможет предпринимателям составить  нужный документ — Минфин">
            <a:extLst>
              <a:ext uri="{FF2B5EF4-FFF2-40B4-BE49-F238E27FC236}">
                <a16:creationId xmlns:a16="http://schemas.microsoft.com/office/drawing/2014/main" id="{704056CE-C4E6-4A8C-AA28-14EB0F370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994">
            <a:off x="10579511" y="152352"/>
            <a:ext cx="129063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 Украине появился сервис, который поможет предпринимателям составить  нужный документ — Минфин">
            <a:extLst>
              <a:ext uri="{FF2B5EF4-FFF2-40B4-BE49-F238E27FC236}">
                <a16:creationId xmlns:a16="http://schemas.microsoft.com/office/drawing/2014/main" id="{FD6BB5AE-1DBF-459C-8B99-128A31CBE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0445">
            <a:off x="248827" y="198365"/>
            <a:ext cx="129063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6559E6-5693-46DC-9B9D-E16A5020206A}"/>
              </a:ext>
            </a:extLst>
          </p:cNvPr>
          <p:cNvSpPr txBox="1"/>
          <p:nvPr/>
        </p:nvSpPr>
        <p:spPr>
          <a:xfrm>
            <a:off x="1993927" y="2777978"/>
            <a:ext cx="82041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визнання результатів підвищення кваліфікації:</a:t>
            </a:r>
            <a:endParaRPr lang="LID4096" sz="2400" u="sng" dirty="0">
              <a:solidFill>
                <a:srgbClr val="002060"/>
              </a:solidFill>
            </a:endParaRPr>
          </a:p>
        </p:txBody>
      </p:sp>
      <p:pic>
        <p:nvPicPr>
          <p:cNvPr id="10244" name="Picture 4" descr="Почему не открывается документ Word на компьютере">
            <a:extLst>
              <a:ext uri="{FF2B5EF4-FFF2-40B4-BE49-F238E27FC236}">
                <a16:creationId xmlns:a16="http://schemas.microsoft.com/office/drawing/2014/main" id="{FF6992F0-19A2-4E14-A651-7E2669733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759">
            <a:off x="9358111" y="4236746"/>
            <a:ext cx="19431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ілка: вигнута вправо 9">
            <a:extLst>
              <a:ext uri="{FF2B5EF4-FFF2-40B4-BE49-F238E27FC236}">
                <a16:creationId xmlns:a16="http://schemas.microsoft.com/office/drawing/2014/main" id="{BE570DDA-BEE1-45B7-A687-3A18B926647C}"/>
              </a:ext>
            </a:extLst>
          </p:cNvPr>
          <p:cNvSpPr/>
          <p:nvPr/>
        </p:nvSpPr>
        <p:spPr>
          <a:xfrm>
            <a:off x="855406" y="2113935"/>
            <a:ext cx="895166" cy="1026197"/>
          </a:xfrm>
          <a:prstGeom prst="curved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3" name="Стрілка: вигнута вправо 12">
            <a:extLst>
              <a:ext uri="{FF2B5EF4-FFF2-40B4-BE49-F238E27FC236}">
                <a16:creationId xmlns:a16="http://schemas.microsoft.com/office/drawing/2014/main" id="{1B36451E-BDAA-438E-9B1A-CC1FB06E994B}"/>
              </a:ext>
            </a:extLst>
          </p:cNvPr>
          <p:cNvSpPr/>
          <p:nvPr/>
        </p:nvSpPr>
        <p:spPr>
          <a:xfrm flipH="1">
            <a:off x="10329662" y="2113935"/>
            <a:ext cx="895167" cy="1026197"/>
          </a:xfrm>
          <a:prstGeom prst="curved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706710-0E38-4038-B529-E2C5C54EBB96}"/>
              </a:ext>
            </a:extLst>
          </p:cNvPr>
          <p:cNvSpPr txBox="1"/>
          <p:nvPr/>
        </p:nvSpPr>
        <p:spPr>
          <a:xfrm>
            <a:off x="1237059" y="1513879"/>
            <a:ext cx="96061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Розглянути клопотання про визнання результатів підвищення кваліфікації протягом </a:t>
            </a:r>
            <a:r>
              <a:rPr lang="uk-UA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місяця </a:t>
            </a:r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дня його подання </a:t>
            </a:r>
            <a:endParaRPr lang="LID4096" sz="2400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E9C772-CC77-494C-BAE0-5D398E558847}"/>
              </a:ext>
            </a:extLst>
          </p:cNvPr>
          <p:cNvSpPr txBox="1"/>
          <p:nvPr/>
        </p:nvSpPr>
        <p:spPr>
          <a:xfrm>
            <a:off x="2397265" y="3371736"/>
            <a:ext cx="84459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 педагогічного працівника щодо якості реалізації програми підвищення кваліфікації </a:t>
            </a:r>
            <a:endParaRPr lang="LID4096" sz="24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BA6BBE-12CA-428A-BEB6-B0805DD06392}"/>
              </a:ext>
            </a:extLst>
          </p:cNvPr>
          <p:cNvSpPr txBox="1"/>
          <p:nvPr/>
        </p:nvSpPr>
        <p:spPr>
          <a:xfrm>
            <a:off x="1752160" y="4196772"/>
            <a:ext cx="8445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результати підвищення кваліфікації</a:t>
            </a:r>
            <a:endParaRPr lang="LID4096" sz="24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27A5F5-8A9F-4837-AE27-71E34ED15697}"/>
              </a:ext>
            </a:extLst>
          </p:cNvPr>
          <p:cNvSpPr txBox="1"/>
          <p:nvPr/>
        </p:nvSpPr>
        <p:spPr>
          <a:xfrm>
            <a:off x="894146" y="4718963"/>
            <a:ext cx="84459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дотримання суб’єктом підвищення кваліфікації умов договору</a:t>
            </a:r>
            <a:endParaRPr lang="LID4096" sz="24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2FBE5B-68FD-4973-B35B-ACDB3113F7AB}"/>
              </a:ext>
            </a:extLst>
          </p:cNvPr>
          <p:cNvSpPr txBox="1"/>
          <p:nvPr/>
        </p:nvSpPr>
        <p:spPr>
          <a:xfrm>
            <a:off x="150344" y="5496608"/>
            <a:ext cx="84459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 про набуття нових та/або вдосконалення наявних </a:t>
            </a:r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(навичок, вмінь, знань)</a:t>
            </a:r>
            <a:endParaRPr lang="LID4096" sz="24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8BA76A-DAD3-422C-82D3-BFC280C40044}"/>
              </a:ext>
            </a:extLst>
          </p:cNvPr>
          <p:cNvSpPr txBox="1"/>
          <p:nvPr/>
        </p:nvSpPr>
        <p:spPr>
          <a:xfrm>
            <a:off x="6754761" y="6496227"/>
            <a:ext cx="536917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№ 800 – п.25 / Лист МОНУ № 1/9-141 - с.14</a:t>
            </a:r>
            <a:endParaRPr lang="LID4096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04056A-8B5D-4A6D-AE12-192250CEC0B1}"/>
              </a:ext>
            </a:extLst>
          </p:cNvPr>
          <p:cNvSpPr txBox="1"/>
          <p:nvPr/>
        </p:nvSpPr>
        <p:spPr>
          <a:xfrm>
            <a:off x="150344" y="6345987"/>
            <a:ext cx="5817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+ + + </a:t>
            </a:r>
            <a:endParaRPr lang="LID4096" sz="2400" i="1" dirty="0"/>
          </a:p>
        </p:txBody>
      </p:sp>
    </p:spTree>
    <p:extLst>
      <p:ext uri="{BB962C8B-B14F-4D97-AF65-F5344CB8AC3E}">
        <p14:creationId xmlns:p14="http://schemas.microsoft.com/office/powerpoint/2010/main" val="3490777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3" grpId="0" animBg="1"/>
      <p:bldP spid="6" grpId="0" animBg="1"/>
      <p:bldP spid="15" grpId="0"/>
      <p:bldP spid="16" grpId="0"/>
      <p:bldP spid="17" grpId="0"/>
      <p:bldP spid="18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F94123-9A0D-49A4-8D1C-E7BABEE99039}"/>
              </a:ext>
            </a:extLst>
          </p:cNvPr>
          <p:cNvSpPr txBox="1"/>
          <p:nvPr/>
        </p:nvSpPr>
        <p:spPr>
          <a:xfrm>
            <a:off x="0" y="6519446"/>
            <a:ext cx="536917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№ 800 – п.25 / Лист МОНУ № 1/9-141 - с.14</a:t>
            </a:r>
            <a:endParaRPr lang="LID4096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96F083-9253-47FD-8F3E-54038BB0912F}"/>
              </a:ext>
            </a:extLst>
          </p:cNvPr>
          <p:cNvSpPr txBox="1"/>
          <p:nvPr/>
        </p:nvSpPr>
        <p:spPr>
          <a:xfrm>
            <a:off x="2192593" y="272098"/>
            <a:ext cx="780681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ЗАВДАННЯ педагогічної ради:</a:t>
            </a:r>
            <a:endParaRPr lang="LID4096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6" name="Picture 2" descr="Педагогічний органайзер: Мистецтво успішного виступу: як опанувати">
            <a:extLst>
              <a:ext uri="{FF2B5EF4-FFF2-40B4-BE49-F238E27FC236}">
                <a16:creationId xmlns:a16="http://schemas.microsoft.com/office/drawing/2014/main" id="{666C6845-8226-495B-AFF0-60C3BC33D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64" y="1192728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Документ. Виды и функции — WikiSyktSU">
            <a:extLst>
              <a:ext uri="{FF2B5EF4-FFF2-40B4-BE49-F238E27FC236}">
                <a16:creationId xmlns:a16="http://schemas.microsoft.com/office/drawing/2014/main" id="{7B89C8E2-89CA-4DA1-8E03-FF63B04A0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767" y="1169732"/>
            <a:ext cx="142875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77E47D-4B6C-4108-8E6F-17569D364FDE}"/>
              </a:ext>
            </a:extLst>
          </p:cNvPr>
          <p:cNvSpPr txBox="1"/>
          <p:nvPr/>
        </p:nvSpPr>
        <p:spPr>
          <a:xfrm rot="21060046">
            <a:off x="510896" y="1676985"/>
            <a:ext cx="14601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 вчителя</a:t>
            </a:r>
            <a:endParaRPr lang="LID4096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ECA16D-D992-4370-9B4F-46E8B3F3D179}"/>
              </a:ext>
            </a:extLst>
          </p:cNvPr>
          <p:cNvSpPr txBox="1"/>
          <p:nvPr/>
        </p:nvSpPr>
        <p:spPr>
          <a:xfrm rot="343364">
            <a:off x="9547122" y="1417649"/>
            <a:ext cx="24482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визнання результатів (дотримання алгоритму дій)</a:t>
            </a:r>
            <a:endParaRPr lang="LID4096" sz="2000" dirty="0"/>
          </a:p>
        </p:txBody>
      </p:sp>
      <p:sp>
        <p:nvSpPr>
          <p:cNvPr id="7" name="Знак &quot;плюс&quot; 6">
            <a:extLst>
              <a:ext uri="{FF2B5EF4-FFF2-40B4-BE49-F238E27FC236}">
                <a16:creationId xmlns:a16="http://schemas.microsoft.com/office/drawing/2014/main" id="{EEE23E40-1C47-4677-8597-316BE52AFA13}"/>
              </a:ext>
            </a:extLst>
          </p:cNvPr>
          <p:cNvSpPr/>
          <p:nvPr/>
        </p:nvSpPr>
        <p:spPr>
          <a:xfrm>
            <a:off x="5122606" y="1469767"/>
            <a:ext cx="1789471" cy="1219201"/>
          </a:xfrm>
          <a:prstGeom prst="mathPlu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Права фігурна дужка 7">
            <a:extLst>
              <a:ext uri="{FF2B5EF4-FFF2-40B4-BE49-F238E27FC236}">
                <a16:creationId xmlns:a16="http://schemas.microsoft.com/office/drawing/2014/main" id="{CEA61081-D5AC-4D87-AAB4-FB85EECB1C60}"/>
              </a:ext>
            </a:extLst>
          </p:cNvPr>
          <p:cNvSpPr/>
          <p:nvPr/>
        </p:nvSpPr>
        <p:spPr>
          <a:xfrm rot="5400000">
            <a:off x="5714124" y="-2190223"/>
            <a:ext cx="491613" cy="11107286"/>
          </a:xfrm>
          <a:prstGeom prst="rightBrace">
            <a:avLst>
              <a:gd name="adj1" fmla="val 40033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6FA7C2-B5CE-4585-9B8B-345170C4632B}"/>
              </a:ext>
            </a:extLst>
          </p:cNvPr>
          <p:cNvSpPr txBox="1"/>
          <p:nvPr/>
        </p:nvSpPr>
        <p:spPr>
          <a:xfrm>
            <a:off x="3481675" y="3704750"/>
            <a:ext cx="4959929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Рішення педагогічної ради</a:t>
            </a:r>
            <a:endParaRPr lang="LID4096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41744-2CCB-422E-9047-4EC5BDED3C35}"/>
              </a:ext>
            </a:extLst>
          </p:cNvPr>
          <p:cNvSpPr txBox="1"/>
          <p:nvPr/>
        </p:nvSpPr>
        <p:spPr>
          <a:xfrm>
            <a:off x="139763" y="4269342"/>
            <a:ext cx="459938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 результатів підвищення кваліфікації</a:t>
            </a:r>
            <a:endParaRPr lang="LID4096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DFF62F-A089-41D9-8906-7B056274D8BE}"/>
              </a:ext>
            </a:extLst>
          </p:cNvPr>
          <p:cNvSpPr txBox="1"/>
          <p:nvPr/>
        </p:nvSpPr>
        <p:spPr>
          <a:xfrm>
            <a:off x="7250373" y="4324792"/>
            <a:ext cx="459938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Невизнання результатів підвищення кваліфікації</a:t>
            </a:r>
            <a:endParaRPr lang="LID4096" sz="2400" dirty="0"/>
          </a:p>
        </p:txBody>
      </p:sp>
      <p:cxnSp>
        <p:nvCxnSpPr>
          <p:cNvPr id="14" name="Сполучна лінія: уступом 13">
            <a:extLst>
              <a:ext uri="{FF2B5EF4-FFF2-40B4-BE49-F238E27FC236}">
                <a16:creationId xmlns:a16="http://schemas.microsoft.com/office/drawing/2014/main" id="{9D25A946-6DF7-4C4E-AC0D-1EC7477F3B6C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39456" y="3866987"/>
            <a:ext cx="1042219" cy="523220"/>
          </a:xfrm>
          <a:prstGeom prst="bentConnector3">
            <a:avLst>
              <a:gd name="adj1" fmla="val 10094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получна лінія: уступом 27">
            <a:extLst>
              <a:ext uri="{FF2B5EF4-FFF2-40B4-BE49-F238E27FC236}">
                <a16:creationId xmlns:a16="http://schemas.microsoft.com/office/drawing/2014/main" id="{941EE4B8-FE42-432B-929A-9ABA78A5CF7D}"/>
              </a:ext>
            </a:extLst>
          </p:cNvPr>
          <p:cNvCxnSpPr>
            <a:cxnSpLocks/>
          </p:cNvCxnSpPr>
          <p:nvPr/>
        </p:nvCxnSpPr>
        <p:spPr>
          <a:xfrm>
            <a:off x="8441604" y="3897670"/>
            <a:ext cx="932212" cy="489907"/>
          </a:xfrm>
          <a:prstGeom prst="bentConnector3">
            <a:avLst>
              <a:gd name="adj1" fmla="val 9957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6" descr="Раскраски Раскраска Рука показывает класс , Раскраски .">
            <a:extLst>
              <a:ext uri="{FF2B5EF4-FFF2-40B4-BE49-F238E27FC236}">
                <a16:creationId xmlns:a16="http://schemas.microsoft.com/office/drawing/2014/main" id="{AECA66C6-757C-4995-A303-7F34EAA5E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2327">
            <a:off x="69639" y="4000392"/>
            <a:ext cx="812044" cy="81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Раскраски Раскраска Рука показывает класс , Раскраски .">
            <a:extLst>
              <a:ext uri="{FF2B5EF4-FFF2-40B4-BE49-F238E27FC236}">
                <a16:creationId xmlns:a16="http://schemas.microsoft.com/office/drawing/2014/main" id="{F3C5F804-6F43-45F6-B3AD-53153C06C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5542" flipV="1">
            <a:off x="11365076" y="4359382"/>
            <a:ext cx="812044" cy="72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3270E48-C6B8-4E33-B787-225F6290F9B4}"/>
              </a:ext>
            </a:extLst>
          </p:cNvPr>
          <p:cNvSpPr txBox="1"/>
          <p:nvPr/>
        </p:nvSpPr>
        <p:spPr>
          <a:xfrm>
            <a:off x="5574890" y="5329551"/>
            <a:ext cx="659744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щодо повторного підвищення кваліфікації у інших суб’єктів</a:t>
            </a:r>
            <a:endParaRPr lang="LID4096" sz="1800" i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72B8EB-8402-4F0E-88DB-B0D543D5FC9E}"/>
              </a:ext>
            </a:extLst>
          </p:cNvPr>
          <p:cNvSpPr txBox="1"/>
          <p:nvPr/>
        </p:nvSpPr>
        <p:spPr>
          <a:xfrm>
            <a:off x="5574890" y="6053488"/>
            <a:ext cx="661710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Та/або прийняття рішення щодо неможливості включення даного суб’єкта до плану підвищення кваліфікації</a:t>
            </a:r>
            <a:endParaRPr lang="LID4096" sz="1800" i="1" dirty="0"/>
          </a:p>
        </p:txBody>
      </p:sp>
    </p:spTree>
    <p:extLst>
      <p:ext uri="{BB962C8B-B14F-4D97-AF65-F5344CB8AC3E}">
        <p14:creationId xmlns:p14="http://schemas.microsoft.com/office/powerpoint/2010/main" val="487516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 animBg="1"/>
      <p:bldP spid="8" grpId="0" animBg="1"/>
      <p:bldP spid="13" grpId="0" animBg="1"/>
      <p:bldP spid="15" grpId="0" animBg="1"/>
      <p:bldP spid="16" grpId="0" animBg="1"/>
      <p:bldP spid="36" grpId="0" animBg="1"/>
      <p:bldP spid="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Нова українська школа: фрази вчителів, які потрібно викорінити - Погляд –  новини Чернівці">
            <a:extLst>
              <a:ext uri="{FF2B5EF4-FFF2-40B4-BE49-F238E27FC236}">
                <a16:creationId xmlns:a16="http://schemas.microsoft.com/office/drawing/2014/main" id="{8378AD0B-6714-4ADD-BFCD-43661A21F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27" y="172631"/>
            <a:ext cx="3545144" cy="204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41F5F6-81F7-4542-8967-DB35C599D2E0}"/>
              </a:ext>
            </a:extLst>
          </p:cNvPr>
          <p:cNvSpPr txBox="1"/>
          <p:nvPr/>
        </p:nvSpPr>
        <p:spPr>
          <a:xfrm>
            <a:off x="1903090" y="72031"/>
            <a:ext cx="4458382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які мають науковий ступінь та/або вчене, почесне чи педагогічне звання (крім звання “старший вчитель”)</a:t>
            </a:r>
            <a:endParaRPr lang="uk-UA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6038C7-A228-4143-9FAC-557427E336B7}"/>
              </a:ext>
            </a:extLst>
          </p:cNvPr>
          <p:cNvSpPr txBox="1"/>
          <p:nvPr/>
        </p:nvSpPr>
        <p:spPr>
          <a:xfrm>
            <a:off x="7246374" y="343751"/>
            <a:ext cx="4656123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Підвищення кваліфікації</a:t>
            </a:r>
            <a:endParaRPr lang="LID4096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1832954A-033F-40AC-9DF4-39F3B76A4CB6}"/>
              </a:ext>
            </a:extLst>
          </p:cNvPr>
          <p:cNvCxnSpPr>
            <a:cxnSpLocks/>
          </p:cNvCxnSpPr>
          <p:nvPr/>
        </p:nvCxnSpPr>
        <p:spPr>
          <a:xfrm flipV="1">
            <a:off x="1524000" y="172631"/>
            <a:ext cx="973394" cy="1125227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Стрілка: вправо з вирізом 10">
            <a:extLst>
              <a:ext uri="{FF2B5EF4-FFF2-40B4-BE49-F238E27FC236}">
                <a16:creationId xmlns:a16="http://schemas.microsoft.com/office/drawing/2014/main" id="{7F58D622-5F8D-407E-A6B3-5ADF9ECA806A}"/>
              </a:ext>
            </a:extLst>
          </p:cNvPr>
          <p:cNvSpPr/>
          <p:nvPr/>
        </p:nvSpPr>
        <p:spPr>
          <a:xfrm>
            <a:off x="6543368" y="343751"/>
            <a:ext cx="521110" cy="523220"/>
          </a:xfrm>
          <a:prstGeom prst="notched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Стрілка: вправо з вирізом 12">
            <a:extLst>
              <a:ext uri="{FF2B5EF4-FFF2-40B4-BE49-F238E27FC236}">
                <a16:creationId xmlns:a16="http://schemas.microsoft.com/office/drawing/2014/main" id="{5B6A62E3-E5A4-43F6-893D-FA95A9BD27E6}"/>
              </a:ext>
            </a:extLst>
          </p:cNvPr>
          <p:cNvSpPr/>
          <p:nvPr/>
        </p:nvSpPr>
        <p:spPr>
          <a:xfrm rot="5400000">
            <a:off x="9052270" y="1036248"/>
            <a:ext cx="521110" cy="523220"/>
          </a:xfrm>
          <a:prstGeom prst="notched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5" name="Стрілка: вправо з вирізом 14">
            <a:extLst>
              <a:ext uri="{FF2B5EF4-FFF2-40B4-BE49-F238E27FC236}">
                <a16:creationId xmlns:a16="http://schemas.microsoft.com/office/drawing/2014/main" id="{AE8EA82E-BBED-43C4-8BE9-1938C8B36185}"/>
              </a:ext>
            </a:extLst>
          </p:cNvPr>
          <p:cNvSpPr/>
          <p:nvPr/>
        </p:nvSpPr>
        <p:spPr>
          <a:xfrm rot="5400000">
            <a:off x="641359" y="2317745"/>
            <a:ext cx="521110" cy="523220"/>
          </a:xfrm>
          <a:prstGeom prst="notched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B4BA77-8129-40AE-9388-17CCE0063408}"/>
              </a:ext>
            </a:extLst>
          </p:cNvPr>
          <p:cNvSpPr txBox="1"/>
          <p:nvPr/>
        </p:nvSpPr>
        <p:spPr>
          <a:xfrm>
            <a:off x="275302" y="2962666"/>
            <a:ext cx="5535561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Подає до педагогічної ради:</a:t>
            </a:r>
            <a:endParaRPr lang="LID4096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BB0ECE-D010-4FC2-A674-4C2A66E77ED8}"/>
              </a:ext>
            </a:extLst>
          </p:cNvPr>
          <p:cNvSpPr txBox="1"/>
          <p:nvPr/>
        </p:nvSpPr>
        <p:spPr>
          <a:xfrm>
            <a:off x="6361472" y="6517463"/>
            <a:ext cx="576246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№ 800 – п.29,25 / Лист МОНУ № 1/9-141 - с.15</a:t>
            </a:r>
            <a:endParaRPr lang="LID4096" sz="1600" dirty="0"/>
          </a:p>
        </p:txBody>
      </p:sp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id="{C24FB87C-7EB7-44B5-8338-2E7A5F058D2B}"/>
              </a:ext>
            </a:extLst>
          </p:cNvPr>
          <p:cNvGrpSpPr/>
          <p:nvPr/>
        </p:nvGrpSpPr>
        <p:grpSpPr>
          <a:xfrm>
            <a:off x="7222415" y="1714267"/>
            <a:ext cx="4694283" cy="1714733"/>
            <a:chOff x="7222415" y="1714267"/>
            <a:chExt cx="4694283" cy="171473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2CC2E1-2403-4416-93AD-8E71D14A4F1F}"/>
                </a:ext>
              </a:extLst>
            </p:cNvPr>
            <p:cNvSpPr txBox="1"/>
            <p:nvPr/>
          </p:nvSpPr>
          <p:spPr>
            <a:xfrm>
              <a:off x="7222415" y="1714267"/>
              <a:ext cx="4656123" cy="95410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800" b="1" dirty="0" err="1">
                  <a:solidFill>
                    <a:srgbClr val="C0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Інформальна</a:t>
              </a:r>
              <a:r>
                <a:rPr lang="uk-UA" sz="2800" b="1" dirty="0">
                  <a:solidFill>
                    <a:srgbClr val="C0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 освіта (самоосвіта)</a:t>
              </a:r>
              <a:endParaRPr lang="LID4096" sz="2800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2292" name="Picture 4" descr="Самоосвіта: як створити умови для неї? | Yak">
              <a:extLst>
                <a:ext uri="{FF2B5EF4-FFF2-40B4-BE49-F238E27FC236}">
                  <a16:creationId xmlns:a16="http://schemas.microsoft.com/office/drawing/2014/main" id="{4D715581-629D-4DB9-A40D-58994120CA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CFEFD"/>
                </a:clrFrom>
                <a:clrTo>
                  <a:srgbClr val="FC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7405" y="2073777"/>
              <a:ext cx="1809293" cy="1355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362D1FA-96A2-4E26-AF9E-1DC4638F4313}"/>
              </a:ext>
            </a:extLst>
          </p:cNvPr>
          <p:cNvSpPr txBox="1"/>
          <p:nvPr/>
        </p:nvSpPr>
        <p:spPr>
          <a:xfrm>
            <a:off x="100666" y="4134436"/>
            <a:ext cx="76642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звіт про результати підвищення кваліфікації або творчу робота</a:t>
            </a:r>
            <a:endParaRPr lang="uk-UA" sz="2000" b="1" i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964831-345F-4C21-BFAF-1323DC4E1D0F}"/>
              </a:ext>
            </a:extLst>
          </p:cNvPr>
          <p:cNvSpPr txBox="1"/>
          <p:nvPr/>
        </p:nvSpPr>
        <p:spPr>
          <a:xfrm>
            <a:off x="100666" y="4836506"/>
            <a:ext cx="75538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персональне</a:t>
            </a:r>
            <a:r>
              <a:rPr lang="ru-RU" sz="20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розроблення</a:t>
            </a:r>
            <a:r>
              <a:rPr lang="ru-RU" sz="20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електронного</a:t>
            </a:r>
            <a:r>
              <a:rPr lang="ru-RU" sz="20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освітнього</a:t>
            </a:r>
            <a:r>
              <a:rPr lang="ru-RU" sz="20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ресурсу</a:t>
            </a:r>
            <a:endParaRPr lang="LID4096" sz="2000" b="1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CF82DB-08F9-42D2-A098-8701E5C4CF68}"/>
              </a:ext>
            </a:extLst>
          </p:cNvPr>
          <p:cNvSpPr txBox="1"/>
          <p:nvPr/>
        </p:nvSpPr>
        <p:spPr>
          <a:xfrm>
            <a:off x="275302" y="5436121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 виконані в процесі (за результатами) підвищення кваліфікації та оприлюднені на веб-сайті закладу освіти та/або в електронному портфоліо педагогічного працівника </a:t>
            </a:r>
            <a:endParaRPr lang="uk-UA" sz="2000" dirty="0"/>
          </a:p>
        </p:txBody>
      </p:sp>
      <p:sp>
        <p:nvSpPr>
          <p:cNvPr id="27" name="Права фігурна дужка 26">
            <a:extLst>
              <a:ext uri="{FF2B5EF4-FFF2-40B4-BE49-F238E27FC236}">
                <a16:creationId xmlns:a16="http://schemas.microsoft.com/office/drawing/2014/main" id="{D8B05D2C-FB98-4E91-B32D-E264A5E7D2C7}"/>
              </a:ext>
            </a:extLst>
          </p:cNvPr>
          <p:cNvSpPr/>
          <p:nvPr/>
        </p:nvSpPr>
        <p:spPr>
          <a:xfrm>
            <a:off x="7637376" y="3224276"/>
            <a:ext cx="388375" cy="3097866"/>
          </a:xfrm>
          <a:prstGeom prst="rightBrace">
            <a:avLst>
              <a:gd name="adj1" fmla="val 127320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28C134-310E-4C57-AB08-DB9B03EF708B}"/>
              </a:ext>
            </a:extLst>
          </p:cNvPr>
          <p:cNvSpPr txBox="1"/>
          <p:nvPr/>
        </p:nvSpPr>
        <p:spPr>
          <a:xfrm>
            <a:off x="7959632" y="3866461"/>
            <a:ext cx="37852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Здійснюється за певним алгоритмом (формою), визначеним закладом освіти</a:t>
            </a:r>
            <a:endParaRPr lang="uk-UA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42BC62-AE0C-4B13-BB84-3065D7FAFF6C}"/>
              </a:ext>
            </a:extLst>
          </p:cNvPr>
          <p:cNvSpPr txBox="1"/>
          <p:nvPr/>
        </p:nvSpPr>
        <p:spPr>
          <a:xfrm>
            <a:off x="100666" y="3671690"/>
            <a:ext cx="64155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i="1" dirty="0">
                <a:solidFill>
                  <a:srgbClr val="333333"/>
                </a:solidFill>
                <a:latin typeface="Times New Roman" panose="02020603050405020304" pitchFamily="18" charset="0"/>
              </a:rPr>
              <a:t>к</a:t>
            </a:r>
            <a:r>
              <a:rPr lang="uk-UA" sz="20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лопотання про визнання результатів</a:t>
            </a:r>
            <a:endParaRPr lang="uk-UA" sz="2000" b="1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BE73F2-536D-47C3-9BE0-B8EDB6649091}"/>
              </a:ext>
            </a:extLst>
          </p:cNvPr>
          <p:cNvSpPr txBox="1"/>
          <p:nvPr/>
        </p:nvSpPr>
        <p:spPr>
          <a:xfrm>
            <a:off x="8338676" y="5461449"/>
            <a:ext cx="378526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Підвищення кваліфікації (самоосвіта) планується протягом календарного року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8907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5" grpId="0" animBg="1"/>
      <p:bldP spid="16" grpId="0" animBg="1"/>
      <p:bldP spid="28" grpId="0"/>
      <p:bldP spid="27" grpId="0" animBg="1"/>
      <p:bldP spid="33" grpId="0"/>
      <p:bldP spid="34" grpId="0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416689-8179-4545-981C-020F6510CF90}"/>
              </a:ext>
            </a:extLst>
          </p:cNvPr>
          <p:cNvSpPr txBox="1"/>
          <p:nvPr/>
        </p:nvSpPr>
        <p:spPr>
          <a:xfrm>
            <a:off x="2192593" y="272098"/>
            <a:ext cx="780681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ЗАВДАННЯ педагогічної ради:</a:t>
            </a:r>
            <a:endParaRPr lang="LID4096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DD925A18-2007-4FBA-99AF-32903C0D82E1}"/>
              </a:ext>
            </a:extLst>
          </p:cNvPr>
          <p:cNvGrpSpPr/>
          <p:nvPr/>
        </p:nvGrpSpPr>
        <p:grpSpPr>
          <a:xfrm>
            <a:off x="6361472" y="1389803"/>
            <a:ext cx="4694283" cy="1714733"/>
            <a:chOff x="7222415" y="1714267"/>
            <a:chExt cx="4694283" cy="171473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546353C-7EA3-4615-9682-923D0270C97C}"/>
                </a:ext>
              </a:extLst>
            </p:cNvPr>
            <p:cNvSpPr txBox="1"/>
            <p:nvPr/>
          </p:nvSpPr>
          <p:spPr>
            <a:xfrm>
              <a:off x="7222415" y="1714267"/>
              <a:ext cx="4656123" cy="95410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800" b="1" dirty="0" err="1">
                  <a:solidFill>
                    <a:srgbClr val="7030A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Інформальна</a:t>
              </a:r>
              <a:r>
                <a:rPr lang="uk-UA" sz="2800" b="1" dirty="0">
                  <a:solidFill>
                    <a:srgbClr val="7030A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 освіта (самоосвіта)</a:t>
              </a:r>
              <a:endParaRPr lang="LID4096" sz="2800" dirty="0">
                <a:solidFill>
                  <a:srgbClr val="7030A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6" name="Picture 4" descr="Самоосвіта: як створити умови для неї? | Yak">
              <a:extLst>
                <a:ext uri="{FF2B5EF4-FFF2-40B4-BE49-F238E27FC236}">
                  <a16:creationId xmlns:a16="http://schemas.microsoft.com/office/drawing/2014/main" id="{F2B658A5-E663-4C6D-8B08-40D45AA5E5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CFEFD"/>
                </a:clrFrom>
                <a:clrTo>
                  <a:srgbClr val="FC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7405" y="2073777"/>
              <a:ext cx="1809293" cy="1355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B561B81-4A54-468A-8065-5B62648F5CDF}"/>
              </a:ext>
            </a:extLst>
          </p:cNvPr>
          <p:cNvSpPr txBox="1"/>
          <p:nvPr/>
        </p:nvSpPr>
        <p:spPr>
          <a:xfrm>
            <a:off x="628035" y="1271525"/>
            <a:ext cx="4656123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Чіткий алгоритм (форму) зарахування підвищення кваліфікації  </a:t>
            </a:r>
            <a:endParaRPr lang="LID4096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0E05A2-03AC-4328-8C1B-D717C171C981}"/>
              </a:ext>
            </a:extLst>
          </p:cNvPr>
          <p:cNvSpPr txBox="1"/>
          <p:nvPr/>
        </p:nvSpPr>
        <p:spPr>
          <a:xfrm>
            <a:off x="6365228" y="6478066"/>
            <a:ext cx="576246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№ 800 – п.25, 26 / Лист МОНУ № 1/9-141 - с.15</a:t>
            </a:r>
            <a:endParaRPr lang="LID4096" sz="1600" dirty="0"/>
          </a:p>
        </p:txBody>
      </p:sp>
      <p:sp>
        <p:nvSpPr>
          <p:cNvPr id="11" name="Стрілка: вправо з вирізом 10">
            <a:extLst>
              <a:ext uri="{FF2B5EF4-FFF2-40B4-BE49-F238E27FC236}">
                <a16:creationId xmlns:a16="http://schemas.microsoft.com/office/drawing/2014/main" id="{F27363F2-7E0C-4727-89F9-0AD613A5C29E}"/>
              </a:ext>
            </a:extLst>
          </p:cNvPr>
          <p:cNvSpPr/>
          <p:nvPr/>
        </p:nvSpPr>
        <p:spPr>
          <a:xfrm>
            <a:off x="5525729" y="1437236"/>
            <a:ext cx="727587" cy="859239"/>
          </a:xfrm>
          <a:prstGeom prst="notched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Права фігурна дужка 11">
            <a:extLst>
              <a:ext uri="{FF2B5EF4-FFF2-40B4-BE49-F238E27FC236}">
                <a16:creationId xmlns:a16="http://schemas.microsoft.com/office/drawing/2014/main" id="{E7DEAA74-07F2-4C2C-91DE-F1B5C73128B7}"/>
              </a:ext>
            </a:extLst>
          </p:cNvPr>
          <p:cNvSpPr/>
          <p:nvPr/>
        </p:nvSpPr>
        <p:spPr>
          <a:xfrm rot="5400000">
            <a:off x="5442154" y="-2171399"/>
            <a:ext cx="894736" cy="10962969"/>
          </a:xfrm>
          <a:prstGeom prst="rightBrace">
            <a:avLst>
              <a:gd name="adj1" fmla="val 74267"/>
              <a:gd name="adj2" fmla="val 50000"/>
            </a:avLst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Дорівнює 13">
            <a:extLst>
              <a:ext uri="{FF2B5EF4-FFF2-40B4-BE49-F238E27FC236}">
                <a16:creationId xmlns:a16="http://schemas.microsoft.com/office/drawing/2014/main" id="{BF691010-690C-4B24-9985-41E7AC6C97AF}"/>
              </a:ext>
            </a:extLst>
          </p:cNvPr>
          <p:cNvSpPr/>
          <p:nvPr/>
        </p:nvSpPr>
        <p:spPr>
          <a:xfrm>
            <a:off x="4837470" y="3754956"/>
            <a:ext cx="2104103" cy="747251"/>
          </a:xfrm>
          <a:prstGeom prst="mathEqua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9ED49E-4A4E-4E13-8204-CA9626B5DDDC}"/>
              </a:ext>
            </a:extLst>
          </p:cNvPr>
          <p:cNvSpPr txBox="1"/>
          <p:nvPr/>
        </p:nvSpPr>
        <p:spPr>
          <a:xfrm>
            <a:off x="1714636" y="4502207"/>
            <a:ext cx="87627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Обсяг підвищення кваліфікації шляхом </a:t>
            </a:r>
            <a:r>
              <a:rPr lang="uk-UA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інформальної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освіти (самоосвіти) зараховується відповідно до визнаних результатів навчання, але </a:t>
            </a:r>
            <a:r>
              <a:rPr lang="uk-UA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не більше 30 годин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або одного кредиту ЄКТС </a:t>
            </a:r>
            <a:r>
              <a:rPr lang="uk-UA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 рік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593375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F94123-9A0D-49A4-8D1C-E7BABEE99039}"/>
              </a:ext>
            </a:extLst>
          </p:cNvPr>
          <p:cNvSpPr txBox="1"/>
          <p:nvPr/>
        </p:nvSpPr>
        <p:spPr>
          <a:xfrm>
            <a:off x="6888057" y="6517512"/>
            <a:ext cx="536917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№ 800 – п.25 / Лист МОНУ № 1/9-141 - с.15</a:t>
            </a:r>
            <a:endParaRPr lang="LID4096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96F083-9253-47FD-8F3E-54038BB0912F}"/>
              </a:ext>
            </a:extLst>
          </p:cNvPr>
          <p:cNvSpPr txBox="1"/>
          <p:nvPr/>
        </p:nvSpPr>
        <p:spPr>
          <a:xfrm>
            <a:off x="2192593" y="272098"/>
            <a:ext cx="780681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ЗАВДАННЯ педагогічної ради:</a:t>
            </a:r>
            <a:endParaRPr lang="LID4096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6" name="Picture 2" descr="Педагогічний органайзер: Мистецтво успішного виступу: як опанувати">
            <a:extLst>
              <a:ext uri="{FF2B5EF4-FFF2-40B4-BE49-F238E27FC236}">
                <a16:creationId xmlns:a16="http://schemas.microsoft.com/office/drawing/2014/main" id="{666C6845-8226-495B-AFF0-60C3BC33D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149" y="1173034"/>
            <a:ext cx="2038949" cy="125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77E47D-4B6C-4108-8E6F-17569D364FDE}"/>
              </a:ext>
            </a:extLst>
          </p:cNvPr>
          <p:cNvSpPr txBox="1"/>
          <p:nvPr/>
        </p:nvSpPr>
        <p:spPr>
          <a:xfrm>
            <a:off x="7250373" y="2487043"/>
            <a:ext cx="14601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 вчителя</a:t>
            </a:r>
            <a:endParaRPr lang="LID4096" sz="2000" dirty="0"/>
          </a:p>
        </p:txBody>
      </p: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4C94507B-FDB4-4226-9059-AE994757A127}"/>
              </a:ext>
            </a:extLst>
          </p:cNvPr>
          <p:cNvGrpSpPr/>
          <p:nvPr/>
        </p:nvGrpSpPr>
        <p:grpSpPr>
          <a:xfrm>
            <a:off x="9548079" y="1400678"/>
            <a:ext cx="2459008" cy="1631216"/>
            <a:chOff x="9548013" y="1111352"/>
            <a:chExt cx="2090198" cy="1894571"/>
          </a:xfrm>
        </p:grpSpPr>
        <p:pic>
          <p:nvPicPr>
            <p:cNvPr id="11268" name="Picture 4" descr="Документ. Виды и функции — WikiSyktSU">
              <a:extLst>
                <a:ext uri="{FF2B5EF4-FFF2-40B4-BE49-F238E27FC236}">
                  <a16:creationId xmlns:a16="http://schemas.microsoft.com/office/drawing/2014/main" id="{7B89C8E2-89CA-4DA1-8E03-FF63B04A0A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5264" y="1804927"/>
              <a:ext cx="399212" cy="69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ECA16D-D992-4370-9B4F-46E8B3F3D179}"/>
                </a:ext>
              </a:extLst>
            </p:cNvPr>
            <p:cNvSpPr txBox="1"/>
            <p:nvPr/>
          </p:nvSpPr>
          <p:spPr>
            <a:xfrm rot="343364">
              <a:off x="9548013" y="1111352"/>
              <a:ext cx="2090198" cy="18945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Порядок визнання результатів підвищення кваліфікації шляхом самоосвіти</a:t>
              </a:r>
              <a:endParaRPr lang="LID4096" sz="2000" dirty="0"/>
            </a:p>
          </p:txBody>
        </p:sp>
      </p:grpSp>
      <p:sp>
        <p:nvSpPr>
          <p:cNvPr id="7" name="Знак &quot;плюс&quot; 6">
            <a:extLst>
              <a:ext uri="{FF2B5EF4-FFF2-40B4-BE49-F238E27FC236}">
                <a16:creationId xmlns:a16="http://schemas.microsoft.com/office/drawing/2014/main" id="{EEE23E40-1C47-4677-8597-316BE52AFA13}"/>
              </a:ext>
            </a:extLst>
          </p:cNvPr>
          <p:cNvSpPr/>
          <p:nvPr/>
        </p:nvSpPr>
        <p:spPr>
          <a:xfrm>
            <a:off x="8590454" y="1561234"/>
            <a:ext cx="881440" cy="840814"/>
          </a:xfrm>
          <a:prstGeom prst="mathPlu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Права фігурна дужка 7">
            <a:extLst>
              <a:ext uri="{FF2B5EF4-FFF2-40B4-BE49-F238E27FC236}">
                <a16:creationId xmlns:a16="http://schemas.microsoft.com/office/drawing/2014/main" id="{CEA61081-D5AC-4D87-AAB4-FB85EECB1C60}"/>
              </a:ext>
            </a:extLst>
          </p:cNvPr>
          <p:cNvSpPr/>
          <p:nvPr/>
        </p:nvSpPr>
        <p:spPr>
          <a:xfrm rot="5400000">
            <a:off x="5714124" y="-2190223"/>
            <a:ext cx="491613" cy="11107286"/>
          </a:xfrm>
          <a:prstGeom prst="rightBrace">
            <a:avLst>
              <a:gd name="adj1" fmla="val 40033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6FA7C2-B5CE-4585-9B8B-345170C4632B}"/>
              </a:ext>
            </a:extLst>
          </p:cNvPr>
          <p:cNvSpPr txBox="1"/>
          <p:nvPr/>
        </p:nvSpPr>
        <p:spPr>
          <a:xfrm>
            <a:off x="3481675" y="3704750"/>
            <a:ext cx="4959929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Рішення педагогічної ради</a:t>
            </a:r>
            <a:endParaRPr lang="LID4096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41744-2CCB-422E-9047-4EC5BDED3C35}"/>
              </a:ext>
            </a:extLst>
          </p:cNvPr>
          <p:cNvSpPr txBox="1"/>
          <p:nvPr/>
        </p:nvSpPr>
        <p:spPr>
          <a:xfrm>
            <a:off x="139763" y="4269342"/>
            <a:ext cx="459938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 результатів підвищення кваліфікації</a:t>
            </a:r>
            <a:endParaRPr lang="LID4096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DFF62F-A089-41D9-8906-7B056274D8BE}"/>
              </a:ext>
            </a:extLst>
          </p:cNvPr>
          <p:cNvSpPr txBox="1"/>
          <p:nvPr/>
        </p:nvSpPr>
        <p:spPr>
          <a:xfrm>
            <a:off x="7250373" y="4324792"/>
            <a:ext cx="459938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Невизнання результатів підвищення кваліфікації</a:t>
            </a:r>
            <a:endParaRPr lang="LID4096" sz="2400" dirty="0"/>
          </a:p>
        </p:txBody>
      </p:sp>
      <p:cxnSp>
        <p:nvCxnSpPr>
          <p:cNvPr id="14" name="Сполучна лінія: уступом 13">
            <a:extLst>
              <a:ext uri="{FF2B5EF4-FFF2-40B4-BE49-F238E27FC236}">
                <a16:creationId xmlns:a16="http://schemas.microsoft.com/office/drawing/2014/main" id="{9D25A946-6DF7-4C4E-AC0D-1EC7477F3B6C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39456" y="3866987"/>
            <a:ext cx="1042219" cy="523220"/>
          </a:xfrm>
          <a:prstGeom prst="bentConnector3">
            <a:avLst>
              <a:gd name="adj1" fmla="val 10094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получна лінія: уступом 27">
            <a:extLst>
              <a:ext uri="{FF2B5EF4-FFF2-40B4-BE49-F238E27FC236}">
                <a16:creationId xmlns:a16="http://schemas.microsoft.com/office/drawing/2014/main" id="{941EE4B8-FE42-432B-929A-9ABA78A5CF7D}"/>
              </a:ext>
            </a:extLst>
          </p:cNvPr>
          <p:cNvCxnSpPr>
            <a:cxnSpLocks/>
          </p:cNvCxnSpPr>
          <p:nvPr/>
        </p:nvCxnSpPr>
        <p:spPr>
          <a:xfrm>
            <a:off x="8441604" y="3897670"/>
            <a:ext cx="932212" cy="489907"/>
          </a:xfrm>
          <a:prstGeom prst="bentConnector3">
            <a:avLst>
              <a:gd name="adj1" fmla="val 9957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6" descr="Раскраски Раскраска Рука показывает класс , Раскраски .">
            <a:extLst>
              <a:ext uri="{FF2B5EF4-FFF2-40B4-BE49-F238E27FC236}">
                <a16:creationId xmlns:a16="http://schemas.microsoft.com/office/drawing/2014/main" id="{AECA66C6-757C-4995-A303-7F34EAA5E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2327">
            <a:off x="69639" y="4000392"/>
            <a:ext cx="812044" cy="81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Раскраски Раскраска Рука показывает класс , Раскраски .">
            <a:extLst>
              <a:ext uri="{FF2B5EF4-FFF2-40B4-BE49-F238E27FC236}">
                <a16:creationId xmlns:a16="http://schemas.microsoft.com/office/drawing/2014/main" id="{F3C5F804-6F43-45F6-B3AD-53153C06C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5542" flipV="1">
            <a:off x="11365076" y="4359382"/>
            <a:ext cx="812044" cy="72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3270E48-C6B8-4E33-B787-225F6290F9B4}"/>
              </a:ext>
            </a:extLst>
          </p:cNvPr>
          <p:cNvSpPr txBox="1"/>
          <p:nvPr/>
        </p:nvSpPr>
        <p:spPr>
          <a:xfrm>
            <a:off x="7471200" y="5543189"/>
            <a:ext cx="459938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….</a:t>
            </a:r>
            <a:endParaRPr lang="LID4096" sz="1800" i="1" dirty="0"/>
          </a:p>
        </p:txBody>
      </p:sp>
      <p:sp>
        <p:nvSpPr>
          <p:cNvPr id="21" name="Знак &quot;плюс&quot; 20">
            <a:extLst>
              <a:ext uri="{FF2B5EF4-FFF2-40B4-BE49-F238E27FC236}">
                <a16:creationId xmlns:a16="http://schemas.microsoft.com/office/drawing/2014/main" id="{332C151E-2037-421F-A261-0D3D9C6D6461}"/>
              </a:ext>
            </a:extLst>
          </p:cNvPr>
          <p:cNvSpPr/>
          <p:nvPr/>
        </p:nvSpPr>
        <p:spPr>
          <a:xfrm>
            <a:off x="2616064" y="1510441"/>
            <a:ext cx="992375" cy="827095"/>
          </a:xfrm>
          <a:prstGeom prst="mathPlu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61B0A56E-2631-43E0-92E7-E93C102B8175}"/>
              </a:ext>
            </a:extLst>
          </p:cNvPr>
          <p:cNvGrpSpPr/>
          <p:nvPr/>
        </p:nvGrpSpPr>
        <p:grpSpPr>
          <a:xfrm>
            <a:off x="193066" y="970623"/>
            <a:ext cx="2422998" cy="2126304"/>
            <a:chOff x="193066" y="970623"/>
            <a:chExt cx="2422998" cy="2126304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EB149186-F84D-4939-9D76-0CCDAC28A5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066" y="970623"/>
              <a:ext cx="2422998" cy="212630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9A96470-1507-413C-9B62-098E72B03BE7}"/>
                </a:ext>
              </a:extLst>
            </p:cNvPr>
            <p:cNvSpPr txBox="1"/>
            <p:nvPr/>
          </p:nvSpPr>
          <p:spPr>
            <a:xfrm>
              <a:off x="272461" y="1689536"/>
              <a:ext cx="1485931" cy="132343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Клопотання про зарахування підвищення кваліфікації</a:t>
              </a:r>
              <a:endParaRPr lang="LID4096" sz="1600" dirty="0"/>
            </a:p>
          </p:txBody>
        </p:sp>
      </p:grpSp>
      <p:sp>
        <p:nvSpPr>
          <p:cNvPr id="24" name="Знак &quot;плюс&quot; 23">
            <a:extLst>
              <a:ext uri="{FF2B5EF4-FFF2-40B4-BE49-F238E27FC236}">
                <a16:creationId xmlns:a16="http://schemas.microsoft.com/office/drawing/2014/main" id="{F95D5560-DD6F-495D-96BB-1B7BCE9E757F}"/>
              </a:ext>
            </a:extLst>
          </p:cNvPr>
          <p:cNvSpPr/>
          <p:nvPr/>
        </p:nvSpPr>
        <p:spPr>
          <a:xfrm>
            <a:off x="5580462" y="1532050"/>
            <a:ext cx="992375" cy="827095"/>
          </a:xfrm>
          <a:prstGeom prst="mathPlu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3314" name="Picture 2" descr="Самоосвіта - ПЕРСОНАЛЬНИЙ САЙТ">
            <a:extLst>
              <a:ext uri="{FF2B5EF4-FFF2-40B4-BE49-F238E27FC236}">
                <a16:creationId xmlns:a16="http://schemas.microsoft.com/office/drawing/2014/main" id="{1E182940-CBAF-4D94-921B-E0C5A410F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359" y="1023067"/>
            <a:ext cx="1698495" cy="169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09864AC-0B0A-46B5-9DF4-2200DB3D1FC8}"/>
              </a:ext>
            </a:extLst>
          </p:cNvPr>
          <p:cNvSpPr txBox="1"/>
          <p:nvPr/>
        </p:nvSpPr>
        <p:spPr>
          <a:xfrm>
            <a:off x="4049419" y="2561975"/>
            <a:ext cx="14601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 матеріали</a:t>
            </a:r>
            <a:endParaRPr lang="LID4096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CECFC8-E059-4AD1-8BB2-72B95A2EE5FD}"/>
              </a:ext>
            </a:extLst>
          </p:cNvPr>
          <p:cNvSpPr txBox="1"/>
          <p:nvPr/>
        </p:nvSpPr>
        <p:spPr>
          <a:xfrm rot="21270017">
            <a:off x="586597" y="5438039"/>
            <a:ext cx="61599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</a:t>
            </a:r>
            <a:r>
              <a:rPr lang="uk-U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місяця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дня подання клопотання 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97461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8" grpId="0" animBg="1"/>
      <p:bldP spid="13" grpId="0" animBg="1"/>
      <p:bldP spid="15" grpId="0" animBg="1"/>
      <p:bldP spid="16" grpId="0" animBg="1"/>
      <p:bldP spid="36" grpId="0" animBg="1"/>
      <p:bldP spid="21" grpId="0" animBg="1"/>
      <p:bldP spid="24" grpId="0" animBg="1"/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Університети Польщі №1️⃣ Вища освіта в польських ВУЗах ≡ Вузи Польщі для  украінців">
            <a:extLst>
              <a:ext uri="{FF2B5EF4-FFF2-40B4-BE49-F238E27FC236}">
                <a16:creationId xmlns:a16="http://schemas.microsoft.com/office/drawing/2014/main" id="{6978277B-4117-478F-973C-71B031F7B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591">
            <a:off x="275456" y="86187"/>
            <a:ext cx="2568523" cy="256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3AC24E-EFEB-4482-A143-40849CD05619}"/>
              </a:ext>
            </a:extLst>
          </p:cNvPr>
          <p:cNvSpPr txBox="1"/>
          <p:nvPr/>
        </p:nvSpPr>
        <p:spPr>
          <a:xfrm>
            <a:off x="4430054" y="209931"/>
            <a:ext cx="422233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Вища освіта</a:t>
            </a:r>
            <a:endParaRPr lang="LID4096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8199B-1D5B-40E6-B59D-A8CC2C63BB17}"/>
              </a:ext>
            </a:extLst>
          </p:cNvPr>
          <p:cNvSpPr txBox="1"/>
          <p:nvPr/>
        </p:nvSpPr>
        <p:spPr>
          <a:xfrm>
            <a:off x="3490451" y="2530963"/>
            <a:ext cx="69120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«визнається», а не «може бути визнане»</a:t>
            </a:r>
            <a:endParaRPr lang="LID4096" sz="28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9B045F-CFCA-4C73-9B7C-F9A67CC8D848}"/>
              </a:ext>
            </a:extLst>
          </p:cNvPr>
          <p:cNvSpPr txBox="1"/>
          <p:nvPr/>
        </p:nvSpPr>
        <p:spPr>
          <a:xfrm>
            <a:off x="6361472" y="6447415"/>
            <a:ext cx="576246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№ 800 – п.30 / Лист МОНУ № 1/9-141 - с.15</a:t>
            </a:r>
            <a:endParaRPr lang="LID4096" sz="1600" dirty="0"/>
          </a:p>
        </p:txBody>
      </p:sp>
      <p:sp>
        <p:nvSpPr>
          <p:cNvPr id="9" name="Дорівнює 8">
            <a:extLst>
              <a:ext uri="{FF2B5EF4-FFF2-40B4-BE49-F238E27FC236}">
                <a16:creationId xmlns:a16="http://schemas.microsoft.com/office/drawing/2014/main" id="{50902D14-8D09-464F-BDE6-4185458BBE2B}"/>
              </a:ext>
            </a:extLst>
          </p:cNvPr>
          <p:cNvSpPr/>
          <p:nvPr/>
        </p:nvSpPr>
        <p:spPr>
          <a:xfrm>
            <a:off x="6096000" y="1370448"/>
            <a:ext cx="1553497" cy="646331"/>
          </a:xfrm>
          <a:prstGeom prst="mathEqua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446FD1-A5DF-41B6-87D7-1BCFBB1C77F2}"/>
              </a:ext>
            </a:extLst>
          </p:cNvPr>
          <p:cNvSpPr txBox="1"/>
          <p:nvPr/>
        </p:nvSpPr>
        <p:spPr>
          <a:xfrm>
            <a:off x="2846987" y="1216559"/>
            <a:ext cx="324901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Здобуття </a:t>
            </a:r>
          </a:p>
          <a:p>
            <a:pPr algn="ctr"/>
            <a:r>
              <a:rPr lang="uk-UA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вищої освіти</a:t>
            </a:r>
            <a:endParaRPr lang="uk-UA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EE621D-EB12-4036-9F0E-FAB22CAE8113}"/>
              </a:ext>
            </a:extLst>
          </p:cNvPr>
          <p:cNvSpPr txBox="1"/>
          <p:nvPr/>
        </p:nvSpPr>
        <p:spPr>
          <a:xfrm>
            <a:off x="7720506" y="1204085"/>
            <a:ext cx="324901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Підвищення кваліфікації</a:t>
            </a:r>
            <a:endParaRPr lang="uk-UA" sz="2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051035-396F-4764-AB97-B434928E41FC}"/>
              </a:ext>
            </a:extLst>
          </p:cNvPr>
          <p:cNvSpPr txBox="1"/>
          <p:nvPr/>
        </p:nvSpPr>
        <p:spPr>
          <a:xfrm>
            <a:off x="1002889" y="3400412"/>
            <a:ext cx="69120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Освіта здобувається у закладі вищої освіти</a:t>
            </a:r>
            <a:endParaRPr lang="LID4096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FDF229-70C8-441C-8B31-6AC4FE02DC80}"/>
              </a:ext>
            </a:extLst>
          </p:cNvPr>
          <p:cNvSpPr txBox="1"/>
          <p:nvPr/>
        </p:nvSpPr>
        <p:spPr>
          <a:xfrm>
            <a:off x="2035276" y="3977473"/>
            <a:ext cx="9252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Заклад має ліцензію на здійснення освітньої діяльності</a:t>
            </a:r>
            <a:endParaRPr lang="LID4096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EDF26C-E0DD-46AB-9550-554445F37C8C}"/>
              </a:ext>
            </a:extLst>
          </p:cNvPr>
          <p:cNvSpPr txBox="1"/>
          <p:nvPr/>
        </p:nvSpPr>
        <p:spPr>
          <a:xfrm>
            <a:off x="742885" y="5487552"/>
            <a:ext cx="88435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Видається диплом про вищу освіту (державного зразка, за акредитованими освітніми програмами)</a:t>
            </a:r>
            <a:endParaRPr lang="LID4096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B48073-8166-4C65-AD5D-88A737C0EF40}"/>
              </a:ext>
            </a:extLst>
          </p:cNvPr>
          <p:cNvSpPr txBox="1"/>
          <p:nvPr/>
        </p:nvSpPr>
        <p:spPr>
          <a:xfrm>
            <a:off x="2035276" y="4722953"/>
            <a:ext cx="9252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Набуває нових </a:t>
            </a:r>
            <a:r>
              <a:rPr lang="uk-UA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компетентностей</a:t>
            </a:r>
            <a:endParaRPr lang="LID4096" sz="2400" dirty="0"/>
          </a:p>
        </p:txBody>
      </p:sp>
      <p:pic>
        <p:nvPicPr>
          <p:cNvPr id="15364" name="Picture 4" descr="Друга вища освіта “Управління європейськими проектами в фінансовій  перспективі 2014-2020” :: CEASC">
            <a:extLst>
              <a:ext uri="{FF2B5EF4-FFF2-40B4-BE49-F238E27FC236}">
                <a16:creationId xmlns:a16="http://schemas.microsoft.com/office/drawing/2014/main" id="{A028FCF9-AE39-453A-BA92-058A29907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452" y="4439138"/>
            <a:ext cx="2333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553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4" grpId="0" animBg="1"/>
      <p:bldP spid="16" grpId="0"/>
      <p:bldP spid="17" grpId="0"/>
      <p:bldP spid="18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CC4A0C-C354-4747-906F-416EBACB0590}"/>
              </a:ext>
            </a:extLst>
          </p:cNvPr>
          <p:cNvSpPr txBox="1"/>
          <p:nvPr/>
        </p:nvSpPr>
        <p:spPr>
          <a:xfrm>
            <a:off x="6361472" y="6447415"/>
            <a:ext cx="576246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№ 800 – п.30 / Лист МОНУ № 1/9-141 - с.15</a:t>
            </a:r>
            <a:endParaRPr lang="LID4096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1C0769-2F06-43EA-966A-970159BEAC1B}"/>
              </a:ext>
            </a:extLst>
          </p:cNvPr>
          <p:cNvSpPr txBox="1"/>
          <p:nvPr/>
        </p:nvSpPr>
        <p:spPr>
          <a:xfrm>
            <a:off x="2861187" y="232769"/>
            <a:ext cx="780681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ЗАВДАННЯ педагогічної ради:</a:t>
            </a:r>
            <a:endParaRPr lang="LID4096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 descr="Університети Польщі №1️⃣ Вища освіта в польських ВУЗах ≡ Вузи Польщі для  украінців">
            <a:extLst>
              <a:ext uri="{FF2B5EF4-FFF2-40B4-BE49-F238E27FC236}">
                <a16:creationId xmlns:a16="http://schemas.microsoft.com/office/drawing/2014/main" id="{09593BD5-4384-417D-93F5-7B729EC6A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591">
            <a:off x="275456" y="202714"/>
            <a:ext cx="2568523" cy="256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Друга вища освіта: очікування та перспектива…">
            <a:extLst>
              <a:ext uri="{FF2B5EF4-FFF2-40B4-BE49-F238E27FC236}">
                <a16:creationId xmlns:a16="http://schemas.microsoft.com/office/drawing/2014/main" id="{77E863D7-C5D5-4030-A389-6C3E99B60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87970" y="1352795"/>
            <a:ext cx="2547003" cy="210151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D08FB7-B19D-441B-AD63-C90EA513C8E7}"/>
              </a:ext>
            </a:extLst>
          </p:cNvPr>
          <p:cNvSpPr txBox="1"/>
          <p:nvPr/>
        </p:nvSpPr>
        <p:spPr>
          <a:xfrm rot="21120345">
            <a:off x="1946714" y="1863720"/>
            <a:ext cx="34524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Визнати диплом </a:t>
            </a: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вищу освіту </a:t>
            </a:r>
            <a:endParaRPr lang="LID4096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6BB833-615A-4D89-8A02-B57D6A888AE4}"/>
              </a:ext>
            </a:extLst>
          </p:cNvPr>
          <p:cNvSpPr txBox="1"/>
          <p:nvPr/>
        </p:nvSpPr>
        <p:spPr>
          <a:xfrm rot="243630">
            <a:off x="8313828" y="1615850"/>
            <a:ext cx="23541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підвищення кваліфікації педагогічних працівників</a:t>
            </a:r>
            <a:endParaRPr lang="LID4096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F403AE-DC13-4D3E-BD22-6F7440F8A54B}"/>
              </a:ext>
            </a:extLst>
          </p:cNvPr>
          <p:cNvSpPr txBox="1"/>
          <p:nvPr/>
        </p:nvSpPr>
        <p:spPr>
          <a:xfrm>
            <a:off x="3737988" y="3490993"/>
            <a:ext cx="52555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«Визнання» відбувається </a:t>
            </a:r>
          </a:p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ОДНОРАЗОВО </a:t>
            </a:r>
          </a:p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 рік подання до закладу освіти </a:t>
            </a:r>
          </a:p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диплому про вищу освіту)</a:t>
            </a:r>
            <a:endParaRPr lang="LID4096" sz="24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F10D6C-228A-4406-A172-EA051679E302}"/>
              </a:ext>
            </a:extLst>
          </p:cNvPr>
          <p:cNvSpPr txBox="1"/>
          <p:nvPr/>
        </p:nvSpPr>
        <p:spPr>
          <a:xfrm rot="21178676">
            <a:off x="339378" y="3923402"/>
            <a:ext cx="345243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 підвищення кваліфікації шляхом здобуття вищої освіти зараховується відповідно до встановленого обсягу освітньо-професійної програми</a:t>
            </a:r>
            <a:endParaRPr lang="LID4096" sz="2000" i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B0E641-FE2C-4593-82B6-58290767AF09}"/>
              </a:ext>
            </a:extLst>
          </p:cNvPr>
          <p:cNvSpPr txBox="1"/>
          <p:nvPr/>
        </p:nvSpPr>
        <p:spPr>
          <a:xfrm rot="559350">
            <a:off x="8880960" y="4040678"/>
            <a:ext cx="27946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Вища освіта, здобута до прийняття на посаду, не може бути зарахована як підвищення кваліфікації</a:t>
            </a:r>
            <a:endParaRPr lang="LID4096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58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B37289-2258-4A85-ACCF-8C7F80274262}"/>
              </a:ext>
            </a:extLst>
          </p:cNvPr>
          <p:cNvSpPr txBox="1"/>
          <p:nvPr/>
        </p:nvSpPr>
        <p:spPr>
          <a:xfrm>
            <a:off x="1020259" y="320433"/>
            <a:ext cx="10660463" cy="8309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ОБСЯГИ підвищення кваліфікації</a:t>
            </a:r>
            <a:endParaRPr lang="LID4096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1F9A5-EFF5-494A-BA59-A4FC365EE272}"/>
              </a:ext>
            </a:extLst>
          </p:cNvPr>
          <p:cNvSpPr txBox="1"/>
          <p:nvPr/>
        </p:nvSpPr>
        <p:spPr>
          <a:xfrm>
            <a:off x="6282812" y="6450206"/>
            <a:ext cx="5810865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№ 800 – п.14, 16 / Лист МОНУ № 1/9-141 - с.6-7</a:t>
            </a:r>
            <a:endParaRPr lang="LID4096" sz="1600" dirty="0"/>
          </a:p>
        </p:txBody>
      </p:sp>
      <p:pic>
        <p:nvPicPr>
          <p:cNvPr id="8194" name="Picture 2" descr="Освіторія - Ви супер-вчитель? Ви сповнені ідей та... | Facebook">
            <a:extLst>
              <a:ext uri="{FF2B5EF4-FFF2-40B4-BE49-F238E27FC236}">
                <a16:creationId xmlns:a16="http://schemas.microsoft.com/office/drawing/2014/main" id="{9CCF7776-7021-4ADD-A294-342E123E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5283">
            <a:off x="88213" y="3632111"/>
            <a:ext cx="3701110" cy="2619887"/>
          </a:xfrm>
          <a:prstGeom prst="cloudCallou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B9EC7A-E0DE-4D4A-94E8-CABEE7C263BD}"/>
              </a:ext>
            </a:extLst>
          </p:cNvPr>
          <p:cNvSpPr txBox="1"/>
          <p:nvPr/>
        </p:nvSpPr>
        <p:spPr>
          <a:xfrm>
            <a:off x="1090233" y="1783627"/>
            <a:ext cx="75031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мають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підвищувати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свою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кваліфікацію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</a:t>
            </a:r>
            <a:r>
              <a:rPr lang="ru-RU" sz="2400" b="1" i="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щорічно</a:t>
            </a:r>
            <a:endParaRPr lang="LID4096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E1857E-95AD-4C6A-9F9B-C16E223DB0F2}"/>
              </a:ext>
            </a:extLst>
          </p:cNvPr>
          <p:cNvSpPr txBox="1"/>
          <p:nvPr/>
        </p:nvSpPr>
        <p:spPr>
          <a:xfrm>
            <a:off x="4117682" y="2600488"/>
            <a:ext cx="80919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загальна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кількість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академічних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годин для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підвищення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кваліфікації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</a:t>
            </a:r>
            <a:r>
              <a:rPr lang="ru-RU" sz="2400" b="1" i="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протягом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2400" b="1" i="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п'яти</a:t>
            </a:r>
            <a:r>
              <a:rPr lang="ru-RU" sz="24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 </a:t>
            </a:r>
            <a:r>
              <a:rPr lang="ru-RU" sz="2400" b="1" i="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років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не </a:t>
            </a:r>
            <a:r>
              <a:rPr lang="ru-RU" sz="2400" b="1" i="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може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бути </a:t>
            </a:r>
            <a:r>
              <a:rPr lang="ru-RU" sz="2400" b="1" i="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меншою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за 150 годин</a:t>
            </a:r>
            <a:endParaRPr lang="LID4096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A46DF5-3002-491E-B99E-33A17604C190}"/>
              </a:ext>
            </a:extLst>
          </p:cNvPr>
          <p:cNvSpPr txBox="1"/>
          <p:nvPr/>
        </p:nvSpPr>
        <p:spPr>
          <a:xfrm>
            <a:off x="3789913" y="4436155"/>
            <a:ext cx="67011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10 %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загальної кількості годин обов'язково повинні бути спрямовані на вдосконалення знань, вмінь і практичних навичок у частині </a:t>
            </a:r>
            <a:r>
              <a:rPr lang="uk-UA" sz="24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роботи з учнями з особливими освітніми потребами</a:t>
            </a:r>
            <a:endParaRPr lang="LID4096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Стрілка: вправо 16">
            <a:extLst>
              <a:ext uri="{FF2B5EF4-FFF2-40B4-BE49-F238E27FC236}">
                <a16:creationId xmlns:a16="http://schemas.microsoft.com/office/drawing/2014/main" id="{3A418E6A-2077-4710-A346-26892BF8FDBC}"/>
              </a:ext>
            </a:extLst>
          </p:cNvPr>
          <p:cNvSpPr/>
          <p:nvPr/>
        </p:nvSpPr>
        <p:spPr>
          <a:xfrm rot="5400000">
            <a:off x="7784898" y="3637568"/>
            <a:ext cx="580103" cy="1036890"/>
          </a:xfrm>
          <a:prstGeom prst="rightArrow">
            <a:avLst>
              <a:gd name="adj1" fmla="val 30103"/>
              <a:gd name="adj2" fmla="val 4269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336130-F5B2-4965-AAFE-D9564BD40109}"/>
              </a:ext>
            </a:extLst>
          </p:cNvPr>
          <p:cNvSpPr txBox="1"/>
          <p:nvPr/>
        </p:nvSpPr>
        <p:spPr>
          <a:xfrm rot="274917">
            <a:off x="10491019" y="5143437"/>
            <a:ext cx="170098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Навіть якщо такі учні </a:t>
            </a:r>
          </a:p>
          <a:p>
            <a:pPr algn="r"/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 класі/ школі відсутні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65542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7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003754-7C95-49B2-B8BC-76582DDF1D10}"/>
              </a:ext>
            </a:extLst>
          </p:cNvPr>
          <p:cNvSpPr txBox="1"/>
          <p:nvPr/>
        </p:nvSpPr>
        <p:spPr>
          <a:xfrm>
            <a:off x="599766" y="365941"/>
            <a:ext cx="9094839" cy="76944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4400" b="1" dirty="0">
                <a:latin typeface="Comic Sans MS" panose="030F0702030302020204" pitchFamily="66" charset="0"/>
              </a:rPr>
              <a:t>МЕТА підвищення кваліфікації:</a:t>
            </a:r>
            <a:endParaRPr lang="LID4096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AC7EBF-8C8C-4A3F-9C79-DAA64B67D703}"/>
              </a:ext>
            </a:extLst>
          </p:cNvPr>
          <p:cNvSpPr txBox="1"/>
          <p:nvPr/>
        </p:nvSpPr>
        <p:spPr>
          <a:xfrm>
            <a:off x="2300746" y="222147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Професійний розвиток</a:t>
            </a:r>
            <a:endParaRPr lang="LID4096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A6247F-47E4-4CDF-90BE-F159F84D3F9D}"/>
              </a:ext>
            </a:extLst>
          </p:cNvPr>
          <p:cNvSpPr txBox="1"/>
          <p:nvPr/>
        </p:nvSpPr>
        <p:spPr>
          <a:xfrm>
            <a:off x="2300746" y="431648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якості освіти</a:t>
            </a:r>
            <a:endParaRPr lang="LID4096" sz="3200" dirty="0"/>
          </a:p>
        </p:txBody>
      </p:sp>
      <p:pic>
        <p:nvPicPr>
          <p:cNvPr id="4098" name="Picture 2" descr="Електронні первинні документи: як правильно їх заповнювати? |  «Дебет-Кредит» - Бухгалтерські новини">
            <a:extLst>
              <a:ext uri="{FF2B5EF4-FFF2-40B4-BE49-F238E27FC236}">
                <a16:creationId xmlns:a16="http://schemas.microsoft.com/office/drawing/2014/main" id="{B7C210FD-6587-4669-B77C-4D31B5FF6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7" y="3789720"/>
            <a:ext cx="2790825" cy="16383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ідвищення кваліфікації за рахунок підприємства: чи нараховується ЄСВ.  Вісник. Офіційно про податки">
            <a:extLst>
              <a:ext uri="{FF2B5EF4-FFF2-40B4-BE49-F238E27FC236}">
                <a16:creationId xmlns:a16="http://schemas.microsoft.com/office/drawing/2014/main" id="{65EBAE1D-73B7-4BB9-A817-B51F5DE6C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73" y="1211891"/>
            <a:ext cx="2255429" cy="286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E00E43-2A21-4A64-9A6C-FA115E4AE5CC}"/>
              </a:ext>
            </a:extLst>
          </p:cNvPr>
          <p:cNvSpPr txBox="1"/>
          <p:nvPr/>
        </p:nvSpPr>
        <p:spPr>
          <a:xfrm>
            <a:off x="9558643" y="6492059"/>
            <a:ext cx="257113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№ 800 – п.3</a:t>
            </a:r>
            <a:endParaRPr lang="LID4096" sz="1600" dirty="0"/>
          </a:p>
        </p:txBody>
      </p:sp>
    </p:spTree>
    <p:extLst>
      <p:ext uri="{BB962C8B-B14F-4D97-AF65-F5344CB8AC3E}">
        <p14:creationId xmlns:p14="http://schemas.microsoft.com/office/powerpoint/2010/main" val="1940060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3633D7-ABAA-4ADC-8EB2-217F76B7CF3C}"/>
              </a:ext>
            </a:extLst>
          </p:cNvPr>
          <p:cNvSpPr txBox="1"/>
          <p:nvPr/>
        </p:nvSpPr>
        <p:spPr>
          <a:xfrm>
            <a:off x="1020259" y="320433"/>
            <a:ext cx="10660463" cy="8309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ОБСЯГИ підвищення кваліфікації</a:t>
            </a:r>
            <a:endParaRPr lang="LID4096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C76CD3-B6AA-455C-AEEF-B3FD1C6634DB}"/>
              </a:ext>
            </a:extLst>
          </p:cNvPr>
          <p:cNvSpPr txBox="1"/>
          <p:nvPr/>
        </p:nvSpPr>
        <p:spPr>
          <a:xfrm>
            <a:off x="9103807" y="6447415"/>
            <a:ext cx="302013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МОНУ № 1/9-141 - с.7</a:t>
            </a:r>
            <a:endParaRPr lang="LID4096" sz="1600" dirty="0"/>
          </a:p>
        </p:txBody>
      </p:sp>
      <p:pic>
        <p:nvPicPr>
          <p:cNvPr id="18436" name="Picture 4" descr="Законодавство, що регламентує користування тепловою енергією – Е-Инжиниринг  Ко">
            <a:extLst>
              <a:ext uri="{FF2B5EF4-FFF2-40B4-BE49-F238E27FC236}">
                <a16:creationId xmlns:a16="http://schemas.microsoft.com/office/drawing/2014/main" id="{398C46E9-8C5E-494C-A057-591B49E15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70" y="1532531"/>
            <a:ext cx="3508121" cy="232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F57E93-DBE5-4DAF-A772-480C5082E450}"/>
              </a:ext>
            </a:extLst>
          </p:cNvPr>
          <p:cNvSpPr txBox="1"/>
          <p:nvPr/>
        </p:nvSpPr>
        <p:spPr>
          <a:xfrm rot="20648538">
            <a:off x="1133113" y="2009714"/>
            <a:ext cx="375038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Законодавство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7C701C-086D-41DB-B688-B501636C8123}"/>
              </a:ext>
            </a:extLst>
          </p:cNvPr>
          <p:cNvSpPr txBox="1"/>
          <p:nvPr/>
        </p:nvSpPr>
        <p:spPr>
          <a:xfrm rot="603743">
            <a:off x="7136021" y="1830886"/>
            <a:ext cx="375038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не визначає</a:t>
            </a:r>
            <a:endParaRPr lang="LID4096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22A541-AF07-4B24-9A4B-0B49E3C811E6}"/>
              </a:ext>
            </a:extLst>
          </p:cNvPr>
          <p:cNvSpPr txBox="1"/>
          <p:nvPr/>
        </p:nvSpPr>
        <p:spPr>
          <a:xfrm>
            <a:off x="2159563" y="3883824"/>
            <a:ext cx="80495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ні мінімальну, </a:t>
            </a:r>
          </a:p>
          <a:p>
            <a:pPr algn="ctr"/>
            <a:r>
              <a:rPr lang="uk-UA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ні максимальну кількість годин </a:t>
            </a:r>
          </a:p>
          <a:p>
            <a:pPr algn="ctr"/>
            <a:r>
              <a:rPr lang="uk-UA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впродовж одного року</a:t>
            </a:r>
            <a:endParaRPr lang="uk-UA" sz="3200" b="1" dirty="0"/>
          </a:p>
        </p:txBody>
      </p:sp>
      <p:pic>
        <p:nvPicPr>
          <p:cNvPr id="18438" name="Picture 6" descr="Впровадження технологій дистанційного навчання в період карантину |  Вишнівська селищна рада">
            <a:extLst>
              <a:ext uri="{FF2B5EF4-FFF2-40B4-BE49-F238E27FC236}">
                <a16:creationId xmlns:a16="http://schemas.microsoft.com/office/drawing/2014/main" id="{DE5BB088-EEBC-4A4D-AF56-FF2FA8B37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5588">
            <a:off x="314797" y="4291723"/>
            <a:ext cx="2619375" cy="17430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Інструменти для дистанційного навчання на час карантину — Дружківська  міська рада">
            <a:extLst>
              <a:ext uri="{FF2B5EF4-FFF2-40B4-BE49-F238E27FC236}">
                <a16:creationId xmlns:a16="http://schemas.microsoft.com/office/drawing/2014/main" id="{8924965B-203D-45C1-B870-211C33CEE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6651">
            <a:off x="9432705" y="4107238"/>
            <a:ext cx="2466975" cy="18478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907E128-430E-44E2-B931-EAE82C2BF850}"/>
              </a:ext>
            </a:extLst>
          </p:cNvPr>
          <p:cNvSpPr txBox="1"/>
          <p:nvPr/>
        </p:nvSpPr>
        <p:spPr>
          <a:xfrm>
            <a:off x="2159563" y="5658062"/>
            <a:ext cx="8049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для підвищення кваліфікації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767360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BD6BC1-82AE-480F-82B8-F7044B5E4D83}"/>
              </a:ext>
            </a:extLst>
          </p:cNvPr>
          <p:cNvSpPr txBox="1"/>
          <p:nvPr/>
        </p:nvSpPr>
        <p:spPr>
          <a:xfrm>
            <a:off x="1020259" y="320433"/>
            <a:ext cx="10660463" cy="8309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ОБСЯГИ підвищення кваліфікації</a:t>
            </a:r>
            <a:endParaRPr lang="LID4096" sz="4800" dirty="0"/>
          </a:p>
        </p:txBody>
      </p:sp>
      <p:pic>
        <p:nvPicPr>
          <p:cNvPr id="19458" name="Picture 2" descr="Стартував проєкт безкоштовного навчання людей з інвалідністю з перспективою  подальшого працевлаштування | Громадський Простір">
            <a:extLst>
              <a:ext uri="{FF2B5EF4-FFF2-40B4-BE49-F238E27FC236}">
                <a16:creationId xmlns:a16="http://schemas.microsoft.com/office/drawing/2014/main" id="{4556AB91-95D4-4F0E-808F-2677B72D3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8523" y="4800900"/>
            <a:ext cx="3959051" cy="20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4FC3F3-1799-4E36-B6A2-07565EBCE89D}"/>
              </a:ext>
            </a:extLst>
          </p:cNvPr>
          <p:cNvSpPr txBox="1"/>
          <p:nvPr/>
        </p:nvSpPr>
        <p:spPr>
          <a:xfrm>
            <a:off x="9133952" y="6447415"/>
            <a:ext cx="298998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МОНУ № 1/9-141 - с.7</a:t>
            </a:r>
            <a:endParaRPr lang="LID4096" sz="1600" dirty="0"/>
          </a:p>
        </p:txBody>
      </p:sp>
      <p:sp>
        <p:nvSpPr>
          <p:cNvPr id="8" name="Стрілка: вправо з вирізом 7">
            <a:extLst>
              <a:ext uri="{FF2B5EF4-FFF2-40B4-BE49-F238E27FC236}">
                <a16:creationId xmlns:a16="http://schemas.microsoft.com/office/drawing/2014/main" id="{CF7A7BB8-D71E-4631-8280-F4A6AACE4F52}"/>
              </a:ext>
            </a:extLst>
          </p:cNvPr>
          <p:cNvSpPr/>
          <p:nvPr/>
        </p:nvSpPr>
        <p:spPr>
          <a:xfrm rot="16200000">
            <a:off x="2615921" y="3952535"/>
            <a:ext cx="884255" cy="914400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79FB28-3B2E-4D6C-B2F1-E6AAA82A7D66}"/>
              </a:ext>
            </a:extLst>
          </p:cNvPr>
          <p:cNvSpPr txBox="1"/>
          <p:nvPr/>
        </p:nvSpPr>
        <p:spPr>
          <a:xfrm>
            <a:off x="135586" y="1413063"/>
            <a:ext cx="609432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 визначає </a:t>
            </a:r>
          </a:p>
          <a:p>
            <a:pPr algn="ctr"/>
            <a: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 часу </a:t>
            </a:r>
          </a:p>
          <a:p>
            <a:pPr algn="ctr"/>
            <a:r>
              <a:rPr lang="uk-UA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календарного року </a:t>
            </a:r>
          </a:p>
          <a:p>
            <a:pPr algn="ctr"/>
            <a: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проходження підвищення кваліфікації</a:t>
            </a:r>
            <a:endParaRPr lang="LID4096" sz="3000" dirty="0">
              <a:solidFill>
                <a:srgbClr val="C00000"/>
              </a:solidFill>
            </a:endParaRPr>
          </a:p>
        </p:txBody>
      </p:sp>
      <p:sp>
        <p:nvSpPr>
          <p:cNvPr id="12" name="Стрілка: вправо з вирізом 11">
            <a:extLst>
              <a:ext uri="{FF2B5EF4-FFF2-40B4-BE49-F238E27FC236}">
                <a16:creationId xmlns:a16="http://schemas.microsoft.com/office/drawing/2014/main" id="{362500A9-26AD-4702-8920-9A136AA26404}"/>
              </a:ext>
            </a:extLst>
          </p:cNvPr>
          <p:cNvSpPr/>
          <p:nvPr/>
        </p:nvSpPr>
        <p:spPr>
          <a:xfrm rot="19801693">
            <a:off x="5042466" y="4755316"/>
            <a:ext cx="884255" cy="914400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3E8936-4162-4C32-BE11-1E258F3B3428}"/>
              </a:ext>
            </a:extLst>
          </p:cNvPr>
          <p:cNvSpPr txBox="1"/>
          <p:nvPr/>
        </p:nvSpPr>
        <p:spPr>
          <a:xfrm>
            <a:off x="5962090" y="3044280"/>
            <a:ext cx="609432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Вимога -  підтвердити щорічне підвищення кваліфікації (незалежно від обсягу, форми чи виду)</a:t>
            </a:r>
          </a:p>
          <a:p>
            <a:pPr algn="ctr"/>
            <a:r>
              <a:rPr lang="uk-UA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2018, 2019, 2020, 2021, …</a:t>
            </a:r>
            <a:endParaRPr lang="LID4096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03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703B76-B32E-49FE-A3A5-1FF3B01673F6}"/>
              </a:ext>
            </a:extLst>
          </p:cNvPr>
          <p:cNvSpPr txBox="1"/>
          <p:nvPr/>
        </p:nvSpPr>
        <p:spPr>
          <a:xfrm>
            <a:off x="1020259" y="320433"/>
            <a:ext cx="10660463" cy="8309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ОБСЯГИ підвищення кваліфікації</a:t>
            </a:r>
            <a:endParaRPr lang="LID4096" sz="4800" dirty="0"/>
          </a:p>
        </p:txBody>
      </p:sp>
      <p:pic>
        <p:nvPicPr>
          <p:cNvPr id="20482" name="Picture 2" descr="Форми навчання в закладах загальної середньої освіти">
            <a:extLst>
              <a:ext uri="{FF2B5EF4-FFF2-40B4-BE49-F238E27FC236}">
                <a16:creationId xmlns:a16="http://schemas.microsoft.com/office/drawing/2014/main" id="{50C84B50-4CCE-48A2-BB4D-0C6CAF07F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98" y="1638774"/>
            <a:ext cx="3127630" cy="179022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CF4BFE-92D4-4058-93D5-6B66B03245BA}"/>
              </a:ext>
            </a:extLst>
          </p:cNvPr>
          <p:cNvSpPr txBox="1"/>
          <p:nvPr/>
        </p:nvSpPr>
        <p:spPr>
          <a:xfrm>
            <a:off x="6812782" y="6447415"/>
            <a:ext cx="531115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№ 800 – п.15 / Лист МОНУ № 1/9-141 - с.7</a:t>
            </a:r>
            <a:endParaRPr lang="LID4096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67892B-F468-45B1-8F40-3786875D6625}"/>
              </a:ext>
            </a:extLst>
          </p:cNvPr>
          <p:cNvSpPr txBox="1"/>
          <p:nvPr/>
        </p:nvSpPr>
        <p:spPr>
          <a:xfrm rot="21027341">
            <a:off x="2494520" y="1544212"/>
            <a:ext cx="3839163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Вчитель викладає</a:t>
            </a:r>
            <a:endParaRPr lang="LID4096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82DEA-6573-44F9-B247-8C25367ED200}"/>
              </a:ext>
            </a:extLst>
          </p:cNvPr>
          <p:cNvSpPr txBox="1"/>
          <p:nvPr/>
        </p:nvSpPr>
        <p:spPr>
          <a:xfrm rot="932583">
            <a:off x="6149591" y="1780466"/>
            <a:ext cx="3688437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кілька предметів</a:t>
            </a:r>
            <a:endParaRPr lang="LID4096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71F7C3-3B7B-4C1F-82AD-14CF639B70E4}"/>
              </a:ext>
            </a:extLst>
          </p:cNvPr>
          <p:cNvSpPr txBox="1"/>
          <p:nvPr/>
        </p:nvSpPr>
        <p:spPr>
          <a:xfrm>
            <a:off x="668216" y="3633861"/>
            <a:ext cx="108555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Самостійно обирає послідовність підвищення кваліфікації за певними напрямами у </a:t>
            </a:r>
            <a:r>
              <a:rPr lang="uk-UA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міжатестаційний</a:t>
            </a:r>
            <a:r>
              <a:rPr lang="uk-UA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період</a:t>
            </a:r>
            <a:endParaRPr lang="LID4096" sz="2800" b="1" dirty="0"/>
          </a:p>
        </p:txBody>
      </p:sp>
      <p:sp>
        <p:nvSpPr>
          <p:cNvPr id="11" name="Дорівнює 10">
            <a:extLst>
              <a:ext uri="{FF2B5EF4-FFF2-40B4-BE49-F238E27FC236}">
                <a16:creationId xmlns:a16="http://schemas.microsoft.com/office/drawing/2014/main" id="{1E739647-2C9B-45A0-8F6B-D2696B1C2D7A}"/>
              </a:ext>
            </a:extLst>
          </p:cNvPr>
          <p:cNvSpPr/>
          <p:nvPr/>
        </p:nvSpPr>
        <p:spPr>
          <a:xfrm>
            <a:off x="1548240" y="4671883"/>
            <a:ext cx="1858945" cy="1034980"/>
          </a:xfrm>
          <a:prstGeom prst="mathEqua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F9237F-4F73-4018-B0DB-EB0258C7F210}"/>
              </a:ext>
            </a:extLst>
          </p:cNvPr>
          <p:cNvSpPr txBox="1"/>
          <p:nvPr/>
        </p:nvSpPr>
        <p:spPr>
          <a:xfrm>
            <a:off x="3161665" y="4864529"/>
            <a:ext cx="8243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Загальна кількість годин – не менше 150 год </a:t>
            </a:r>
            <a:endParaRPr lang="LID4096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68C6E6-2469-47C0-9789-BFC80A7CEF44}"/>
              </a:ext>
            </a:extLst>
          </p:cNvPr>
          <p:cNvSpPr txBox="1"/>
          <p:nvPr/>
        </p:nvSpPr>
        <p:spPr>
          <a:xfrm>
            <a:off x="114503" y="5815529"/>
            <a:ext cx="60943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Не має жодних правових підстав для збільшення годин за кожною посадою чи навчальним предметом</a:t>
            </a:r>
            <a:endParaRPr lang="LID4096" sz="2000" b="1" i="1" dirty="0"/>
          </a:p>
        </p:txBody>
      </p:sp>
    </p:spTree>
    <p:extLst>
      <p:ext uri="{BB962C8B-B14F-4D97-AF65-F5344CB8AC3E}">
        <p14:creationId xmlns:p14="http://schemas.microsoft.com/office/powerpoint/2010/main" val="2205584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  <p:bldP spid="16" grpId="0"/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329284-A2CC-4968-A8F7-5D6DE38594F3}"/>
              </a:ext>
            </a:extLst>
          </p:cNvPr>
          <p:cNvSpPr txBox="1"/>
          <p:nvPr/>
        </p:nvSpPr>
        <p:spPr>
          <a:xfrm>
            <a:off x="1020259" y="320433"/>
            <a:ext cx="10660463" cy="8309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ОБСЯГИ підвищення кваліфікації</a:t>
            </a:r>
            <a:endParaRPr lang="LID4096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269D9-2905-45B4-9F13-E50252A9A1A0}"/>
              </a:ext>
            </a:extLst>
          </p:cNvPr>
          <p:cNvSpPr txBox="1"/>
          <p:nvPr/>
        </p:nvSpPr>
        <p:spPr>
          <a:xfrm>
            <a:off x="2102617" y="1716531"/>
            <a:ext cx="76417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 (тривалість) підвищення кваліфікації встановлюється в годинах 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та/або кредитах ЄКТС</a:t>
            </a:r>
            <a:endParaRPr lang="LID4096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5BED4D-7095-4C19-BCCF-1A642323C25C}"/>
              </a:ext>
            </a:extLst>
          </p:cNvPr>
          <p:cNvSpPr txBox="1"/>
          <p:nvPr/>
        </p:nvSpPr>
        <p:spPr>
          <a:xfrm>
            <a:off x="2989386" y="3366198"/>
            <a:ext cx="6094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кредит ЄКТС = 30 год</a:t>
            </a:r>
            <a:endParaRPr lang="LID4096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062746-C399-4B88-BA5B-5A65644B4E53}"/>
              </a:ext>
            </a:extLst>
          </p:cNvPr>
          <p:cNvSpPr txBox="1"/>
          <p:nvPr/>
        </p:nvSpPr>
        <p:spPr>
          <a:xfrm>
            <a:off x="2876340" y="4525888"/>
            <a:ext cx="60943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 здійснюється </a:t>
            </a:r>
          </a:p>
          <a:p>
            <a:pPr algn="ctr"/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накопичувальною</a:t>
            </a:r>
            <a: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системою</a:t>
            </a:r>
            <a:endParaRPr lang="LID4096" sz="28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926D08-206B-4DFC-AAB2-770C74DE8456}"/>
              </a:ext>
            </a:extLst>
          </p:cNvPr>
          <p:cNvSpPr txBox="1"/>
          <p:nvPr/>
        </p:nvSpPr>
        <p:spPr>
          <a:xfrm>
            <a:off x="9083710" y="6447415"/>
            <a:ext cx="3040229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МОНУ № 1/9-141 - с.8</a:t>
            </a:r>
            <a:endParaRPr lang="LID4096" sz="1600" dirty="0"/>
          </a:p>
        </p:txBody>
      </p:sp>
      <p:pic>
        <p:nvPicPr>
          <p:cNvPr id="1026" name="Picture 2" descr="ECTS - Європейська система трансферу кредитів">
            <a:extLst>
              <a:ext uri="{FF2B5EF4-FFF2-40B4-BE49-F238E27FC236}">
                <a16:creationId xmlns:a16="http://schemas.microsoft.com/office/drawing/2014/main" id="{2F6AFF73-2964-494D-A2A5-5962BBA6F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308">
            <a:off x="8932276" y="2398207"/>
            <a:ext cx="2918670" cy="175120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Чи можливе встановлення робочої зміни тривалістю 24 години? | Дрогобицька  Міська Рада">
            <a:extLst>
              <a:ext uri="{FF2B5EF4-FFF2-40B4-BE49-F238E27FC236}">
                <a16:creationId xmlns:a16="http://schemas.microsoft.com/office/drawing/2014/main" id="{B8E8DB5C-C39B-4344-BBE6-C14D2A696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2109">
            <a:off x="389061" y="2485136"/>
            <a:ext cx="2600325" cy="17621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оли планують ввести накопичувальну пенсійну систему в Україні? |  «Дебет-Кредит» - Бухгалтерські новини">
            <a:extLst>
              <a:ext uri="{FF2B5EF4-FFF2-40B4-BE49-F238E27FC236}">
                <a16:creationId xmlns:a16="http://schemas.microsoft.com/office/drawing/2014/main" id="{11376CAD-546D-476D-AE05-CDC266832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50430">
            <a:off x="1152174" y="4667282"/>
            <a:ext cx="2080480" cy="1600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Як правильно пакувати валізу? | Моя Європа">
            <a:extLst>
              <a:ext uri="{FF2B5EF4-FFF2-40B4-BE49-F238E27FC236}">
                <a16:creationId xmlns:a16="http://schemas.microsoft.com/office/drawing/2014/main" id="{6D568253-8DD4-40CC-BBBE-5D5F5280E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3935">
            <a:off x="8712326" y="4686914"/>
            <a:ext cx="2237487" cy="148894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616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BC6555-76BB-430E-8CAE-01A8FA830860}"/>
              </a:ext>
            </a:extLst>
          </p:cNvPr>
          <p:cNvSpPr txBox="1"/>
          <p:nvPr/>
        </p:nvSpPr>
        <p:spPr>
          <a:xfrm>
            <a:off x="9083710" y="6447415"/>
            <a:ext cx="3040229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МОНУ № 1/9-141 - с.8</a:t>
            </a:r>
            <a:endParaRPr lang="LID4096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C60ABA-D64B-4285-BAAB-C21810DCA0D7}"/>
              </a:ext>
            </a:extLst>
          </p:cNvPr>
          <p:cNvSpPr txBox="1"/>
          <p:nvPr/>
        </p:nvSpPr>
        <p:spPr>
          <a:xfrm>
            <a:off x="2846195" y="1766223"/>
            <a:ext cx="665954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i="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Педагогічним працівникам рекомендується самостійно у довільній формі облікувати власні результати підвищення кваліфікації з метою уникнення непорозумінь</a:t>
            </a:r>
            <a:endParaRPr lang="LID4096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BEEF38-C1F0-41AC-B669-0043969FCF09}"/>
              </a:ext>
            </a:extLst>
          </p:cNvPr>
          <p:cNvSpPr txBox="1"/>
          <p:nvPr/>
        </p:nvSpPr>
        <p:spPr>
          <a:xfrm>
            <a:off x="909727" y="415610"/>
            <a:ext cx="10997570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Облік результатів підвищення кваліфікації</a:t>
            </a:r>
            <a:endParaRPr lang="LID4096" sz="4000" dirty="0"/>
          </a:p>
        </p:txBody>
      </p:sp>
      <p:pic>
        <p:nvPicPr>
          <p:cNvPr id="2050" name="Picture 2" descr="Облік SaaS – нові технології обліку та управління для бюджетних установ,  розпорядників та одержувачів бюджетних коштів">
            <a:extLst>
              <a:ext uri="{FF2B5EF4-FFF2-40B4-BE49-F238E27FC236}">
                <a16:creationId xmlns:a16="http://schemas.microsoft.com/office/drawing/2014/main" id="{73DF1BEE-57EE-40FB-AAE9-724FB5F2F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2760">
            <a:off x="316366" y="3063597"/>
            <a:ext cx="2676525" cy="17049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Як стати на облік юрособі-нерезиденту, що не має майнових прав">
            <a:extLst>
              <a:ext uri="{FF2B5EF4-FFF2-40B4-BE49-F238E27FC236}">
                <a16:creationId xmlns:a16="http://schemas.microsoft.com/office/drawing/2014/main" id="{4112F1EF-A4E2-496D-98A3-86D94732D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683">
            <a:off x="9057470" y="3189264"/>
            <a:ext cx="2800350" cy="16287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806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E486D9-E52B-42E5-B5EB-98769FB74000}"/>
              </a:ext>
            </a:extLst>
          </p:cNvPr>
          <p:cNvSpPr txBox="1"/>
          <p:nvPr/>
        </p:nvSpPr>
        <p:spPr>
          <a:xfrm>
            <a:off x="1108483" y="323291"/>
            <a:ext cx="10997570" cy="5847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Перспективне планування підвищення кваліфікації</a:t>
            </a:r>
            <a:endParaRPr lang="LID4096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3EE052-33EA-4843-8DC8-B36905E9003B}"/>
              </a:ext>
            </a:extLst>
          </p:cNvPr>
          <p:cNvSpPr txBox="1"/>
          <p:nvPr/>
        </p:nvSpPr>
        <p:spPr>
          <a:xfrm>
            <a:off x="6523591" y="6428715"/>
            <a:ext cx="558246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№ 800 – п.17 /   Лист МОНУ № 1/9-141 - с.8-10</a:t>
            </a:r>
            <a:endParaRPr lang="LID4096" sz="1600" dirty="0"/>
          </a:p>
        </p:txBody>
      </p:sp>
      <p:sp>
        <p:nvSpPr>
          <p:cNvPr id="8" name="Стрілка: вправо 7">
            <a:extLst>
              <a:ext uri="{FF2B5EF4-FFF2-40B4-BE49-F238E27FC236}">
                <a16:creationId xmlns:a16="http://schemas.microsoft.com/office/drawing/2014/main" id="{4EAC19D8-5065-4E6F-B4C4-7EEA0381F2AD}"/>
              </a:ext>
            </a:extLst>
          </p:cNvPr>
          <p:cNvSpPr/>
          <p:nvPr/>
        </p:nvSpPr>
        <p:spPr>
          <a:xfrm>
            <a:off x="0" y="355869"/>
            <a:ext cx="1627833" cy="141681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</a:rPr>
              <a:t>І етап</a:t>
            </a:r>
            <a:endParaRPr lang="LID4096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C1B2F4-9923-4263-B269-C6FC95256564}"/>
              </a:ext>
            </a:extLst>
          </p:cNvPr>
          <p:cNvSpPr txBox="1"/>
          <p:nvPr/>
        </p:nvSpPr>
        <p:spPr>
          <a:xfrm>
            <a:off x="1457010" y="1471800"/>
            <a:ext cx="7697037" cy="8357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працівник надає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педагогічної ради щодо підвищення кваліфікації</a:t>
            </a:r>
            <a:endParaRPr lang="LID4096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45A389-E12A-4A21-A558-41581E9E2CF5}"/>
              </a:ext>
            </a:extLst>
          </p:cNvPr>
          <p:cNvSpPr txBox="1"/>
          <p:nvPr/>
        </p:nvSpPr>
        <p:spPr>
          <a:xfrm rot="21311415">
            <a:off x="8766333" y="1613178"/>
            <a:ext cx="3401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– внутрішнє питання закладу</a:t>
            </a:r>
            <a:endParaRPr lang="LID4096" sz="2000" dirty="0">
              <a:solidFill>
                <a:srgbClr val="002060"/>
              </a:solidFill>
            </a:endParaRPr>
          </a:p>
        </p:txBody>
      </p:sp>
      <p:sp>
        <p:nvSpPr>
          <p:cNvPr id="12" name="Стрілка: вправо з вирізом 11">
            <a:extLst>
              <a:ext uri="{FF2B5EF4-FFF2-40B4-BE49-F238E27FC236}">
                <a16:creationId xmlns:a16="http://schemas.microsoft.com/office/drawing/2014/main" id="{52B33F37-57C7-434D-B05D-E43E2D7CBD70}"/>
              </a:ext>
            </a:extLst>
          </p:cNvPr>
          <p:cNvSpPr/>
          <p:nvPr/>
        </p:nvSpPr>
        <p:spPr>
          <a:xfrm rot="5400000">
            <a:off x="4923628" y="2238625"/>
            <a:ext cx="523221" cy="954593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463599-2D44-4CD3-A549-EE8813C73C6F}"/>
              </a:ext>
            </a:extLst>
          </p:cNvPr>
          <p:cNvSpPr txBox="1"/>
          <p:nvPr/>
        </p:nvSpPr>
        <p:spPr>
          <a:xfrm>
            <a:off x="2962185" y="3076084"/>
            <a:ext cx="444610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 РАДА:</a:t>
            </a:r>
            <a:endParaRPr lang="LID4096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0E154F-1982-44C9-A9D2-DEFF9F33D0B7}"/>
              </a:ext>
            </a:extLst>
          </p:cNvPr>
          <p:cNvSpPr txBox="1"/>
          <p:nvPr/>
        </p:nvSpPr>
        <p:spPr>
          <a:xfrm>
            <a:off x="366360" y="3791798"/>
            <a:ext cx="887812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 пропозиції педагогічних працівників (Додаток 1)</a:t>
            </a:r>
            <a:endParaRPr lang="LID4096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843482-F514-435E-9C01-3AC6926F8820}"/>
              </a:ext>
            </a:extLst>
          </p:cNvPr>
          <p:cNvSpPr txBox="1"/>
          <p:nvPr/>
        </p:nvSpPr>
        <p:spPr>
          <a:xfrm>
            <a:off x="627619" y="4427562"/>
            <a:ext cx="1024469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Затверджує Орієнтовний план підвищення кваліфікації на наступний календарний рік (Додаток 2)</a:t>
            </a:r>
            <a:endParaRPr lang="LID4096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F3BEBD-2527-49CC-B16F-867346E05E4E}"/>
              </a:ext>
            </a:extLst>
          </p:cNvPr>
          <p:cNvSpPr txBox="1"/>
          <p:nvPr/>
        </p:nvSpPr>
        <p:spPr>
          <a:xfrm>
            <a:off x="909727" y="5411324"/>
            <a:ext cx="1099757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Оприлюднює документ на стенді та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вебсайті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(протягом 2 робочих днів після затвердження, але не пізніше 25 грудня)</a:t>
            </a:r>
            <a:endParaRPr lang="LID4096" sz="2400" dirty="0"/>
          </a:p>
        </p:txBody>
      </p:sp>
      <p:pic>
        <p:nvPicPr>
          <p:cNvPr id="3074" name="Picture 2" descr="Создан документ «Политика конфиденциальности»">
            <a:extLst>
              <a:ext uri="{FF2B5EF4-FFF2-40B4-BE49-F238E27FC236}">
                <a16:creationId xmlns:a16="http://schemas.microsoft.com/office/drawing/2014/main" id="{6F6FDC04-2391-4E1A-B91B-068DEF58F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1F0"/>
              </a:clrFrom>
              <a:clrTo>
                <a:srgbClr val="F5F1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88" y="2522723"/>
            <a:ext cx="1689656" cy="168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029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1E1949-5C81-4195-B775-5034E0F064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531718" y="-2137032"/>
            <a:ext cx="6885344" cy="11104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8734F0-B59C-4132-8A1A-9FCF3A0C6C95}"/>
              </a:ext>
            </a:extLst>
          </p:cNvPr>
          <p:cNvSpPr txBox="1"/>
          <p:nvPr/>
        </p:nvSpPr>
        <p:spPr>
          <a:xfrm rot="21320199">
            <a:off x="1308798" y="671622"/>
            <a:ext cx="33536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 педагогічного працівника  </a:t>
            </a:r>
          </a:p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педагогічної ради щодо підвищення кваліфікації</a:t>
            </a:r>
            <a:endParaRPr lang="LID4096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22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F9139D-CD7A-49B8-AA8A-2623BA8CB4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708188" y="-1403262"/>
            <a:ext cx="6775624" cy="97469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0F310-72EA-46BB-A32D-7686260E8CB0}"/>
              </a:ext>
            </a:extLst>
          </p:cNvPr>
          <p:cNvSpPr txBox="1"/>
          <p:nvPr/>
        </p:nvSpPr>
        <p:spPr>
          <a:xfrm rot="21177918">
            <a:off x="1217612" y="607937"/>
            <a:ext cx="41962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Орієнтовний план підвищення кваліфікації на наступний календарний рік </a:t>
            </a:r>
            <a:endParaRPr lang="LID4096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23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07E02B-048C-4599-8AD0-91D9E718A717}"/>
              </a:ext>
            </a:extLst>
          </p:cNvPr>
          <p:cNvSpPr txBox="1"/>
          <p:nvPr/>
        </p:nvSpPr>
        <p:spPr>
          <a:xfrm>
            <a:off x="1833547" y="242795"/>
            <a:ext cx="9677702" cy="5847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Річне планування підвищення кваліфікації</a:t>
            </a:r>
            <a:endParaRPr lang="LID4096" sz="3200" dirty="0"/>
          </a:p>
        </p:txBody>
      </p:sp>
      <p:sp>
        <p:nvSpPr>
          <p:cNvPr id="4" name="Стрілка: вправо 3">
            <a:extLst>
              <a:ext uri="{FF2B5EF4-FFF2-40B4-BE49-F238E27FC236}">
                <a16:creationId xmlns:a16="http://schemas.microsoft.com/office/drawing/2014/main" id="{735A197C-4C4B-46F4-9BA0-0217214A25C3}"/>
              </a:ext>
            </a:extLst>
          </p:cNvPr>
          <p:cNvSpPr/>
          <p:nvPr/>
        </p:nvSpPr>
        <p:spPr>
          <a:xfrm>
            <a:off x="0" y="355869"/>
            <a:ext cx="1627833" cy="141681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</a:rPr>
              <a:t>ІІ етап</a:t>
            </a:r>
            <a:endParaRPr lang="LID4096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206100-D27F-4E4D-9120-1B0C8FD9FA38}"/>
              </a:ext>
            </a:extLst>
          </p:cNvPr>
          <p:cNvSpPr txBox="1"/>
          <p:nvPr/>
        </p:nvSpPr>
        <p:spPr>
          <a:xfrm>
            <a:off x="2428351" y="1204955"/>
            <a:ext cx="769703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Розпочинається після затвердження кошторису закладу освіти на відповідний навчальний рік </a:t>
            </a:r>
            <a:endParaRPr lang="LID4096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1A6235-6E4A-4717-9BFF-069F2F584E01}"/>
              </a:ext>
            </a:extLst>
          </p:cNvPr>
          <p:cNvSpPr txBox="1"/>
          <p:nvPr/>
        </p:nvSpPr>
        <p:spPr>
          <a:xfrm>
            <a:off x="7728472" y="2413337"/>
            <a:ext cx="4198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15 календарних днів </a:t>
            </a:r>
          </a:p>
          <a:p>
            <a:pPr algn="ctr"/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дня отримання інформації </a:t>
            </a:r>
          </a:p>
          <a:p>
            <a:pPr algn="ctr"/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виділені кошти </a:t>
            </a:r>
          </a:p>
          <a:p>
            <a:pPr algn="ctr"/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підвищення кваліфікації формується</a:t>
            </a:r>
          </a:p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Річний план підвищення кваліфікації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ID4096" sz="1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C44236-4EC5-4494-8AC8-A2C24A36E6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312365" y="782247"/>
            <a:ext cx="4763387" cy="73881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4F186B-473A-470C-85FC-2EED1868A360}"/>
              </a:ext>
            </a:extLst>
          </p:cNvPr>
          <p:cNvSpPr txBox="1"/>
          <p:nvPr/>
        </p:nvSpPr>
        <p:spPr>
          <a:xfrm>
            <a:off x="6523591" y="6428715"/>
            <a:ext cx="558246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№ 800 – п.17 /   Лист МОНУ № 1/9-141 - с.8-10</a:t>
            </a:r>
            <a:endParaRPr lang="LID4096" sz="1600" dirty="0"/>
          </a:p>
        </p:txBody>
      </p:sp>
    </p:spTree>
    <p:extLst>
      <p:ext uri="{BB962C8B-B14F-4D97-AF65-F5344CB8AC3E}">
        <p14:creationId xmlns:p14="http://schemas.microsoft.com/office/powerpoint/2010/main" val="1619654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2">
            <a:extLst>
              <a:ext uri="{FF2B5EF4-FFF2-40B4-BE49-F238E27FC236}">
                <a16:creationId xmlns:a16="http://schemas.microsoft.com/office/drawing/2014/main" id="{5C53FFF2-A210-46A2-8C65-8756D2547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50225"/>
              </p:ext>
            </p:extLst>
          </p:nvPr>
        </p:nvGraphicFramePr>
        <p:xfrm>
          <a:off x="361741" y="760208"/>
          <a:ext cx="11656090" cy="25793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31218">
                  <a:extLst>
                    <a:ext uri="{9D8B030D-6E8A-4147-A177-3AD203B41FA5}">
                      <a16:colId xmlns:a16="http://schemas.microsoft.com/office/drawing/2014/main" val="2224467728"/>
                    </a:ext>
                  </a:extLst>
                </a:gridCol>
                <a:gridCol w="2331218">
                  <a:extLst>
                    <a:ext uri="{9D8B030D-6E8A-4147-A177-3AD203B41FA5}">
                      <a16:colId xmlns:a16="http://schemas.microsoft.com/office/drawing/2014/main" val="327236771"/>
                    </a:ext>
                  </a:extLst>
                </a:gridCol>
                <a:gridCol w="2331218">
                  <a:extLst>
                    <a:ext uri="{9D8B030D-6E8A-4147-A177-3AD203B41FA5}">
                      <a16:colId xmlns:a16="http://schemas.microsoft.com/office/drawing/2014/main" val="353009037"/>
                    </a:ext>
                  </a:extLst>
                </a:gridCol>
                <a:gridCol w="2331218">
                  <a:extLst>
                    <a:ext uri="{9D8B030D-6E8A-4147-A177-3AD203B41FA5}">
                      <a16:colId xmlns:a16="http://schemas.microsoft.com/office/drawing/2014/main" val="1190128750"/>
                    </a:ext>
                  </a:extLst>
                </a:gridCol>
                <a:gridCol w="2331218">
                  <a:extLst>
                    <a:ext uri="{9D8B030D-6E8A-4147-A177-3AD203B41FA5}">
                      <a16:colId xmlns:a16="http://schemas.microsoft.com/office/drawing/2014/main" val="2731780007"/>
                    </a:ext>
                  </a:extLst>
                </a:gridCol>
              </a:tblGrid>
              <a:tr h="1065125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2018</a:t>
                      </a:r>
                      <a:endParaRPr lang="LID4096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2019</a:t>
                      </a:r>
                      <a:endParaRPr lang="LID4096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2020</a:t>
                      </a:r>
                      <a:endParaRPr lang="LID4096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2021</a:t>
                      </a:r>
                      <a:endParaRPr lang="LID4096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2022</a:t>
                      </a:r>
                      <a:endParaRPr lang="LID4096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550343"/>
                  </a:ext>
                </a:extLst>
              </a:tr>
              <a:tr h="1514185">
                <a:tc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423479"/>
                  </a:ext>
                </a:extLst>
              </a:tr>
            </a:tbl>
          </a:graphicData>
        </a:graphic>
      </p:graphicFrame>
      <p:sp>
        <p:nvSpPr>
          <p:cNvPr id="3" name="Виноска: зі стрілкою вгору 2">
            <a:extLst>
              <a:ext uri="{FF2B5EF4-FFF2-40B4-BE49-F238E27FC236}">
                <a16:creationId xmlns:a16="http://schemas.microsoft.com/office/drawing/2014/main" id="{A96C0D23-2D7E-41CF-9D6C-1796B297CBDC}"/>
              </a:ext>
            </a:extLst>
          </p:cNvPr>
          <p:cNvSpPr/>
          <p:nvPr/>
        </p:nvSpPr>
        <p:spPr>
          <a:xfrm>
            <a:off x="9743553" y="3429000"/>
            <a:ext cx="2274278" cy="934497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АТЕСТАЦІЯ</a:t>
            </a:r>
            <a:endParaRPr lang="LID4096" sz="3200" b="1" dirty="0"/>
          </a:p>
        </p:txBody>
      </p:sp>
      <p:sp>
        <p:nvSpPr>
          <p:cNvPr id="4" name="Виноска: зі стрілкою вгору 3">
            <a:extLst>
              <a:ext uri="{FF2B5EF4-FFF2-40B4-BE49-F238E27FC236}">
                <a16:creationId xmlns:a16="http://schemas.microsoft.com/office/drawing/2014/main" id="{C572A0E6-6267-4255-B860-5473666F7F82}"/>
              </a:ext>
            </a:extLst>
          </p:cNvPr>
          <p:cNvSpPr/>
          <p:nvPr/>
        </p:nvSpPr>
        <p:spPr>
          <a:xfrm>
            <a:off x="9817242" y="4452979"/>
            <a:ext cx="2200589" cy="934497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/>
              <a:t>Не менше 150 год</a:t>
            </a:r>
            <a:endParaRPr lang="LID4096" sz="2000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E61E27E-AE54-43A4-8A86-9FFB6E03DAD4}"/>
              </a:ext>
            </a:extLst>
          </p:cNvPr>
          <p:cNvSpPr/>
          <p:nvPr/>
        </p:nvSpPr>
        <p:spPr>
          <a:xfrm>
            <a:off x="7405635" y="1885623"/>
            <a:ext cx="2220686" cy="14538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Підвищення кваліфікації на базі Інституту післядипломної освіти </a:t>
            </a:r>
            <a:r>
              <a:rPr lang="uk-UA" sz="1600" dirty="0"/>
              <a:t>(1 р на 5 років)</a:t>
            </a:r>
            <a:endParaRPr lang="LID409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C2C51F-351E-43B7-8A37-19D776A63BF7}"/>
              </a:ext>
            </a:extLst>
          </p:cNvPr>
          <p:cNvSpPr txBox="1"/>
          <p:nvPr/>
        </p:nvSpPr>
        <p:spPr>
          <a:xfrm>
            <a:off x="5318090" y="3780693"/>
            <a:ext cx="4308231" cy="26263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1050"/>
              </a:spcAft>
            </a:pP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2-х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тижневі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(з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проблеми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– 120 год.;</a:t>
            </a:r>
            <a:endParaRPr lang="ru-RU" sz="1600" b="0" i="0" dirty="0">
              <a:solidFill>
                <a:srgbClr val="222222"/>
              </a:solidFill>
              <a:effectLst/>
              <a:latin typeface="Roboto"/>
            </a:endParaRPr>
          </a:p>
          <a:p>
            <a:pPr algn="just">
              <a:spcAft>
                <a:spcPts val="1050"/>
              </a:spcAft>
            </a:pP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3-х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тижневі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(для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спеціалістів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– 150 год.;</a:t>
            </a:r>
            <a:endParaRPr lang="ru-RU" sz="1600" b="0" i="0" dirty="0">
              <a:solidFill>
                <a:srgbClr val="222222"/>
              </a:solidFill>
              <a:effectLst/>
              <a:latin typeface="Roboto"/>
            </a:endParaRPr>
          </a:p>
          <a:p>
            <a:pPr algn="just">
              <a:spcAft>
                <a:spcPts val="1050"/>
              </a:spcAft>
            </a:pP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очно-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заочна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форма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навчання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(1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місяць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– 120 год.(одна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спеціальність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додаткова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(150 год);</a:t>
            </a:r>
            <a:endParaRPr lang="ru-RU" sz="1600" b="0" i="0" dirty="0">
              <a:solidFill>
                <a:srgbClr val="222222"/>
              </a:solidFill>
              <a:effectLst/>
              <a:latin typeface="Roboto"/>
            </a:endParaRPr>
          </a:p>
          <a:p>
            <a:pPr algn="just">
              <a:spcAft>
                <a:spcPts val="1050"/>
              </a:spcAft>
            </a:pP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дистанційна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форма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навчання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(до 3-х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місяців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1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спеціальність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60 год., 2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спеціальності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90 год., 3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спеціальності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120 год.</a:t>
            </a:r>
            <a:endParaRPr lang="ru-RU" sz="1600" b="0" i="0" dirty="0">
              <a:solidFill>
                <a:srgbClr val="222222"/>
              </a:solidFill>
              <a:effectLst/>
              <a:latin typeface="Roboto"/>
            </a:endParaRPr>
          </a:p>
          <a:p>
            <a:pPr algn="just">
              <a:spcAft>
                <a:spcPts val="1050"/>
              </a:spcAft>
            </a:pP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30-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годинні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курси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( 4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дні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  <a:endParaRPr lang="ru-RU" sz="1600" b="0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8" name="Стрілка: вправо 7">
            <a:extLst>
              <a:ext uri="{FF2B5EF4-FFF2-40B4-BE49-F238E27FC236}">
                <a16:creationId xmlns:a16="http://schemas.microsoft.com/office/drawing/2014/main" id="{49D3D0EA-9105-4675-8CBA-FC8FA2D0FB98}"/>
              </a:ext>
            </a:extLst>
          </p:cNvPr>
          <p:cNvSpPr/>
          <p:nvPr/>
        </p:nvSpPr>
        <p:spPr>
          <a:xfrm rot="15933445">
            <a:off x="8721720" y="3388081"/>
            <a:ext cx="844394" cy="74201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2B61FB9-FA49-4C3A-89F7-D04A1D215DAC}"/>
              </a:ext>
            </a:extLst>
          </p:cNvPr>
          <p:cNvSpPr/>
          <p:nvPr/>
        </p:nvSpPr>
        <p:spPr>
          <a:xfrm>
            <a:off x="9743553" y="1855528"/>
            <a:ext cx="2220686" cy="14538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Підвищення кваліфікації  </a:t>
            </a:r>
          </a:p>
          <a:p>
            <a:pPr algn="ctr"/>
            <a:r>
              <a:rPr lang="uk-UA" dirty="0"/>
              <a:t>по інклюзії</a:t>
            </a:r>
            <a:endParaRPr lang="LID4096" dirty="0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BE18A87-AC9F-4CC5-B42E-8704452F1487}"/>
              </a:ext>
            </a:extLst>
          </p:cNvPr>
          <p:cNvSpPr/>
          <p:nvPr/>
        </p:nvSpPr>
        <p:spPr>
          <a:xfrm>
            <a:off x="414237" y="1855527"/>
            <a:ext cx="2220686" cy="14538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/>
              <a:t>Вебінар</a:t>
            </a:r>
            <a:r>
              <a:rPr lang="uk-UA" dirty="0"/>
              <a:t> </a:t>
            </a:r>
            <a:endParaRPr lang="LID4096" dirty="0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8DB657A8-8EAB-4BCC-BD71-B7E2BA62E336}"/>
              </a:ext>
            </a:extLst>
          </p:cNvPr>
          <p:cNvSpPr/>
          <p:nvPr/>
        </p:nvSpPr>
        <p:spPr>
          <a:xfrm>
            <a:off x="2745080" y="1862059"/>
            <a:ext cx="2220686" cy="14538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Семінар </a:t>
            </a:r>
            <a:endParaRPr lang="LID4096" dirty="0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138859E3-FFC0-4E23-821C-287AA8E7F0F0}"/>
              </a:ext>
            </a:extLst>
          </p:cNvPr>
          <p:cNvSpPr/>
          <p:nvPr/>
        </p:nvSpPr>
        <p:spPr>
          <a:xfrm>
            <a:off x="5079443" y="1871603"/>
            <a:ext cx="2220686" cy="14538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Майстер-клас</a:t>
            </a:r>
            <a:endParaRPr lang="LID4096" dirty="0"/>
          </a:p>
        </p:txBody>
      </p:sp>
      <p:pic>
        <p:nvPicPr>
          <p:cNvPr id="4098" name="Picture 2" descr="Що краще: дистанційне навчання або традиційна школа">
            <a:extLst>
              <a:ext uri="{FF2B5EF4-FFF2-40B4-BE49-F238E27FC236}">
                <a16:creationId xmlns:a16="http://schemas.microsoft.com/office/drawing/2014/main" id="{16A5FA4F-0B1E-4E39-A24A-CF631C6FC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7" y="3780693"/>
            <a:ext cx="4290632" cy="317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709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68AD81-2978-4458-9AAB-6CD3AD436414}"/>
              </a:ext>
            </a:extLst>
          </p:cNvPr>
          <p:cNvSpPr txBox="1"/>
          <p:nvPr/>
        </p:nvSpPr>
        <p:spPr>
          <a:xfrm>
            <a:off x="599766" y="365941"/>
            <a:ext cx="10432028" cy="76944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4400" b="1" dirty="0">
                <a:latin typeface="Comic Sans MS" panose="030F0702030302020204" pitchFamily="66" charset="0"/>
              </a:rPr>
              <a:t>ФОРМИ  підвищення кваліфікації:</a:t>
            </a:r>
            <a:endParaRPr lang="LID4096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A3FADA-8D11-4D77-945F-F1C967EE4091}"/>
              </a:ext>
            </a:extLst>
          </p:cNvPr>
          <p:cNvSpPr txBox="1"/>
          <p:nvPr/>
        </p:nvSpPr>
        <p:spPr>
          <a:xfrm>
            <a:off x="1120875" y="170036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Інституційна:</a:t>
            </a:r>
            <a:endParaRPr lang="LID4096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9762E-2A10-4AA4-9260-A9DA74135E73}"/>
              </a:ext>
            </a:extLst>
          </p:cNvPr>
          <p:cNvSpPr txBox="1"/>
          <p:nvPr/>
        </p:nvSpPr>
        <p:spPr>
          <a:xfrm>
            <a:off x="2467894" y="237878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Очна (денна, вечірня)</a:t>
            </a:r>
            <a:endParaRPr lang="LID4096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723BA2-6DC2-4F6B-894F-96EFDCB65BFE}"/>
              </a:ext>
            </a:extLst>
          </p:cNvPr>
          <p:cNvSpPr txBox="1"/>
          <p:nvPr/>
        </p:nvSpPr>
        <p:spPr>
          <a:xfrm>
            <a:off x="2467894" y="305721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Заочна</a:t>
            </a:r>
            <a:endParaRPr lang="LID4096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87E7D3-9524-4B73-B4AF-E8EFABAF4996}"/>
              </a:ext>
            </a:extLst>
          </p:cNvPr>
          <p:cNvSpPr txBox="1"/>
          <p:nvPr/>
        </p:nvSpPr>
        <p:spPr>
          <a:xfrm>
            <a:off x="2467894" y="373563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Дистанційна </a:t>
            </a:r>
            <a:endParaRPr lang="LID4096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0CD3B8-2466-4DA6-B200-3769C955D261}"/>
              </a:ext>
            </a:extLst>
          </p:cNvPr>
          <p:cNvSpPr txBox="1"/>
          <p:nvPr/>
        </p:nvSpPr>
        <p:spPr>
          <a:xfrm>
            <a:off x="2467894" y="442327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Мережева  </a:t>
            </a:r>
            <a:endParaRPr lang="LID4096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3A15DA-6C05-4C66-B01B-27884826214A}"/>
              </a:ext>
            </a:extLst>
          </p:cNvPr>
          <p:cNvSpPr txBox="1"/>
          <p:nvPr/>
        </p:nvSpPr>
        <p:spPr>
          <a:xfrm>
            <a:off x="1248694" y="532846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Дуальна</a:t>
            </a:r>
            <a:endParaRPr lang="LID4096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D25EFF-FADC-4CDA-BB63-4DB08A5202B6}"/>
              </a:ext>
            </a:extLst>
          </p:cNvPr>
          <p:cNvSpPr txBox="1"/>
          <p:nvPr/>
        </p:nvSpPr>
        <p:spPr>
          <a:xfrm>
            <a:off x="6145159" y="542211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робочому місці</a:t>
            </a:r>
            <a:endParaRPr lang="LID4096" sz="3200" dirty="0"/>
          </a:p>
        </p:txBody>
      </p:sp>
      <p:pic>
        <p:nvPicPr>
          <p:cNvPr id="6146" name="Picture 2" descr="Відділ післядипломної освіти та підвищення кваліфікації ННІІОТ » ТНЕУ">
            <a:extLst>
              <a:ext uri="{FF2B5EF4-FFF2-40B4-BE49-F238E27FC236}">
                <a16:creationId xmlns:a16="http://schemas.microsoft.com/office/drawing/2014/main" id="{BA34BA5F-F234-4C8C-A72B-6DFEE717B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723" y="2237084"/>
            <a:ext cx="4446261" cy="261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E08EDD-A75D-4300-BAF3-63AA2DE39840}"/>
              </a:ext>
            </a:extLst>
          </p:cNvPr>
          <p:cNvSpPr txBox="1"/>
          <p:nvPr/>
        </p:nvSpPr>
        <p:spPr>
          <a:xfrm>
            <a:off x="7104185" y="6496227"/>
            <a:ext cx="5019754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№ 800 – п.6 / Лист МОНУ № 1/9-141 - с.2</a:t>
            </a:r>
            <a:endParaRPr lang="LID4096" sz="1600" dirty="0"/>
          </a:p>
        </p:txBody>
      </p:sp>
    </p:spTree>
    <p:extLst>
      <p:ext uri="{BB962C8B-B14F-4D97-AF65-F5344CB8AC3E}">
        <p14:creationId xmlns:p14="http://schemas.microsoft.com/office/powerpoint/2010/main" val="3729338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49182AE-69A9-47E4-8C29-68B7E20A7CC8}"/>
              </a:ext>
            </a:extLst>
          </p:cNvPr>
          <p:cNvSpPr txBox="1">
            <a:spLocks/>
          </p:cNvSpPr>
          <p:nvPr/>
        </p:nvSpPr>
        <p:spPr>
          <a:xfrm>
            <a:off x="1500993" y="385949"/>
            <a:ext cx="4920791" cy="283203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uk" sz="7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Дякую </a:t>
            </a:r>
          </a:p>
          <a:p>
            <a:pPr>
              <a:spcAft>
                <a:spcPts val="600"/>
              </a:spcAft>
            </a:pPr>
            <a:r>
              <a:rPr lang="uk" sz="7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 увагу!!!</a:t>
            </a:r>
          </a:p>
        </p:txBody>
      </p:sp>
      <p:pic>
        <p:nvPicPr>
          <p:cNvPr id="7" name="Picture 2" descr="Учимся писать комментарии на ютубе, с хэштегом! ⋆ БЛОГ ВЯЧЕСЛАВА ТОМИНА">
            <a:extLst>
              <a:ext uri="{FF2B5EF4-FFF2-40B4-BE49-F238E27FC236}">
                <a16:creationId xmlns:a16="http://schemas.microsoft.com/office/drawing/2014/main" id="{1ADDEBA1-0EDE-4424-BC5C-6992D06AE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7349">
            <a:off x="1289818" y="4152179"/>
            <a:ext cx="3253909" cy="183916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омментарии на Ютубе. Продвижение сервисом CashBox. Youtube Активности">
            <a:extLst>
              <a:ext uri="{FF2B5EF4-FFF2-40B4-BE49-F238E27FC236}">
                <a16:creationId xmlns:a16="http://schemas.microsoft.com/office/drawing/2014/main" id="{D5F97FBD-56B2-43B6-AE29-5AE6DA4D2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916">
            <a:off x="8049119" y="4190230"/>
            <a:ext cx="2924175" cy="1562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навчання - Наша група">
            <a:extLst>
              <a:ext uri="{FF2B5EF4-FFF2-40B4-BE49-F238E27FC236}">
                <a16:creationId xmlns:a16="http://schemas.microsoft.com/office/drawing/2014/main" id="{500E87E1-AE9B-4E3A-B926-E92AA3119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93" y="196387"/>
            <a:ext cx="3990123" cy="349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398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0122EB-DFB9-44D9-AF5D-188F63B88866}"/>
              </a:ext>
            </a:extLst>
          </p:cNvPr>
          <p:cNvSpPr txBox="1"/>
          <p:nvPr/>
        </p:nvSpPr>
        <p:spPr>
          <a:xfrm>
            <a:off x="599766" y="365941"/>
            <a:ext cx="9094839" cy="76944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4400" b="1" dirty="0">
                <a:latin typeface="Comic Sans MS" panose="030F0702030302020204" pitchFamily="66" charset="0"/>
              </a:rPr>
              <a:t>ВИДИ підвищення кваліфікації:</a:t>
            </a:r>
            <a:endParaRPr lang="LID4096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66107-5268-4E2E-B605-C0B166C5490B}"/>
              </a:ext>
            </a:extLst>
          </p:cNvPr>
          <p:cNvSpPr txBox="1"/>
          <p:nvPr/>
        </p:nvSpPr>
        <p:spPr>
          <a:xfrm>
            <a:off x="599766" y="1810474"/>
            <a:ext cx="102157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за програмою підвищення кваліфікації</a:t>
            </a:r>
            <a:endParaRPr lang="LID4096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A60A08-B673-4BA1-893C-1B6F803FC5FB}"/>
              </a:ext>
            </a:extLst>
          </p:cNvPr>
          <p:cNvSpPr txBox="1"/>
          <p:nvPr/>
        </p:nvSpPr>
        <p:spPr>
          <a:xfrm>
            <a:off x="1523998" y="2945534"/>
            <a:ext cx="65974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тому числі участь у семінарах, практикумах, тренінгах,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вебінарах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майстер-класах …</a:t>
            </a:r>
            <a:endParaRPr lang="LID4096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35E65C-E120-436E-B4F5-7005B7BB5414}"/>
              </a:ext>
            </a:extLst>
          </p:cNvPr>
          <p:cNvSpPr txBox="1"/>
          <p:nvPr/>
        </p:nvSpPr>
        <p:spPr>
          <a:xfrm>
            <a:off x="845573" y="4760151"/>
            <a:ext cx="37362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Стажування </a:t>
            </a:r>
            <a:endParaRPr lang="LID4096" sz="3200" dirty="0"/>
          </a:p>
        </p:txBody>
      </p:sp>
      <p:pic>
        <p:nvPicPr>
          <p:cNvPr id="5122" name="Picture 2" descr="Курси підвищення кваліфікації | Центр Підвищення кваліфікації Лікарів">
            <a:extLst>
              <a:ext uri="{FF2B5EF4-FFF2-40B4-BE49-F238E27FC236}">
                <a16:creationId xmlns:a16="http://schemas.microsoft.com/office/drawing/2014/main" id="{0CD3C0C2-6B82-40A0-A768-49C98601E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444" y="3429000"/>
            <a:ext cx="3764453" cy="305389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F1EC4E-A21D-4B0A-9234-5648C54AD3AF}"/>
              </a:ext>
            </a:extLst>
          </p:cNvPr>
          <p:cNvSpPr txBox="1"/>
          <p:nvPr/>
        </p:nvSpPr>
        <p:spPr>
          <a:xfrm>
            <a:off x="6754761" y="6496227"/>
            <a:ext cx="536917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№ 800 – п.6 / Лист МОНУ № 1/9-141 - с.2</a:t>
            </a:r>
            <a:endParaRPr lang="LID4096" sz="1600" dirty="0"/>
          </a:p>
        </p:txBody>
      </p:sp>
    </p:spTree>
    <p:extLst>
      <p:ext uri="{BB962C8B-B14F-4D97-AF65-F5344CB8AC3E}">
        <p14:creationId xmlns:p14="http://schemas.microsoft.com/office/powerpoint/2010/main" val="4260351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58531A-64D5-4B52-BEEE-6DB2186E64C8}"/>
              </a:ext>
            </a:extLst>
          </p:cNvPr>
          <p:cNvSpPr txBox="1"/>
          <p:nvPr/>
        </p:nvSpPr>
        <p:spPr>
          <a:xfrm>
            <a:off x="599766" y="365941"/>
            <a:ext cx="10815486" cy="76944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4400" b="1" dirty="0">
                <a:latin typeface="Comic Sans MS" panose="030F0702030302020204" pitchFamily="66" charset="0"/>
              </a:rPr>
              <a:t>НАПРЯМИ підвищення кваліфікації:</a:t>
            </a:r>
            <a:endParaRPr lang="LID4096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24F47-ABAA-4CD1-A837-10579F55AD71}"/>
              </a:ext>
            </a:extLst>
          </p:cNvPr>
          <p:cNvSpPr txBox="1"/>
          <p:nvPr/>
        </p:nvSpPr>
        <p:spPr>
          <a:xfrm>
            <a:off x="432619" y="1476138"/>
            <a:ext cx="1153474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розвиток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професійних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компетентностей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знання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навчального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предмета,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фахових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методик,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технологій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AE0207-A623-4101-82B4-5A6147230DDF}"/>
              </a:ext>
            </a:extLst>
          </p:cNvPr>
          <p:cNvSpPr txBox="1"/>
          <p:nvPr/>
        </p:nvSpPr>
        <p:spPr>
          <a:xfrm>
            <a:off x="432618" y="1995552"/>
            <a:ext cx="1153474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формування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здобувачів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освіти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спільних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ключових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компетентностей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вмінь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визначених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частиною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першою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статті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12 </a:t>
            </a:r>
            <a:r>
              <a:rPr lang="ru-RU" b="0" i="0" u="none" strike="noStrike" dirty="0">
                <a:solidFill>
                  <a:srgbClr val="8C8282"/>
                </a:solidFill>
                <a:effectLst/>
                <a:latin typeface="Arial" panose="020B0604020202020204" pitchFamily="34" charset="0"/>
                <a:hlinkClick r:id="rId2"/>
              </a:rPr>
              <a:t>Закону </a:t>
            </a:r>
            <a:r>
              <a:rPr lang="ru-RU" b="0" i="0" u="none" strike="noStrike" dirty="0" err="1">
                <a:solidFill>
                  <a:srgbClr val="8C8282"/>
                </a:solidFill>
                <a:effectLst/>
                <a:latin typeface="Arial" panose="020B0604020202020204" pitchFamily="34" charset="0"/>
                <a:hlinkClick r:id="rId2"/>
              </a:rPr>
              <a:t>України</a:t>
            </a:r>
            <a:r>
              <a:rPr lang="ru-RU" b="0" i="0" u="none" strike="noStrike" dirty="0">
                <a:solidFill>
                  <a:srgbClr val="8C8282"/>
                </a:solidFill>
                <a:effectLst/>
                <a:latin typeface="Arial" panose="020B0604020202020204" pitchFamily="34" charset="0"/>
                <a:hlinkClick r:id="rId2"/>
              </a:rPr>
              <a:t> «Про </a:t>
            </a:r>
            <a:r>
              <a:rPr lang="ru-RU" b="0" i="0" u="none" strike="noStrike" dirty="0" err="1">
                <a:solidFill>
                  <a:srgbClr val="8C8282"/>
                </a:solidFill>
                <a:effectLst/>
                <a:latin typeface="Arial" panose="020B0604020202020204" pitchFamily="34" charset="0"/>
                <a:hlinkClick r:id="rId2"/>
              </a:rPr>
              <a:t>освіту</a:t>
            </a:r>
            <a:r>
              <a:rPr lang="ru-RU" b="0" i="0" u="none" strike="noStrike" dirty="0">
                <a:solidFill>
                  <a:srgbClr val="8C8282"/>
                </a:solidFill>
                <a:effectLst/>
                <a:latin typeface="Arial" panose="020B0604020202020204" pitchFamily="34" charset="0"/>
                <a:hlinkClick r:id="rId2"/>
              </a:rPr>
              <a:t>»;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860931-C785-4B52-90C1-5EEE2E5B4ACA}"/>
              </a:ext>
            </a:extLst>
          </p:cNvPr>
          <p:cNvSpPr txBox="1"/>
          <p:nvPr/>
        </p:nvSpPr>
        <p:spPr>
          <a:xfrm>
            <a:off x="432619" y="2791965"/>
            <a:ext cx="1153474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психолого-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фізіологічні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особливості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здобувачів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освіти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певного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віку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андрагогіки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A6E850-53F4-4F66-8894-8B2AE0602974}"/>
              </a:ext>
            </a:extLst>
          </p:cNvPr>
          <p:cNvSpPr txBox="1"/>
          <p:nvPr/>
        </p:nvSpPr>
        <p:spPr>
          <a:xfrm>
            <a:off x="432618" y="3311379"/>
            <a:ext cx="1153474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створення безпечного та інклюзивного освітнього середовища, особливості (специфіка) інклюзивного навчання, забезпечення додаткової підтримки в освітньому процесі дітей з особливими освітніми потребами (до таких дітей, зокрема, можуть бути віднесені діти з інвалідністю, обдаровані діти, діти з національних меншин, діти, які не встигають опанувати навчальну програму з різних причин тощо);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570F75-3F4C-4E3A-8318-688272B7D42C}"/>
              </a:ext>
            </a:extLst>
          </p:cNvPr>
          <p:cNvSpPr txBox="1"/>
          <p:nvPr/>
        </p:nvSpPr>
        <p:spPr>
          <a:xfrm>
            <a:off x="432618" y="4671226"/>
            <a:ext cx="1153474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інформаційно-комунікативних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цифрових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технологій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освітньому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включаючи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електронне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навчання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інформаційну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кібернетичну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безпеку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B8A1ED-DEC5-4D35-BE50-B044B5A0C6F7}"/>
              </a:ext>
            </a:extLst>
          </p:cNvPr>
          <p:cNvSpPr txBox="1"/>
          <p:nvPr/>
        </p:nvSpPr>
        <p:spPr>
          <a:xfrm>
            <a:off x="432617" y="5416501"/>
            <a:ext cx="1153474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мовленнєва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цифрова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комунікаційна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інклюзивна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емоційно-етична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компетентність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59A991-9202-42E4-BAE6-E988585D30A9}"/>
              </a:ext>
            </a:extLst>
          </p:cNvPr>
          <p:cNvSpPr txBox="1"/>
          <p:nvPr/>
        </p:nvSpPr>
        <p:spPr>
          <a:xfrm>
            <a:off x="432617" y="5890199"/>
            <a:ext cx="1153473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розвиток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управлінської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компетентності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керівників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закладів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освіти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заступників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 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тощо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7BC3A8-5527-478A-B700-EC56862EAD2F}"/>
              </a:ext>
            </a:extLst>
          </p:cNvPr>
          <p:cNvSpPr txBox="1"/>
          <p:nvPr/>
        </p:nvSpPr>
        <p:spPr>
          <a:xfrm>
            <a:off x="6754761" y="6496227"/>
            <a:ext cx="536917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№ 800 – п.15 / Лист МОНУ № 1/9-141 - с.3</a:t>
            </a:r>
            <a:endParaRPr lang="LID4096" sz="1600" dirty="0"/>
          </a:p>
        </p:txBody>
      </p:sp>
    </p:spTree>
    <p:extLst>
      <p:ext uri="{BB962C8B-B14F-4D97-AF65-F5344CB8AC3E}">
        <p14:creationId xmlns:p14="http://schemas.microsoft.com/office/powerpoint/2010/main" val="3150703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Що найбільше болить українським вчителям та що їх підтримує — журнал |  «Освіторія»">
            <a:extLst>
              <a:ext uri="{FF2B5EF4-FFF2-40B4-BE49-F238E27FC236}">
                <a16:creationId xmlns:a16="http://schemas.microsoft.com/office/drawing/2014/main" id="{E2A177D9-F179-4156-923C-DBCC65D4A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155" y="2340079"/>
            <a:ext cx="1877974" cy="158345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ілка: смугаста вправо 3">
            <a:extLst>
              <a:ext uri="{FF2B5EF4-FFF2-40B4-BE49-F238E27FC236}">
                <a16:creationId xmlns:a16="http://schemas.microsoft.com/office/drawing/2014/main" id="{0B9914FF-24BD-4374-B622-61C9E8F21290}"/>
              </a:ext>
            </a:extLst>
          </p:cNvPr>
          <p:cNvSpPr/>
          <p:nvPr/>
        </p:nvSpPr>
        <p:spPr>
          <a:xfrm>
            <a:off x="2231923" y="2433715"/>
            <a:ext cx="1524000" cy="1396181"/>
          </a:xfrm>
          <a:prstGeom prst="stripedRightArrow">
            <a:avLst>
              <a:gd name="adj1" fmla="val 54225"/>
              <a:gd name="adj2" fmla="val 3877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Має право</a:t>
            </a:r>
            <a:endParaRPr lang="LID4096" sz="20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8953F8-C4D2-44F5-B2E6-EACA71A36F1E}"/>
              </a:ext>
            </a:extLst>
          </p:cNvPr>
          <p:cNvSpPr txBox="1"/>
          <p:nvPr/>
        </p:nvSpPr>
        <p:spPr>
          <a:xfrm>
            <a:off x="3755923" y="2100753"/>
            <a:ext cx="34314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Вільно обирати </a:t>
            </a:r>
          </a:p>
          <a:p>
            <a:pPr algn="ctr"/>
            <a:r>
              <a:rPr lang="uk-UA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тему (напрям) </a:t>
            </a:r>
          </a:p>
          <a:p>
            <a:pPr algn="ctr"/>
            <a:r>
              <a:rPr lang="uk-UA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підвищення кваліфікації</a:t>
            </a:r>
            <a:endParaRPr lang="LID4096" sz="3200" dirty="0">
              <a:latin typeface="Comic Sans MS" panose="030F0702030302020204" pitchFamily="66" charset="0"/>
            </a:endParaRPr>
          </a:p>
        </p:txBody>
      </p:sp>
      <p:sp>
        <p:nvSpPr>
          <p:cNvPr id="6" name="Ліва фігурна дужка 5">
            <a:extLst>
              <a:ext uri="{FF2B5EF4-FFF2-40B4-BE49-F238E27FC236}">
                <a16:creationId xmlns:a16="http://schemas.microsoft.com/office/drawing/2014/main" id="{A8927BD7-2EA5-4055-8BE4-6237C096E466}"/>
              </a:ext>
            </a:extLst>
          </p:cNvPr>
          <p:cNvSpPr/>
          <p:nvPr/>
        </p:nvSpPr>
        <p:spPr>
          <a:xfrm>
            <a:off x="7079226" y="481781"/>
            <a:ext cx="845574" cy="5820696"/>
          </a:xfrm>
          <a:prstGeom prst="leftBrace">
            <a:avLst>
              <a:gd name="adj1" fmla="val 138768"/>
              <a:gd name="adj2" fmla="val 50000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431DDC-2E98-4AD4-AA9F-66040822CA42}"/>
              </a:ext>
            </a:extLst>
          </p:cNvPr>
          <p:cNvSpPr txBox="1"/>
          <p:nvPr/>
        </p:nvSpPr>
        <p:spPr>
          <a:xfrm rot="16200000">
            <a:off x="6107248" y="2958909"/>
            <a:ext cx="35492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endParaRPr lang="LID4096" sz="36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C208AC-C33F-4BB8-9D47-8740E064B48F}"/>
              </a:ext>
            </a:extLst>
          </p:cNvPr>
          <p:cNvSpPr txBox="1"/>
          <p:nvPr/>
        </p:nvSpPr>
        <p:spPr>
          <a:xfrm rot="20633231">
            <a:off x="8111892" y="633819"/>
            <a:ext cx="330363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Професійних (фахових і загальних)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endParaRPr lang="LID4096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49B1CD-8667-493A-B9E4-0AEA269451DD}"/>
              </a:ext>
            </a:extLst>
          </p:cNvPr>
          <p:cNvSpPr txBox="1"/>
          <p:nvPr/>
        </p:nvSpPr>
        <p:spPr>
          <a:xfrm rot="432736">
            <a:off x="8498120" y="4226960"/>
            <a:ext cx="34271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 майстерності</a:t>
            </a:r>
            <a:endParaRPr lang="LID4096" sz="2800" dirty="0"/>
          </a:p>
        </p:txBody>
      </p:sp>
      <p:pic>
        <p:nvPicPr>
          <p:cNvPr id="1028" name="Picture 4" descr="Сучасний вчитель іноземної мови - Вивчення мов">
            <a:extLst>
              <a:ext uri="{FF2B5EF4-FFF2-40B4-BE49-F238E27FC236}">
                <a16:creationId xmlns:a16="http://schemas.microsoft.com/office/drawing/2014/main" id="{90BA1070-6C9A-41F5-AB31-124C92A0D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367">
            <a:off x="8715367" y="5245909"/>
            <a:ext cx="1920064" cy="12730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В Ужгороді нагородять переможців обласного етапу конкурсу «Вчитель року» /  февраль / 2016 / Новини / UZHGOROD.in - Закарпатський інформаційно-діловий  портал">
            <a:extLst>
              <a:ext uri="{FF2B5EF4-FFF2-40B4-BE49-F238E27FC236}">
                <a16:creationId xmlns:a16="http://schemas.microsoft.com/office/drawing/2014/main" id="{C57C0016-9307-4709-8453-4D49F0EA8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2762">
            <a:off x="10107499" y="2129924"/>
            <a:ext cx="1902373" cy="14249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2A6823-76FA-4781-9A7D-C005EB102772}"/>
              </a:ext>
            </a:extLst>
          </p:cNvPr>
          <p:cNvSpPr txBox="1"/>
          <p:nvPr/>
        </p:nvSpPr>
        <p:spPr>
          <a:xfrm>
            <a:off x="9202993" y="6496227"/>
            <a:ext cx="2920945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МОНУ № 1/9-141 - с.2</a:t>
            </a:r>
            <a:endParaRPr lang="LID4096" sz="1600" dirty="0"/>
          </a:p>
        </p:txBody>
      </p:sp>
    </p:spTree>
    <p:extLst>
      <p:ext uri="{BB962C8B-B14F-4D97-AF65-F5344CB8AC3E}">
        <p14:creationId xmlns:p14="http://schemas.microsoft.com/office/powerpoint/2010/main" val="2286843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6" grpId="0" animBg="1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АЖЛИВО!. Новини компанії «Торгово-виробнича група &quot;РОСАНА&quot;»">
            <a:extLst>
              <a:ext uri="{FF2B5EF4-FFF2-40B4-BE49-F238E27FC236}">
                <a16:creationId xmlns:a16="http://schemas.microsoft.com/office/drawing/2014/main" id="{50953267-E2F9-4789-9103-ABF54CC98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344" y="105389"/>
            <a:ext cx="3231311" cy="318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3F1439-A9FA-4422-9155-947200F2791A}"/>
              </a:ext>
            </a:extLst>
          </p:cNvPr>
          <p:cNvSpPr txBox="1"/>
          <p:nvPr/>
        </p:nvSpPr>
        <p:spPr>
          <a:xfrm rot="946958">
            <a:off x="8114778" y="4112030"/>
            <a:ext cx="33822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Робити усвідомлений вибір</a:t>
            </a:r>
            <a:endParaRPr lang="LID4096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D55082-A4DD-4ADA-B089-6CCB93AC8CE3}"/>
              </a:ext>
            </a:extLst>
          </p:cNvPr>
          <p:cNvSpPr txBox="1"/>
          <p:nvPr/>
        </p:nvSpPr>
        <p:spPr>
          <a:xfrm rot="20824027">
            <a:off x="465914" y="1623243"/>
            <a:ext cx="338229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Чітко розуміти з яких питань Ви потребуєте підвищення кваліфікації</a:t>
            </a:r>
            <a:endParaRPr lang="LID4096" sz="3200" dirty="0"/>
          </a:p>
        </p:txBody>
      </p:sp>
      <p:pic>
        <p:nvPicPr>
          <p:cNvPr id="2052" name="Picture 4" descr="ВИБІР У МОЄМУ ЖИТТІ — Церква Матері Божої Неустанної Помочі м. Тернопіль">
            <a:extLst>
              <a:ext uri="{FF2B5EF4-FFF2-40B4-BE49-F238E27FC236}">
                <a16:creationId xmlns:a16="http://schemas.microsoft.com/office/drawing/2014/main" id="{2B1FA47B-0BF9-4919-8F55-D80643911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616">
            <a:off x="8519073" y="1174818"/>
            <a:ext cx="3134992" cy="251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Що впливає на вибір професії - Вибір майбутньої професії">
            <a:extLst>
              <a:ext uri="{FF2B5EF4-FFF2-40B4-BE49-F238E27FC236}">
                <a16:creationId xmlns:a16="http://schemas.microsoft.com/office/drawing/2014/main" id="{BC4360C5-72DF-4549-865A-A0CA30621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7133">
            <a:off x="1098995" y="4052585"/>
            <a:ext cx="3568592" cy="26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98FBC1-0FEB-424D-ACFF-05661E8BE31B}"/>
              </a:ext>
            </a:extLst>
          </p:cNvPr>
          <p:cNvSpPr txBox="1"/>
          <p:nvPr/>
        </p:nvSpPr>
        <p:spPr>
          <a:xfrm>
            <a:off x="8986683" y="6496227"/>
            <a:ext cx="3137255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МОНУ № 1/9-141 - с.3-4</a:t>
            </a:r>
            <a:endParaRPr lang="LID4096" sz="1600" dirty="0"/>
          </a:p>
        </p:txBody>
      </p:sp>
    </p:spTree>
    <p:extLst>
      <p:ext uri="{BB962C8B-B14F-4D97-AF65-F5344CB8AC3E}">
        <p14:creationId xmlns:p14="http://schemas.microsoft.com/office/powerpoint/2010/main" val="1271600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Краплинка">
  <a:themeElements>
    <a:clrScheme name="Краплинка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раплинк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раплинка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TM04033925[[fn=Краплинка]]</Template>
  <TotalTime>1807</TotalTime>
  <Words>2369</Words>
  <Application>Microsoft Office PowerPoint</Application>
  <PresentationFormat>Широкий екран</PresentationFormat>
  <Paragraphs>352</Paragraphs>
  <Slides>50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50</vt:i4>
      </vt:variant>
    </vt:vector>
  </HeadingPairs>
  <TitlesOfParts>
    <vt:vector size="58" baseType="lpstr">
      <vt:lpstr>Arial</vt:lpstr>
      <vt:lpstr>Comic Sans MS</vt:lpstr>
      <vt:lpstr>Garamond</vt:lpstr>
      <vt:lpstr>Roboto</vt:lpstr>
      <vt:lpstr>Times New Roman</vt:lpstr>
      <vt:lpstr>Tw Cen MT</vt:lpstr>
      <vt:lpstr>Wingdings</vt:lpstr>
      <vt:lpstr>Краплинка</vt:lpstr>
      <vt:lpstr>        Підвищення       кваліфікації     педагогічних  працівників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Підвищення       кваліфікації     педагогічних  працівників</dc:title>
  <dc:creator>DNK</dc:creator>
  <cp:lastModifiedBy>DNK</cp:lastModifiedBy>
  <cp:revision>119</cp:revision>
  <cp:lastPrinted>2020-10-12T06:31:47Z</cp:lastPrinted>
  <dcterms:created xsi:type="dcterms:W3CDTF">2020-10-08T11:53:51Z</dcterms:created>
  <dcterms:modified xsi:type="dcterms:W3CDTF">2020-12-18T05:12:09Z</dcterms:modified>
</cp:coreProperties>
</file>